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53.xml" ContentType="application/vnd.openxmlformats-officedocument.presentationml.tags+xml"/>
  <Override PartName="/ppt/tags/tag5.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39.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6.xml" ContentType="application/vnd.openxmlformats-officedocument.presentationml.tags+xml"/>
  <Override PartName="/ppt/tags/tag35.xml" ContentType="application/vnd.openxmlformats-officedocument.presentationml.tags+xml"/>
  <Override PartName="/ppt/tags/tag40.xml" ContentType="application/vnd.openxmlformats-officedocument.presentationml.tags+xml"/>
  <Override PartName="/ppt/tags/tag38.xml" ContentType="application/vnd.openxmlformats-officedocument.presentationml.tags+xml"/>
  <Override PartName="/ppt/tags/tag13.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4.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4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
  </p:notesMasterIdLst>
  <p:sldIdLst>
    <p:sldId id="256" r:id="rId2"/>
  </p:sldIdLst>
  <p:sldSz cx="41040050" cy="28800425"/>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1351E0-F631-D2E8-9565-FD4262A8CE33}" name="Mahina Paul" initials="MP" userId="S::2133164@etu.cegepjonquiere.ca::0d0591c1-3184-4dc9-a851-e4ac6372264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0E6"/>
    <a:srgbClr val="1C3354"/>
    <a:srgbClr val="427697"/>
    <a:srgbClr val="A1D1D2"/>
    <a:srgbClr val="F76D47"/>
    <a:srgbClr val="FE3C00"/>
    <a:srgbClr val="FF5F2D"/>
    <a:srgbClr val="FF845D"/>
    <a:srgbClr val="7AA62A"/>
    <a:srgbClr val="C95A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660" autoAdjust="0"/>
  </p:normalViewPr>
  <p:slideViewPr>
    <p:cSldViewPr snapToGrid="0">
      <p:cViewPr>
        <p:scale>
          <a:sx n="23" d="100"/>
          <a:sy n="23" d="100"/>
        </p:scale>
        <p:origin x="2400" y="47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0A931BD-D504-4A93-B758-0CA3EB40E870}" type="datetimeFigureOut">
              <a:rPr lang="fr-CA" smtClean="0"/>
              <a:t>2024-05-27</a:t>
            </a:fld>
            <a:endParaRPr lang="fr-CA"/>
          </a:p>
        </p:txBody>
      </p:sp>
      <p:sp>
        <p:nvSpPr>
          <p:cNvPr id="4" name="Espace réservé de l'image des diapositives 3"/>
          <p:cNvSpPr>
            <a:spLocks noGrp="1" noRot="1" noChangeAspect="1"/>
          </p:cNvSpPr>
          <p:nvPr>
            <p:ph type="sldImg" idx="2"/>
          </p:nvPr>
        </p:nvSpPr>
        <p:spPr>
          <a:xfrm>
            <a:off x="2924175" y="857250"/>
            <a:ext cx="3295650" cy="2314575"/>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1056514-DFC1-4061-AD01-2D21D4348315}" type="slidenum">
              <a:rPr lang="fr-CA" smtClean="0"/>
              <a:t>‹N°›</a:t>
            </a:fld>
            <a:endParaRPr lang="fr-CA"/>
          </a:p>
        </p:txBody>
      </p:sp>
    </p:spTree>
    <p:extLst>
      <p:ext uri="{BB962C8B-B14F-4D97-AF65-F5344CB8AC3E}">
        <p14:creationId xmlns:p14="http://schemas.microsoft.com/office/powerpoint/2010/main" val="3765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924175" y="857250"/>
            <a:ext cx="3295650" cy="2314575"/>
          </a:xfrm>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41056514-DFC1-4061-AD01-2D21D4348315}" type="slidenum">
              <a:rPr lang="fr-CA" smtClean="0"/>
              <a:t>1</a:t>
            </a:fld>
            <a:endParaRPr lang="fr-CA"/>
          </a:p>
        </p:txBody>
      </p:sp>
    </p:spTree>
    <p:extLst>
      <p:ext uri="{BB962C8B-B14F-4D97-AF65-F5344CB8AC3E}">
        <p14:creationId xmlns:p14="http://schemas.microsoft.com/office/powerpoint/2010/main" val="185245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078004" y="4713405"/>
            <a:ext cx="34884043" cy="10026815"/>
          </a:xfrm>
        </p:spPr>
        <p:txBody>
          <a:bodyPr anchor="b"/>
          <a:lstStyle>
            <a:lvl1pPr algn="ctr">
              <a:defRPr sz="25197"/>
            </a:lvl1pPr>
          </a:lstStyle>
          <a:p>
            <a:r>
              <a:rPr lang="fr-FR"/>
              <a:t>Modifiez le style du titre</a:t>
            </a:r>
            <a:endParaRPr lang="en-US" dirty="0"/>
          </a:p>
        </p:txBody>
      </p:sp>
      <p:sp>
        <p:nvSpPr>
          <p:cNvPr id="3" name="Subtitle 2"/>
          <p:cNvSpPr>
            <a:spLocks noGrp="1"/>
          </p:cNvSpPr>
          <p:nvPr>
            <p:ph type="subTitle" idx="1"/>
          </p:nvPr>
        </p:nvSpPr>
        <p:spPr>
          <a:xfrm>
            <a:off x="5130006" y="15126892"/>
            <a:ext cx="30780038" cy="6953434"/>
          </a:xfrm>
        </p:spPr>
        <p:txBody>
          <a:bodyPr/>
          <a:lstStyle>
            <a:lvl1pPr marL="0" indent="0" algn="ctr">
              <a:buNone/>
              <a:defRPr sz="10079"/>
            </a:lvl1pPr>
            <a:lvl2pPr marL="1920011" indent="0" algn="ctr">
              <a:buNone/>
              <a:defRPr sz="8399"/>
            </a:lvl2pPr>
            <a:lvl3pPr marL="3840023" indent="0" algn="ctr">
              <a:buNone/>
              <a:defRPr sz="7559"/>
            </a:lvl3pPr>
            <a:lvl4pPr marL="5760034" indent="0" algn="ctr">
              <a:buNone/>
              <a:defRPr sz="6719"/>
            </a:lvl4pPr>
            <a:lvl5pPr marL="7680046" indent="0" algn="ctr">
              <a:buNone/>
              <a:defRPr sz="6719"/>
            </a:lvl5pPr>
            <a:lvl6pPr marL="9600057" indent="0" algn="ctr">
              <a:buNone/>
              <a:defRPr sz="6719"/>
            </a:lvl6pPr>
            <a:lvl7pPr marL="11520068" indent="0" algn="ctr">
              <a:buNone/>
              <a:defRPr sz="6719"/>
            </a:lvl7pPr>
            <a:lvl8pPr marL="13440080" indent="0" algn="ctr">
              <a:buNone/>
              <a:defRPr sz="6719"/>
            </a:lvl8pPr>
            <a:lvl9pPr marL="15360091" indent="0" algn="ctr">
              <a:buNone/>
              <a:defRPr sz="6719"/>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C61F47B-8A94-4546-A18E-37605C50F59A}" type="datetimeFigureOut">
              <a:rPr lang="fr-CA" smtClean="0"/>
              <a:t>2024-05-27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322110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61F47B-8A94-4546-A18E-37605C50F59A}" type="datetimeFigureOut">
              <a:rPr lang="fr-CA" smtClean="0"/>
              <a:t>2024-05-27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191933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369288" y="1533356"/>
            <a:ext cx="8849261" cy="2440702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821506" y="1533356"/>
            <a:ext cx="26034782" cy="2440702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61F47B-8A94-4546-A18E-37605C50F59A}" type="datetimeFigureOut">
              <a:rPr lang="fr-CA" smtClean="0"/>
              <a:t>2024-05-27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212004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61F47B-8A94-4546-A18E-37605C50F59A}" type="datetimeFigureOut">
              <a:rPr lang="fr-CA" smtClean="0"/>
              <a:t>2024-05-27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78184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800131" y="7180114"/>
            <a:ext cx="35397043" cy="11980175"/>
          </a:xfrm>
        </p:spPr>
        <p:txBody>
          <a:bodyPr anchor="b"/>
          <a:lstStyle>
            <a:lvl1pPr>
              <a:defRPr sz="25197"/>
            </a:lvl1pPr>
          </a:lstStyle>
          <a:p>
            <a:r>
              <a:rPr lang="fr-FR"/>
              <a:t>Modifiez le style du titre</a:t>
            </a:r>
            <a:endParaRPr lang="en-US" dirty="0"/>
          </a:p>
        </p:txBody>
      </p:sp>
      <p:sp>
        <p:nvSpPr>
          <p:cNvPr id="3" name="Text Placeholder 2"/>
          <p:cNvSpPr>
            <a:spLocks noGrp="1"/>
          </p:cNvSpPr>
          <p:nvPr>
            <p:ph type="body" idx="1"/>
          </p:nvPr>
        </p:nvSpPr>
        <p:spPr>
          <a:xfrm>
            <a:off x="2800131" y="19273626"/>
            <a:ext cx="35397043" cy="6300091"/>
          </a:xfrm>
        </p:spPr>
        <p:txBody>
          <a:bodyPr/>
          <a:lstStyle>
            <a:lvl1pPr marL="0" indent="0">
              <a:buNone/>
              <a:defRPr sz="10079">
                <a:solidFill>
                  <a:schemeClr val="tx1"/>
                </a:solidFill>
              </a:defRPr>
            </a:lvl1pPr>
            <a:lvl2pPr marL="1920011" indent="0">
              <a:buNone/>
              <a:defRPr sz="8399">
                <a:solidFill>
                  <a:schemeClr val="tx1">
                    <a:tint val="75000"/>
                  </a:schemeClr>
                </a:solidFill>
              </a:defRPr>
            </a:lvl2pPr>
            <a:lvl3pPr marL="3840023" indent="0">
              <a:buNone/>
              <a:defRPr sz="7559">
                <a:solidFill>
                  <a:schemeClr val="tx1">
                    <a:tint val="75000"/>
                  </a:schemeClr>
                </a:solidFill>
              </a:defRPr>
            </a:lvl3pPr>
            <a:lvl4pPr marL="5760034" indent="0">
              <a:buNone/>
              <a:defRPr sz="6719">
                <a:solidFill>
                  <a:schemeClr val="tx1">
                    <a:tint val="75000"/>
                  </a:schemeClr>
                </a:solidFill>
              </a:defRPr>
            </a:lvl4pPr>
            <a:lvl5pPr marL="7680046" indent="0">
              <a:buNone/>
              <a:defRPr sz="6719">
                <a:solidFill>
                  <a:schemeClr val="tx1">
                    <a:tint val="75000"/>
                  </a:schemeClr>
                </a:solidFill>
              </a:defRPr>
            </a:lvl5pPr>
            <a:lvl6pPr marL="9600057" indent="0">
              <a:buNone/>
              <a:defRPr sz="6719">
                <a:solidFill>
                  <a:schemeClr val="tx1">
                    <a:tint val="75000"/>
                  </a:schemeClr>
                </a:solidFill>
              </a:defRPr>
            </a:lvl6pPr>
            <a:lvl7pPr marL="11520068" indent="0">
              <a:buNone/>
              <a:defRPr sz="6719">
                <a:solidFill>
                  <a:schemeClr val="tx1">
                    <a:tint val="75000"/>
                  </a:schemeClr>
                </a:solidFill>
              </a:defRPr>
            </a:lvl7pPr>
            <a:lvl8pPr marL="13440080" indent="0">
              <a:buNone/>
              <a:defRPr sz="6719">
                <a:solidFill>
                  <a:schemeClr val="tx1">
                    <a:tint val="75000"/>
                  </a:schemeClr>
                </a:solidFill>
              </a:defRPr>
            </a:lvl8pPr>
            <a:lvl9pPr marL="15360091" indent="0">
              <a:buNone/>
              <a:defRPr sz="6719">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C61F47B-8A94-4546-A18E-37605C50F59A}" type="datetimeFigureOut">
              <a:rPr lang="fr-CA" smtClean="0"/>
              <a:t>2024-05-27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28314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821504" y="7666780"/>
            <a:ext cx="17442021" cy="1827360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0776525" y="7666780"/>
            <a:ext cx="17442021" cy="1827360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C61F47B-8A94-4546-A18E-37605C50F59A}" type="datetimeFigureOut">
              <a:rPr lang="fr-CA" smtClean="0"/>
              <a:t>2024-05-27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203973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26849" y="1533362"/>
            <a:ext cx="35397043" cy="5566751"/>
          </a:xfrm>
        </p:spPr>
        <p:txBody>
          <a:bodyPr/>
          <a:lstStyle/>
          <a:p>
            <a:r>
              <a:rPr lang="fr-FR"/>
              <a:t>Modifiez le style du titre</a:t>
            </a:r>
            <a:endParaRPr lang="en-US" dirty="0"/>
          </a:p>
        </p:txBody>
      </p:sp>
      <p:sp>
        <p:nvSpPr>
          <p:cNvPr id="3" name="Text Placeholder 2"/>
          <p:cNvSpPr>
            <a:spLocks noGrp="1"/>
          </p:cNvSpPr>
          <p:nvPr>
            <p:ph type="body" idx="1"/>
          </p:nvPr>
        </p:nvSpPr>
        <p:spPr>
          <a:xfrm>
            <a:off x="2826853" y="7060106"/>
            <a:ext cx="17361862" cy="3460049"/>
          </a:xfrm>
        </p:spPr>
        <p:txBody>
          <a:bodyPr anchor="b"/>
          <a:lstStyle>
            <a:lvl1pPr marL="0" indent="0">
              <a:buNone/>
              <a:defRPr sz="10079" b="1"/>
            </a:lvl1pPr>
            <a:lvl2pPr marL="1920011" indent="0">
              <a:buNone/>
              <a:defRPr sz="8399" b="1"/>
            </a:lvl2pPr>
            <a:lvl3pPr marL="3840023" indent="0">
              <a:buNone/>
              <a:defRPr sz="7559" b="1"/>
            </a:lvl3pPr>
            <a:lvl4pPr marL="5760034" indent="0">
              <a:buNone/>
              <a:defRPr sz="6719" b="1"/>
            </a:lvl4pPr>
            <a:lvl5pPr marL="7680046" indent="0">
              <a:buNone/>
              <a:defRPr sz="6719" b="1"/>
            </a:lvl5pPr>
            <a:lvl6pPr marL="9600057" indent="0">
              <a:buNone/>
              <a:defRPr sz="6719" b="1"/>
            </a:lvl6pPr>
            <a:lvl7pPr marL="11520068" indent="0">
              <a:buNone/>
              <a:defRPr sz="6719" b="1"/>
            </a:lvl7pPr>
            <a:lvl8pPr marL="13440080" indent="0">
              <a:buNone/>
              <a:defRPr sz="6719" b="1"/>
            </a:lvl8pPr>
            <a:lvl9pPr marL="15360091" indent="0">
              <a:buNone/>
              <a:defRPr sz="6719" b="1"/>
            </a:lvl9pPr>
          </a:lstStyle>
          <a:p>
            <a:pPr lvl="0"/>
            <a:r>
              <a:rPr lang="fr-FR"/>
              <a:t>Cliquez pour modifier les styles du texte du masque</a:t>
            </a:r>
          </a:p>
        </p:txBody>
      </p:sp>
      <p:sp>
        <p:nvSpPr>
          <p:cNvPr id="4" name="Content Placeholder 3"/>
          <p:cNvSpPr>
            <a:spLocks noGrp="1"/>
          </p:cNvSpPr>
          <p:nvPr>
            <p:ph sz="half" idx="2"/>
          </p:nvPr>
        </p:nvSpPr>
        <p:spPr>
          <a:xfrm>
            <a:off x="2826853" y="10520155"/>
            <a:ext cx="17361862" cy="1547356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0776527" y="7060106"/>
            <a:ext cx="17447367" cy="3460049"/>
          </a:xfrm>
        </p:spPr>
        <p:txBody>
          <a:bodyPr anchor="b"/>
          <a:lstStyle>
            <a:lvl1pPr marL="0" indent="0">
              <a:buNone/>
              <a:defRPr sz="10079" b="1"/>
            </a:lvl1pPr>
            <a:lvl2pPr marL="1920011" indent="0">
              <a:buNone/>
              <a:defRPr sz="8399" b="1"/>
            </a:lvl2pPr>
            <a:lvl3pPr marL="3840023" indent="0">
              <a:buNone/>
              <a:defRPr sz="7559" b="1"/>
            </a:lvl3pPr>
            <a:lvl4pPr marL="5760034" indent="0">
              <a:buNone/>
              <a:defRPr sz="6719" b="1"/>
            </a:lvl4pPr>
            <a:lvl5pPr marL="7680046" indent="0">
              <a:buNone/>
              <a:defRPr sz="6719" b="1"/>
            </a:lvl5pPr>
            <a:lvl6pPr marL="9600057" indent="0">
              <a:buNone/>
              <a:defRPr sz="6719" b="1"/>
            </a:lvl6pPr>
            <a:lvl7pPr marL="11520068" indent="0">
              <a:buNone/>
              <a:defRPr sz="6719" b="1"/>
            </a:lvl7pPr>
            <a:lvl8pPr marL="13440080" indent="0">
              <a:buNone/>
              <a:defRPr sz="6719" b="1"/>
            </a:lvl8pPr>
            <a:lvl9pPr marL="15360091" indent="0">
              <a:buNone/>
              <a:defRPr sz="6719" b="1"/>
            </a:lvl9pPr>
          </a:lstStyle>
          <a:p>
            <a:pPr lvl="0"/>
            <a:r>
              <a:rPr lang="fr-FR"/>
              <a:t>Cliquez pour modifier les styles du texte du masque</a:t>
            </a:r>
          </a:p>
        </p:txBody>
      </p:sp>
      <p:sp>
        <p:nvSpPr>
          <p:cNvPr id="6" name="Content Placeholder 5"/>
          <p:cNvSpPr>
            <a:spLocks noGrp="1"/>
          </p:cNvSpPr>
          <p:nvPr>
            <p:ph sz="quarter" idx="4"/>
          </p:nvPr>
        </p:nvSpPr>
        <p:spPr>
          <a:xfrm>
            <a:off x="20776527" y="10520155"/>
            <a:ext cx="17447367" cy="1547356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C61F47B-8A94-4546-A18E-37605C50F59A}" type="datetimeFigureOut">
              <a:rPr lang="fr-CA" smtClean="0"/>
              <a:t>2024-05-27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49840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61F47B-8A94-4546-A18E-37605C50F59A}" type="datetimeFigureOut">
              <a:rPr lang="fr-CA" smtClean="0"/>
              <a:t>2024-05-27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320128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1F47B-8A94-4546-A18E-37605C50F59A}" type="datetimeFigureOut">
              <a:rPr lang="fr-CA" smtClean="0"/>
              <a:t>2024-05-27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209965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26849" y="1920028"/>
            <a:ext cx="13236484" cy="6720099"/>
          </a:xfrm>
        </p:spPr>
        <p:txBody>
          <a:bodyPr anchor="b"/>
          <a:lstStyle>
            <a:lvl1pPr>
              <a:defRPr sz="13438"/>
            </a:lvl1pPr>
          </a:lstStyle>
          <a:p>
            <a:r>
              <a:rPr lang="fr-FR"/>
              <a:t>Modifiez le style du titre</a:t>
            </a:r>
            <a:endParaRPr lang="en-US" dirty="0"/>
          </a:p>
        </p:txBody>
      </p:sp>
      <p:sp>
        <p:nvSpPr>
          <p:cNvPr id="3" name="Content Placeholder 2"/>
          <p:cNvSpPr>
            <a:spLocks noGrp="1"/>
          </p:cNvSpPr>
          <p:nvPr>
            <p:ph idx="1"/>
          </p:nvPr>
        </p:nvSpPr>
        <p:spPr>
          <a:xfrm>
            <a:off x="17447367" y="4146734"/>
            <a:ext cx="20776525" cy="20466969"/>
          </a:xfrm>
        </p:spPr>
        <p:txBody>
          <a:bodyPr/>
          <a:lstStyle>
            <a:lvl1pPr>
              <a:defRPr sz="13438"/>
            </a:lvl1pPr>
            <a:lvl2pPr>
              <a:defRPr sz="11759"/>
            </a:lvl2pPr>
            <a:lvl3pPr>
              <a:defRPr sz="10079"/>
            </a:lvl3pPr>
            <a:lvl4pPr>
              <a:defRPr sz="8399"/>
            </a:lvl4pPr>
            <a:lvl5pPr>
              <a:defRPr sz="8399"/>
            </a:lvl5pPr>
            <a:lvl6pPr>
              <a:defRPr sz="8399"/>
            </a:lvl6pPr>
            <a:lvl7pPr>
              <a:defRPr sz="8399"/>
            </a:lvl7pPr>
            <a:lvl8pPr>
              <a:defRPr sz="8399"/>
            </a:lvl8pPr>
            <a:lvl9pPr>
              <a:defRPr sz="839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826849" y="8640127"/>
            <a:ext cx="13236484" cy="16006905"/>
          </a:xfrm>
        </p:spPr>
        <p:txBody>
          <a:bodyPr/>
          <a:lstStyle>
            <a:lvl1pPr marL="0" indent="0">
              <a:buNone/>
              <a:defRPr sz="6719"/>
            </a:lvl1pPr>
            <a:lvl2pPr marL="1920011" indent="0">
              <a:buNone/>
              <a:defRPr sz="5879"/>
            </a:lvl2pPr>
            <a:lvl3pPr marL="3840023" indent="0">
              <a:buNone/>
              <a:defRPr sz="5039"/>
            </a:lvl3pPr>
            <a:lvl4pPr marL="5760034" indent="0">
              <a:buNone/>
              <a:defRPr sz="4200"/>
            </a:lvl4pPr>
            <a:lvl5pPr marL="7680046" indent="0">
              <a:buNone/>
              <a:defRPr sz="4200"/>
            </a:lvl5pPr>
            <a:lvl6pPr marL="9600057" indent="0">
              <a:buNone/>
              <a:defRPr sz="4200"/>
            </a:lvl6pPr>
            <a:lvl7pPr marL="11520068" indent="0">
              <a:buNone/>
              <a:defRPr sz="4200"/>
            </a:lvl7pPr>
            <a:lvl8pPr marL="13440080" indent="0">
              <a:buNone/>
              <a:defRPr sz="4200"/>
            </a:lvl8pPr>
            <a:lvl9pPr marL="15360091" indent="0">
              <a:buNone/>
              <a:defRPr sz="4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C61F47B-8A94-4546-A18E-37605C50F59A}" type="datetimeFigureOut">
              <a:rPr lang="fr-CA" smtClean="0"/>
              <a:t>2024-05-27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255944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26849" y="1920028"/>
            <a:ext cx="13236484" cy="6720099"/>
          </a:xfrm>
        </p:spPr>
        <p:txBody>
          <a:bodyPr anchor="b"/>
          <a:lstStyle>
            <a:lvl1pPr>
              <a:defRPr sz="13438"/>
            </a:lvl1pPr>
          </a:lstStyle>
          <a:p>
            <a:r>
              <a:rPr lang="fr-FR"/>
              <a:t>Modifiez le style du titre</a:t>
            </a:r>
            <a:endParaRPr lang="en-US" dirty="0"/>
          </a:p>
        </p:txBody>
      </p:sp>
      <p:sp>
        <p:nvSpPr>
          <p:cNvPr id="3" name="Picture Placeholder 2"/>
          <p:cNvSpPr>
            <a:spLocks noGrp="1" noChangeAspect="1"/>
          </p:cNvSpPr>
          <p:nvPr>
            <p:ph type="pic" idx="1"/>
          </p:nvPr>
        </p:nvSpPr>
        <p:spPr>
          <a:xfrm>
            <a:off x="17447367" y="4146734"/>
            <a:ext cx="20776525" cy="20466969"/>
          </a:xfrm>
        </p:spPr>
        <p:txBody>
          <a:bodyPr anchor="t"/>
          <a:lstStyle>
            <a:lvl1pPr marL="0" indent="0">
              <a:buNone/>
              <a:defRPr sz="13438"/>
            </a:lvl1pPr>
            <a:lvl2pPr marL="1920011" indent="0">
              <a:buNone/>
              <a:defRPr sz="11759"/>
            </a:lvl2pPr>
            <a:lvl3pPr marL="3840023" indent="0">
              <a:buNone/>
              <a:defRPr sz="10079"/>
            </a:lvl3pPr>
            <a:lvl4pPr marL="5760034" indent="0">
              <a:buNone/>
              <a:defRPr sz="8399"/>
            </a:lvl4pPr>
            <a:lvl5pPr marL="7680046" indent="0">
              <a:buNone/>
              <a:defRPr sz="8399"/>
            </a:lvl5pPr>
            <a:lvl6pPr marL="9600057" indent="0">
              <a:buNone/>
              <a:defRPr sz="8399"/>
            </a:lvl6pPr>
            <a:lvl7pPr marL="11520068" indent="0">
              <a:buNone/>
              <a:defRPr sz="8399"/>
            </a:lvl7pPr>
            <a:lvl8pPr marL="13440080" indent="0">
              <a:buNone/>
              <a:defRPr sz="8399"/>
            </a:lvl8pPr>
            <a:lvl9pPr marL="15360091" indent="0">
              <a:buNone/>
              <a:defRPr sz="8399"/>
            </a:lvl9pPr>
          </a:lstStyle>
          <a:p>
            <a:r>
              <a:rPr lang="fr-FR"/>
              <a:t>Cliquez sur l'icône pour ajouter une image</a:t>
            </a:r>
            <a:endParaRPr lang="en-US" dirty="0"/>
          </a:p>
        </p:txBody>
      </p:sp>
      <p:sp>
        <p:nvSpPr>
          <p:cNvPr id="4" name="Text Placeholder 3"/>
          <p:cNvSpPr>
            <a:spLocks noGrp="1"/>
          </p:cNvSpPr>
          <p:nvPr>
            <p:ph type="body" sz="half" idx="2"/>
          </p:nvPr>
        </p:nvSpPr>
        <p:spPr>
          <a:xfrm>
            <a:off x="2826849" y="8640127"/>
            <a:ext cx="13236484" cy="16006905"/>
          </a:xfrm>
        </p:spPr>
        <p:txBody>
          <a:bodyPr/>
          <a:lstStyle>
            <a:lvl1pPr marL="0" indent="0">
              <a:buNone/>
              <a:defRPr sz="6719"/>
            </a:lvl1pPr>
            <a:lvl2pPr marL="1920011" indent="0">
              <a:buNone/>
              <a:defRPr sz="5879"/>
            </a:lvl2pPr>
            <a:lvl3pPr marL="3840023" indent="0">
              <a:buNone/>
              <a:defRPr sz="5039"/>
            </a:lvl3pPr>
            <a:lvl4pPr marL="5760034" indent="0">
              <a:buNone/>
              <a:defRPr sz="4200"/>
            </a:lvl4pPr>
            <a:lvl5pPr marL="7680046" indent="0">
              <a:buNone/>
              <a:defRPr sz="4200"/>
            </a:lvl5pPr>
            <a:lvl6pPr marL="9600057" indent="0">
              <a:buNone/>
              <a:defRPr sz="4200"/>
            </a:lvl6pPr>
            <a:lvl7pPr marL="11520068" indent="0">
              <a:buNone/>
              <a:defRPr sz="4200"/>
            </a:lvl7pPr>
            <a:lvl8pPr marL="13440080" indent="0">
              <a:buNone/>
              <a:defRPr sz="4200"/>
            </a:lvl8pPr>
            <a:lvl9pPr marL="15360091" indent="0">
              <a:buNone/>
              <a:defRPr sz="42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C61F47B-8A94-4546-A18E-37605C50F59A}" type="datetimeFigureOut">
              <a:rPr lang="fr-CA" smtClean="0"/>
              <a:t>2024-05-27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97C54376-DBD6-47BD-8270-4B827B13E7CD}" type="slidenum">
              <a:rPr lang="fr-CA" smtClean="0"/>
              <a:t>‹N°›</a:t>
            </a:fld>
            <a:endParaRPr lang="fr-CA"/>
          </a:p>
        </p:txBody>
      </p:sp>
    </p:spTree>
    <p:extLst>
      <p:ext uri="{BB962C8B-B14F-4D97-AF65-F5344CB8AC3E}">
        <p14:creationId xmlns:p14="http://schemas.microsoft.com/office/powerpoint/2010/main" val="19212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1504" y="1533362"/>
            <a:ext cx="35397043" cy="5566751"/>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821504" y="7666780"/>
            <a:ext cx="35397043" cy="1827360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821504" y="26693734"/>
            <a:ext cx="9234011" cy="1533356"/>
          </a:xfrm>
          <a:prstGeom prst="rect">
            <a:avLst/>
          </a:prstGeom>
        </p:spPr>
        <p:txBody>
          <a:bodyPr vert="horz" lIns="91440" tIns="45720" rIns="91440" bIns="45720" rtlCol="0" anchor="ctr"/>
          <a:lstStyle>
            <a:lvl1pPr algn="l">
              <a:defRPr sz="5039">
                <a:solidFill>
                  <a:schemeClr val="tx1">
                    <a:tint val="75000"/>
                  </a:schemeClr>
                </a:solidFill>
              </a:defRPr>
            </a:lvl1pPr>
          </a:lstStyle>
          <a:p>
            <a:fld id="{EC61F47B-8A94-4546-A18E-37605C50F59A}" type="datetimeFigureOut">
              <a:rPr lang="fr-CA" smtClean="0"/>
              <a:t>2024-05-27</a:t>
            </a:fld>
            <a:endParaRPr lang="fr-CA"/>
          </a:p>
        </p:txBody>
      </p:sp>
      <p:sp>
        <p:nvSpPr>
          <p:cNvPr id="5" name="Footer Placeholder 4"/>
          <p:cNvSpPr>
            <a:spLocks noGrp="1"/>
          </p:cNvSpPr>
          <p:nvPr>
            <p:ph type="ftr" sz="quarter" idx="3"/>
          </p:nvPr>
        </p:nvSpPr>
        <p:spPr>
          <a:xfrm>
            <a:off x="13594517" y="26693734"/>
            <a:ext cx="13851017" cy="1533356"/>
          </a:xfrm>
          <a:prstGeom prst="rect">
            <a:avLst/>
          </a:prstGeom>
        </p:spPr>
        <p:txBody>
          <a:bodyPr vert="horz" lIns="91440" tIns="45720" rIns="91440" bIns="45720" rtlCol="0" anchor="ctr"/>
          <a:lstStyle>
            <a:lvl1pPr algn="ctr">
              <a:defRPr sz="5039">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28984535" y="26693734"/>
            <a:ext cx="9234011" cy="1533356"/>
          </a:xfrm>
          <a:prstGeom prst="rect">
            <a:avLst/>
          </a:prstGeom>
        </p:spPr>
        <p:txBody>
          <a:bodyPr vert="horz" lIns="91440" tIns="45720" rIns="91440" bIns="45720" rtlCol="0" anchor="ctr"/>
          <a:lstStyle>
            <a:lvl1pPr algn="r">
              <a:defRPr sz="5039">
                <a:solidFill>
                  <a:schemeClr val="tx1">
                    <a:tint val="75000"/>
                  </a:schemeClr>
                </a:solidFill>
              </a:defRPr>
            </a:lvl1pPr>
          </a:lstStyle>
          <a:p>
            <a:fld id="{97C54376-DBD6-47BD-8270-4B827B13E7CD}" type="slidenum">
              <a:rPr lang="fr-CA" smtClean="0"/>
              <a:t>‹N°›</a:t>
            </a:fld>
            <a:endParaRPr lang="fr-CA"/>
          </a:p>
        </p:txBody>
      </p:sp>
    </p:spTree>
    <p:extLst>
      <p:ext uri="{BB962C8B-B14F-4D97-AF65-F5344CB8AC3E}">
        <p14:creationId xmlns:p14="http://schemas.microsoft.com/office/powerpoint/2010/main" val="24006978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3840023" rtl="0" eaLnBrk="1" latinLnBrk="0" hangingPunct="1">
        <a:lnSpc>
          <a:spcPct val="90000"/>
        </a:lnSpc>
        <a:spcBef>
          <a:spcPct val="0"/>
        </a:spcBef>
        <a:buNone/>
        <a:defRPr sz="18478" kern="1200">
          <a:solidFill>
            <a:schemeClr val="tx1"/>
          </a:solidFill>
          <a:latin typeface="+mj-lt"/>
          <a:ea typeface="+mj-ea"/>
          <a:cs typeface="+mj-cs"/>
        </a:defRPr>
      </a:lvl1pPr>
    </p:titleStyle>
    <p:bodyStyle>
      <a:lvl1pPr marL="960006" indent="-960006" algn="l" defTabSz="3840023" rtl="0" eaLnBrk="1" latinLnBrk="0" hangingPunct="1">
        <a:lnSpc>
          <a:spcPct val="90000"/>
        </a:lnSpc>
        <a:spcBef>
          <a:spcPts val="4200"/>
        </a:spcBef>
        <a:buFont typeface="Arial" panose="020B0604020202020204" pitchFamily="34" charset="0"/>
        <a:buChar char="•"/>
        <a:defRPr sz="11759" kern="1200">
          <a:solidFill>
            <a:schemeClr val="tx1"/>
          </a:solidFill>
          <a:latin typeface="+mn-lt"/>
          <a:ea typeface="+mn-ea"/>
          <a:cs typeface="+mn-cs"/>
        </a:defRPr>
      </a:lvl1pPr>
      <a:lvl2pPr marL="2880017" indent="-960006" algn="l" defTabSz="3840023" rtl="0" eaLnBrk="1" latinLnBrk="0" hangingPunct="1">
        <a:lnSpc>
          <a:spcPct val="90000"/>
        </a:lnSpc>
        <a:spcBef>
          <a:spcPts val="2100"/>
        </a:spcBef>
        <a:buFont typeface="Arial" panose="020B0604020202020204" pitchFamily="34" charset="0"/>
        <a:buChar char="•"/>
        <a:defRPr sz="10079" kern="1200">
          <a:solidFill>
            <a:schemeClr val="tx1"/>
          </a:solidFill>
          <a:latin typeface="+mn-lt"/>
          <a:ea typeface="+mn-ea"/>
          <a:cs typeface="+mn-cs"/>
        </a:defRPr>
      </a:lvl2pPr>
      <a:lvl3pPr marL="4800029" indent="-960006" algn="l" defTabSz="3840023" rtl="0" eaLnBrk="1" latinLnBrk="0" hangingPunct="1">
        <a:lnSpc>
          <a:spcPct val="90000"/>
        </a:lnSpc>
        <a:spcBef>
          <a:spcPts val="2100"/>
        </a:spcBef>
        <a:buFont typeface="Arial" panose="020B0604020202020204" pitchFamily="34" charset="0"/>
        <a:buChar char="•"/>
        <a:defRPr sz="8399" kern="1200">
          <a:solidFill>
            <a:schemeClr val="tx1"/>
          </a:solidFill>
          <a:latin typeface="+mn-lt"/>
          <a:ea typeface="+mn-ea"/>
          <a:cs typeface="+mn-cs"/>
        </a:defRPr>
      </a:lvl3pPr>
      <a:lvl4pPr marL="6720040"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4pPr>
      <a:lvl5pPr marL="8640051"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5pPr>
      <a:lvl6pPr marL="10560063"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6pPr>
      <a:lvl7pPr marL="12480074"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7pPr>
      <a:lvl8pPr marL="14400086"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8pPr>
      <a:lvl9pPr marL="16320097" indent="-960006" algn="l" defTabSz="3840023" rtl="0" eaLnBrk="1" latinLnBrk="0" hangingPunct="1">
        <a:lnSpc>
          <a:spcPct val="90000"/>
        </a:lnSpc>
        <a:spcBef>
          <a:spcPts val="2100"/>
        </a:spcBef>
        <a:buFont typeface="Arial" panose="020B0604020202020204" pitchFamily="34" charset="0"/>
        <a:buChar char="•"/>
        <a:defRPr sz="7559" kern="1200">
          <a:solidFill>
            <a:schemeClr val="tx1"/>
          </a:solidFill>
          <a:latin typeface="+mn-lt"/>
          <a:ea typeface="+mn-ea"/>
          <a:cs typeface="+mn-cs"/>
        </a:defRPr>
      </a:lvl9pPr>
    </p:bodyStyle>
    <p:otherStyle>
      <a:defPPr>
        <a:defRPr lang="en-US"/>
      </a:defPPr>
      <a:lvl1pPr marL="0" algn="l" defTabSz="3840023" rtl="0" eaLnBrk="1" latinLnBrk="0" hangingPunct="1">
        <a:defRPr sz="7559" kern="1200">
          <a:solidFill>
            <a:schemeClr val="tx1"/>
          </a:solidFill>
          <a:latin typeface="+mn-lt"/>
          <a:ea typeface="+mn-ea"/>
          <a:cs typeface="+mn-cs"/>
        </a:defRPr>
      </a:lvl1pPr>
      <a:lvl2pPr marL="1920011" algn="l" defTabSz="3840023" rtl="0" eaLnBrk="1" latinLnBrk="0" hangingPunct="1">
        <a:defRPr sz="7559" kern="1200">
          <a:solidFill>
            <a:schemeClr val="tx1"/>
          </a:solidFill>
          <a:latin typeface="+mn-lt"/>
          <a:ea typeface="+mn-ea"/>
          <a:cs typeface="+mn-cs"/>
        </a:defRPr>
      </a:lvl2pPr>
      <a:lvl3pPr marL="3840023" algn="l" defTabSz="3840023" rtl="0" eaLnBrk="1" latinLnBrk="0" hangingPunct="1">
        <a:defRPr sz="7559" kern="1200">
          <a:solidFill>
            <a:schemeClr val="tx1"/>
          </a:solidFill>
          <a:latin typeface="+mn-lt"/>
          <a:ea typeface="+mn-ea"/>
          <a:cs typeface="+mn-cs"/>
        </a:defRPr>
      </a:lvl3pPr>
      <a:lvl4pPr marL="5760034" algn="l" defTabSz="3840023" rtl="0" eaLnBrk="1" latinLnBrk="0" hangingPunct="1">
        <a:defRPr sz="7559" kern="1200">
          <a:solidFill>
            <a:schemeClr val="tx1"/>
          </a:solidFill>
          <a:latin typeface="+mn-lt"/>
          <a:ea typeface="+mn-ea"/>
          <a:cs typeface="+mn-cs"/>
        </a:defRPr>
      </a:lvl4pPr>
      <a:lvl5pPr marL="7680046" algn="l" defTabSz="3840023" rtl="0" eaLnBrk="1" latinLnBrk="0" hangingPunct="1">
        <a:defRPr sz="7559" kern="1200">
          <a:solidFill>
            <a:schemeClr val="tx1"/>
          </a:solidFill>
          <a:latin typeface="+mn-lt"/>
          <a:ea typeface="+mn-ea"/>
          <a:cs typeface="+mn-cs"/>
        </a:defRPr>
      </a:lvl5pPr>
      <a:lvl6pPr marL="9600057" algn="l" defTabSz="3840023" rtl="0" eaLnBrk="1" latinLnBrk="0" hangingPunct="1">
        <a:defRPr sz="7559" kern="1200">
          <a:solidFill>
            <a:schemeClr val="tx1"/>
          </a:solidFill>
          <a:latin typeface="+mn-lt"/>
          <a:ea typeface="+mn-ea"/>
          <a:cs typeface="+mn-cs"/>
        </a:defRPr>
      </a:lvl6pPr>
      <a:lvl7pPr marL="11520068" algn="l" defTabSz="3840023" rtl="0" eaLnBrk="1" latinLnBrk="0" hangingPunct="1">
        <a:defRPr sz="7559" kern="1200">
          <a:solidFill>
            <a:schemeClr val="tx1"/>
          </a:solidFill>
          <a:latin typeface="+mn-lt"/>
          <a:ea typeface="+mn-ea"/>
          <a:cs typeface="+mn-cs"/>
        </a:defRPr>
      </a:lvl7pPr>
      <a:lvl8pPr marL="13440080" algn="l" defTabSz="3840023" rtl="0" eaLnBrk="1" latinLnBrk="0" hangingPunct="1">
        <a:defRPr sz="7559" kern="1200">
          <a:solidFill>
            <a:schemeClr val="tx1"/>
          </a:solidFill>
          <a:latin typeface="+mn-lt"/>
          <a:ea typeface="+mn-ea"/>
          <a:cs typeface="+mn-cs"/>
        </a:defRPr>
      </a:lvl8pPr>
      <a:lvl9pPr marL="15360091" algn="l" defTabSz="3840023" rtl="0" eaLnBrk="1" latinLnBrk="0" hangingPunct="1">
        <a:defRPr sz="7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image" Target="../media/image3.png"/><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image" Target="../media/image1.png"/><Relationship Id="rId74" Type="http://schemas.openxmlformats.org/officeDocument/2006/relationships/image" Target="../media/image9.svg"/><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slideLayout" Target="../slideLayouts/slideLayout1.xml"/><Relationship Id="rId69" Type="http://schemas.openxmlformats.org/officeDocument/2006/relationships/image" Target="../media/image4.png"/><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image" Target="../media/image7.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image" Target="../media/image2.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image" Target="../media/image5.png"/><Relationship Id="rId75" Type="http://schemas.openxmlformats.org/officeDocument/2006/relationships/image" Target="../media/image10.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notesSlide" Target="../notesSlides/notesSlide1.xml"/><Relationship Id="rId73" Type="http://schemas.openxmlformats.org/officeDocument/2006/relationships/image" Target="../media/image8.png"/><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71"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D1D2"/>
        </a:solidFill>
        <a:effectLst/>
      </p:bgPr>
    </p:bg>
    <p:spTree>
      <p:nvGrpSpPr>
        <p:cNvPr id="1" name=""/>
        <p:cNvGrpSpPr/>
        <p:nvPr/>
      </p:nvGrpSpPr>
      <p:grpSpPr>
        <a:xfrm>
          <a:off x="0" y="0"/>
          <a:ext cx="0" cy="0"/>
          <a:chOff x="0" y="0"/>
          <a:chExt cx="0" cy="0"/>
        </a:xfrm>
      </p:grpSpPr>
      <p:sp>
        <p:nvSpPr>
          <p:cNvPr id="1067" name="Rectangle 1066">
            <a:extLst>
              <a:ext uri="{FF2B5EF4-FFF2-40B4-BE49-F238E27FC236}">
                <a16:creationId xmlns:a16="http://schemas.microsoft.com/office/drawing/2014/main" id="{FFF841B9-988B-097E-C399-BFA625F8F539}"/>
              </a:ext>
            </a:extLst>
          </p:cNvPr>
          <p:cNvSpPr/>
          <p:nvPr/>
        </p:nvSpPr>
        <p:spPr>
          <a:xfrm>
            <a:off x="32479826" y="22365866"/>
            <a:ext cx="7998023" cy="3990197"/>
          </a:xfrm>
          <a:prstGeom prst="rect">
            <a:avLst/>
          </a:prstGeom>
          <a:solidFill>
            <a:srgbClr val="1C33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Rectangle 2">
            <a:extLst>
              <a:ext uri="{FF2B5EF4-FFF2-40B4-BE49-F238E27FC236}">
                <a16:creationId xmlns:a16="http://schemas.microsoft.com/office/drawing/2014/main" id="{B31E7F13-1519-8DD7-E0CD-EF6014D07846}"/>
              </a:ext>
            </a:extLst>
          </p:cNvPr>
          <p:cNvSpPr/>
          <p:nvPr>
            <p:custDataLst>
              <p:tags r:id="rId1"/>
            </p:custDataLst>
          </p:nvPr>
        </p:nvSpPr>
        <p:spPr>
          <a:xfrm>
            <a:off x="0" y="-38607"/>
            <a:ext cx="41040050" cy="4468203"/>
          </a:xfrm>
          <a:prstGeom prst="rect">
            <a:avLst/>
          </a:prstGeom>
          <a:solidFill>
            <a:srgbClr val="1C33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4536A5F3-9475-A8C7-AFF7-214BCED4EEC9}"/>
              </a:ext>
            </a:extLst>
          </p:cNvPr>
          <p:cNvSpPr txBox="1"/>
          <p:nvPr>
            <p:custDataLst>
              <p:tags r:id="rId2"/>
            </p:custDataLst>
          </p:nvPr>
        </p:nvSpPr>
        <p:spPr>
          <a:xfrm>
            <a:off x="6899816" y="442686"/>
            <a:ext cx="32325676" cy="2308324"/>
          </a:xfrm>
          <a:prstGeom prst="rect">
            <a:avLst/>
          </a:prstGeom>
          <a:noFill/>
          <a:ln>
            <a:noFill/>
          </a:ln>
          <a:effectLst>
            <a:outerShdw blurRad="44450" dist="27940" dir="5400000" algn="ctr">
              <a:srgbClr val="000000">
                <a:alpha val="32000"/>
              </a:srgbClr>
            </a:outerShdw>
          </a:effectLst>
        </p:spPr>
        <p:txBody>
          <a:bodyPr wrap="square" lIns="0" rIns="0" rtlCol="0">
            <a:spAutoFit/>
          </a:bodyPr>
          <a:lstStyle/>
          <a:p>
            <a:pPr algn="ctr"/>
            <a:r>
              <a:rPr lang="fr-FR" sz="7200" dirty="0">
                <a:solidFill>
                  <a:srgbClr val="E7F0E6"/>
                </a:solidFill>
                <a:effectLst>
                  <a:outerShdw blurRad="38100" dist="38100" dir="2700000" algn="tl">
                    <a:srgbClr val="000000">
                      <a:alpha val="43137"/>
                    </a:srgbClr>
                  </a:outerShdw>
                </a:effectLst>
                <a:latin typeface="Tw Cen MT Condensed Extra Bold" panose="020B0803020202020204" pitchFamily="34" charset="0"/>
                <a:cs typeface="Aldhabi" panose="020F0502020204030204" pitchFamily="2" charset="-78"/>
              </a:rPr>
              <a:t>ENSEMBLE VERS UNE MOBILITÉ INCLUSIVE : UN PAS AFIN DE BRISER LES BARRIÈRES AU CÉGEP DE JONQUIÈRE.</a:t>
            </a:r>
            <a:endParaRPr lang="fr-CA" sz="7200" dirty="0">
              <a:solidFill>
                <a:srgbClr val="E7F0E6"/>
              </a:solidFill>
              <a:effectLst>
                <a:outerShdw blurRad="38100" dist="38100" dir="2700000" algn="tl">
                  <a:srgbClr val="000000">
                    <a:alpha val="43137"/>
                  </a:srgbClr>
                </a:outerShdw>
              </a:effectLst>
              <a:latin typeface="Tw Cen MT Condensed Extra Bold" panose="020B0803020202020204" pitchFamily="34" charset="0"/>
              <a:cs typeface="Aldhabi" panose="020F0502020204030204" pitchFamily="2" charset="-78"/>
            </a:endParaRPr>
          </a:p>
        </p:txBody>
      </p:sp>
      <p:sp>
        <p:nvSpPr>
          <p:cNvPr id="24" name="Rectangle 13">
            <a:extLst>
              <a:ext uri="{FF2B5EF4-FFF2-40B4-BE49-F238E27FC236}">
                <a16:creationId xmlns:a16="http://schemas.microsoft.com/office/drawing/2014/main" id="{FE93B4F8-44FB-BC43-5EC2-8A72D6E6D8C9}"/>
              </a:ext>
            </a:extLst>
          </p:cNvPr>
          <p:cNvSpPr>
            <a:spLocks noChangeArrowheads="1"/>
          </p:cNvSpPr>
          <p:nvPr>
            <p:custDataLst>
              <p:tags r:id="rId3"/>
            </p:custDataLst>
          </p:nvPr>
        </p:nvSpPr>
        <p:spPr bwMode="auto">
          <a:xfrm>
            <a:off x="-7649803" y="3072763"/>
            <a:ext cx="518777" cy="339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6848" tIns="128424" rIns="256848" bIns="128424" numCol="1" anchor="ctr" anchorCtr="0" compatLnSpc="1">
            <a:prstTxWarp prst="textNoShape">
              <a:avLst/>
            </a:prstTxWarp>
            <a:spAutoFit/>
          </a:bodyPr>
          <a:lstStyle/>
          <a:p>
            <a:endParaRPr lang="fr-CA" sz="20352"/>
          </a:p>
        </p:txBody>
      </p:sp>
      <p:sp>
        <p:nvSpPr>
          <p:cNvPr id="26" name="Rectangle 16">
            <a:extLst>
              <a:ext uri="{FF2B5EF4-FFF2-40B4-BE49-F238E27FC236}">
                <a16:creationId xmlns:a16="http://schemas.microsoft.com/office/drawing/2014/main" id="{C015C79D-D717-A434-3280-B0154685DFEB}"/>
              </a:ext>
            </a:extLst>
          </p:cNvPr>
          <p:cNvSpPr>
            <a:spLocks noChangeArrowheads="1"/>
          </p:cNvSpPr>
          <p:nvPr>
            <p:custDataLst>
              <p:tags r:id="rId4"/>
            </p:custDataLst>
          </p:nvPr>
        </p:nvSpPr>
        <p:spPr bwMode="auto">
          <a:xfrm>
            <a:off x="30748160" y="7196898"/>
            <a:ext cx="10168047" cy="155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6848" tIns="128424" rIns="256848" bIns="128424" numCol="1" anchor="ctr" anchorCtr="0" compatLnSpc="1">
            <a:prstTxWarp prst="textNoShape">
              <a:avLst/>
            </a:prstTxWarp>
            <a:spAutoFit/>
          </a:bodyPr>
          <a:lstStyle/>
          <a:p>
            <a:pPr algn="ctr"/>
            <a:r>
              <a:rPr lang="fr-CA" sz="2800" b="1" dirty="0">
                <a:solidFill>
                  <a:srgbClr val="1C3354"/>
                </a:solidFill>
                <a:latin typeface="Helvetica" panose="020B0604020202020204" pitchFamily="34" charset="0"/>
                <a:cs typeface="Helvetica" panose="020B0604020202020204" pitchFamily="34" charset="0"/>
              </a:rPr>
              <a:t>« De façon générale, les infrastructures ne sont pas réfléchies pour les personnes à mobilité réduite. »</a:t>
            </a:r>
          </a:p>
          <a:p>
            <a:pPr algn="ctr"/>
            <a:r>
              <a:rPr lang="fr-CA" sz="2800" b="1" dirty="0">
                <a:solidFill>
                  <a:srgbClr val="1C3354"/>
                </a:solidFill>
                <a:latin typeface="Helvetica" panose="020B0604020202020204" pitchFamily="34" charset="0"/>
                <a:cs typeface="Helvetica" panose="020B0604020202020204" pitchFamily="34" charset="0"/>
              </a:rPr>
              <a:t>- Groupe de discussion </a:t>
            </a:r>
          </a:p>
        </p:txBody>
      </p:sp>
      <p:sp>
        <p:nvSpPr>
          <p:cNvPr id="1068" name="ZoneTexte 1067">
            <a:extLst>
              <a:ext uri="{FF2B5EF4-FFF2-40B4-BE49-F238E27FC236}">
                <a16:creationId xmlns:a16="http://schemas.microsoft.com/office/drawing/2014/main" id="{39E703F9-3597-B924-0507-9C74E34554D2}"/>
              </a:ext>
            </a:extLst>
          </p:cNvPr>
          <p:cNvSpPr txBox="1"/>
          <p:nvPr>
            <p:custDataLst>
              <p:tags r:id="rId5"/>
            </p:custDataLst>
          </p:nvPr>
        </p:nvSpPr>
        <p:spPr>
          <a:xfrm>
            <a:off x="12177278" y="2753323"/>
            <a:ext cx="19215996" cy="646331"/>
          </a:xfrm>
          <a:prstGeom prst="rect">
            <a:avLst/>
          </a:prstGeom>
          <a:noFill/>
        </p:spPr>
        <p:txBody>
          <a:bodyPr wrap="square" lIns="0" rIns="0" rtlCol="0">
            <a:spAutoFit/>
          </a:bodyPr>
          <a:lstStyle/>
          <a:p>
            <a:pPr algn="r"/>
            <a:r>
              <a:rPr lang="fr-CA" sz="3600" dirty="0">
                <a:solidFill>
                  <a:schemeClr val="bg1"/>
                </a:solidFill>
                <a:latin typeface="Aptos" panose="020B0004020202020204" pitchFamily="34" charset="0"/>
                <a:cs typeface="Helvetica" panose="020B0604020202020204" pitchFamily="34" charset="0"/>
              </a:rPr>
              <a:t>Mahina Paul, Léa Gravel, Isabelle Lessard, Marjolaine Tremblay et Jean-Guillaume Simard </a:t>
            </a:r>
          </a:p>
        </p:txBody>
      </p:sp>
      <p:graphicFrame>
        <p:nvGraphicFramePr>
          <p:cNvPr id="38" name="Tableau 37">
            <a:extLst>
              <a:ext uri="{FF2B5EF4-FFF2-40B4-BE49-F238E27FC236}">
                <a16:creationId xmlns:a16="http://schemas.microsoft.com/office/drawing/2014/main" id="{6B31E157-5EB1-2544-FA24-97B064CDF931}"/>
              </a:ext>
            </a:extLst>
          </p:cNvPr>
          <p:cNvGraphicFramePr>
            <a:graphicFrameLocks noGrp="1"/>
          </p:cNvGraphicFramePr>
          <p:nvPr>
            <p:custDataLst>
              <p:tags r:id="rId6"/>
            </p:custDataLst>
            <p:extLst>
              <p:ext uri="{D42A27DB-BD31-4B8C-83A1-F6EECF244321}">
                <p14:modId xmlns:p14="http://schemas.microsoft.com/office/powerpoint/2010/main" val="2632333280"/>
              </p:ext>
            </p:extLst>
          </p:nvPr>
        </p:nvGraphicFramePr>
        <p:xfrm>
          <a:off x="789461" y="21412252"/>
          <a:ext cx="10697586" cy="5847417"/>
        </p:xfrm>
        <a:graphic>
          <a:graphicData uri="http://schemas.openxmlformats.org/drawingml/2006/table">
            <a:tbl>
              <a:tblPr firstRow="1" firstCol="1" bandRow="1">
                <a:tableStyleId>{5940675A-B579-460E-94D1-54222C63F5DA}</a:tableStyleId>
              </a:tblPr>
              <a:tblGrid>
                <a:gridCol w="7243768">
                  <a:extLst>
                    <a:ext uri="{9D8B030D-6E8A-4147-A177-3AD203B41FA5}">
                      <a16:colId xmlns:a16="http://schemas.microsoft.com/office/drawing/2014/main" val="45790673"/>
                    </a:ext>
                  </a:extLst>
                </a:gridCol>
                <a:gridCol w="3453818">
                  <a:extLst>
                    <a:ext uri="{9D8B030D-6E8A-4147-A177-3AD203B41FA5}">
                      <a16:colId xmlns:a16="http://schemas.microsoft.com/office/drawing/2014/main" val="1259058959"/>
                    </a:ext>
                  </a:extLst>
                </a:gridCol>
              </a:tblGrid>
              <a:tr h="601732">
                <a:tc gridSpan="2">
                  <a:txBody>
                    <a:bodyPr/>
                    <a:lstStyle/>
                    <a:p>
                      <a:pPr>
                        <a:lnSpc>
                          <a:spcPct val="100000"/>
                        </a:lnSpc>
                        <a:spcAft>
                          <a:spcPts val="0"/>
                        </a:spcAft>
                      </a:pPr>
                      <a:r>
                        <a:rPr lang="fr-CA" sz="2700" b="1" kern="100" dirty="0">
                          <a:solidFill>
                            <a:srgbClr val="E7F0E6"/>
                          </a:solidFill>
                          <a:effectLst/>
                        </a:rPr>
                        <a:t>Caractéristiques des participant.es (n = 7)</a:t>
                      </a:r>
                      <a:endParaRPr lang="fr-CA" sz="2700" b="1"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tc hMerge="1">
                  <a:txBody>
                    <a:bodyPr/>
                    <a:lstStyle/>
                    <a:p>
                      <a:pPr>
                        <a:lnSpc>
                          <a:spcPct val="100000"/>
                        </a:lnSpc>
                        <a:spcAft>
                          <a:spcPts val="0"/>
                        </a:spcAft>
                      </a:pPr>
                      <a:endParaRPr lang="fr-CA" sz="2700" b="1"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427697"/>
                    </a:solidFill>
                  </a:tcPr>
                </a:tc>
                <a:extLst>
                  <a:ext uri="{0D108BD9-81ED-4DB2-BD59-A6C34878D82A}">
                    <a16:rowId xmlns:a16="http://schemas.microsoft.com/office/drawing/2014/main" val="3249797919"/>
                  </a:ext>
                </a:extLst>
              </a:tr>
              <a:tr h="580531">
                <a:tc>
                  <a:txBody>
                    <a:bodyPr/>
                    <a:lstStyle/>
                    <a:p>
                      <a:pPr marL="0">
                        <a:lnSpc>
                          <a:spcPct val="100000"/>
                        </a:lnSpc>
                        <a:spcAft>
                          <a:spcPts val="0"/>
                        </a:spcAft>
                      </a:pPr>
                      <a:r>
                        <a:rPr lang="fr-CA" sz="2600" kern="100" dirty="0">
                          <a:solidFill>
                            <a:srgbClr val="E7F0E6"/>
                          </a:solidFill>
                          <a:effectLst/>
                        </a:rPr>
                        <a:t>Âge (années)</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tc>
                  <a:txBody>
                    <a:bodyPr/>
                    <a:lstStyle/>
                    <a:p>
                      <a:pPr>
                        <a:lnSpc>
                          <a:spcPct val="100000"/>
                        </a:lnSpc>
                        <a:spcAft>
                          <a:spcPts val="0"/>
                        </a:spcAft>
                      </a:pPr>
                      <a:r>
                        <a:rPr lang="fr-CA" sz="2600" kern="100" dirty="0">
                          <a:solidFill>
                            <a:srgbClr val="E7F0E6"/>
                          </a:solidFill>
                          <a:effectLst/>
                        </a:rPr>
                        <a:t> 20,6</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extLst>
                  <a:ext uri="{0D108BD9-81ED-4DB2-BD59-A6C34878D82A}">
                    <a16:rowId xmlns:a16="http://schemas.microsoft.com/office/drawing/2014/main" val="1602009660"/>
                  </a:ext>
                </a:extLst>
              </a:tr>
              <a:tr h="601732">
                <a:tc gridSpan="2">
                  <a:txBody>
                    <a:bodyPr/>
                    <a:lstStyle/>
                    <a:p>
                      <a:pPr>
                        <a:lnSpc>
                          <a:spcPct val="100000"/>
                        </a:lnSpc>
                        <a:spcAft>
                          <a:spcPts val="0"/>
                        </a:spcAft>
                      </a:pPr>
                      <a:r>
                        <a:rPr lang="fr-CA" sz="2700" b="1" kern="100" dirty="0">
                          <a:solidFill>
                            <a:srgbClr val="E7F0E6"/>
                          </a:solidFill>
                          <a:effectLst/>
                          <a:latin typeface="Calibri" panose="020F0502020204030204" pitchFamily="34" charset="0"/>
                          <a:cs typeface="Times New Roman" panose="02020603050405020304" pitchFamily="18" charset="0"/>
                        </a:rPr>
                        <a:t>Stade de mobilité intérieur et extérieur, n (%)</a:t>
                      </a:r>
                      <a:endParaRPr lang="fr-CA" sz="2700" b="1" kern="100" dirty="0">
                        <a:solidFill>
                          <a:srgbClr val="E7F0E6"/>
                        </a:solidFill>
                        <a:effectLst/>
                      </a:endParaRPr>
                    </a:p>
                  </a:txBody>
                  <a:tcPr marL="210524" marR="210524" marT="10527" marB="10527" anchor="ctr">
                    <a:solidFill>
                      <a:srgbClr val="1C3354"/>
                    </a:solidFill>
                  </a:tcPr>
                </a:tc>
                <a:tc hMerge="1">
                  <a:txBody>
                    <a:bodyPr/>
                    <a:lstStyle/>
                    <a:p>
                      <a:pPr>
                        <a:lnSpc>
                          <a:spcPct val="100000"/>
                        </a:lnSpc>
                        <a:spcAft>
                          <a:spcPts val="0"/>
                        </a:spcAft>
                      </a:pPr>
                      <a:endParaRPr lang="fr-CA" sz="2700" b="1" kern="100" dirty="0">
                        <a:solidFill>
                          <a:srgbClr val="E7F0E6"/>
                        </a:solidFill>
                        <a:effectLst/>
                      </a:endParaRPr>
                    </a:p>
                  </a:txBody>
                  <a:tcPr marL="210524" marR="210524" marT="10527" marB="10527" anchor="ctr">
                    <a:solidFill>
                      <a:srgbClr val="427697"/>
                    </a:solidFill>
                  </a:tcPr>
                </a:tc>
                <a:extLst>
                  <a:ext uri="{0D108BD9-81ED-4DB2-BD59-A6C34878D82A}">
                    <a16:rowId xmlns:a16="http://schemas.microsoft.com/office/drawing/2014/main" val="1130007032"/>
                  </a:ext>
                </a:extLst>
              </a:tr>
              <a:tr h="580531">
                <a:tc>
                  <a:txBody>
                    <a:bodyPr/>
                    <a:lstStyle/>
                    <a:p>
                      <a:pPr marL="720000">
                        <a:lnSpc>
                          <a:spcPct val="100000"/>
                        </a:lnSpc>
                        <a:spcAft>
                          <a:spcPts val="0"/>
                        </a:spcAft>
                      </a:pPr>
                      <a:r>
                        <a:rPr lang="fr-CA" sz="2600" kern="100" dirty="0">
                          <a:solidFill>
                            <a:srgbClr val="E7F0E6"/>
                          </a:solidFill>
                          <a:effectLst/>
                        </a:rPr>
                        <a:t>Marche sans auxiliaire</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tc>
                  <a:txBody>
                    <a:bodyPr/>
                    <a:lstStyle/>
                    <a:p>
                      <a:pPr>
                        <a:lnSpc>
                          <a:spcPct val="100000"/>
                        </a:lnSpc>
                        <a:spcAft>
                          <a:spcPts val="0"/>
                        </a:spcAft>
                      </a:pPr>
                      <a:r>
                        <a:rPr lang="fr-CA" sz="2600" kern="100" dirty="0">
                          <a:solidFill>
                            <a:srgbClr val="E7F0E6"/>
                          </a:solidFill>
                          <a:effectLst/>
                        </a:rPr>
                        <a:t> 4 (57,1)</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extLst>
                  <a:ext uri="{0D108BD9-81ED-4DB2-BD59-A6C34878D82A}">
                    <a16:rowId xmlns:a16="http://schemas.microsoft.com/office/drawing/2014/main" val="558959075"/>
                  </a:ext>
                </a:extLst>
              </a:tr>
              <a:tr h="580531">
                <a:tc>
                  <a:txBody>
                    <a:bodyPr/>
                    <a:lstStyle/>
                    <a:p>
                      <a:pPr marL="720000">
                        <a:lnSpc>
                          <a:spcPct val="100000"/>
                        </a:lnSpc>
                        <a:spcAft>
                          <a:spcPts val="0"/>
                        </a:spcAft>
                      </a:pPr>
                      <a:r>
                        <a:rPr lang="fr-CA" sz="2600" kern="100" dirty="0">
                          <a:solidFill>
                            <a:srgbClr val="E7F0E6"/>
                          </a:solidFill>
                          <a:effectLst/>
                        </a:rPr>
                        <a:t>Marche avec auxiliaire </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tc>
                  <a:txBody>
                    <a:bodyPr/>
                    <a:lstStyle/>
                    <a:p>
                      <a:pPr>
                        <a:lnSpc>
                          <a:spcPct val="100000"/>
                        </a:lnSpc>
                        <a:spcAft>
                          <a:spcPts val="0"/>
                        </a:spcAft>
                      </a:pPr>
                      <a:r>
                        <a:rPr lang="fr-CA" sz="2600" kern="100" dirty="0">
                          <a:solidFill>
                            <a:srgbClr val="E7F0E6"/>
                          </a:solidFill>
                          <a:effectLst/>
                        </a:rPr>
                        <a:t> 1 (14,3)</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extLst>
                  <a:ext uri="{0D108BD9-81ED-4DB2-BD59-A6C34878D82A}">
                    <a16:rowId xmlns:a16="http://schemas.microsoft.com/office/drawing/2014/main" val="3928185307"/>
                  </a:ext>
                </a:extLst>
              </a:tr>
              <a:tr h="559035">
                <a:tc>
                  <a:txBody>
                    <a:bodyPr/>
                    <a:lstStyle/>
                    <a:p>
                      <a:pPr marL="720000">
                        <a:lnSpc>
                          <a:spcPct val="100000"/>
                        </a:lnSpc>
                        <a:spcAft>
                          <a:spcPts val="0"/>
                        </a:spcAft>
                      </a:pPr>
                      <a:r>
                        <a:rPr lang="fr-CA" sz="2600" kern="100" dirty="0">
                          <a:solidFill>
                            <a:srgbClr val="E7F0E6"/>
                          </a:solidFill>
                          <a:effectLst/>
                        </a:rPr>
                        <a:t>Utilisation d’un FR</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tc>
                  <a:txBody>
                    <a:bodyPr/>
                    <a:lstStyle/>
                    <a:p>
                      <a:pPr>
                        <a:lnSpc>
                          <a:spcPct val="100000"/>
                        </a:lnSpc>
                        <a:spcAft>
                          <a:spcPts val="0"/>
                        </a:spcAft>
                      </a:pPr>
                      <a:r>
                        <a:rPr lang="fr-CA" sz="2600" kern="100" dirty="0">
                          <a:solidFill>
                            <a:srgbClr val="E7F0E6"/>
                          </a:solidFill>
                          <a:effectLst/>
                        </a:rPr>
                        <a:t> 2 (28,6)</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extLst>
                  <a:ext uri="{0D108BD9-81ED-4DB2-BD59-A6C34878D82A}">
                    <a16:rowId xmlns:a16="http://schemas.microsoft.com/office/drawing/2014/main" val="1610472340"/>
                  </a:ext>
                </a:extLst>
              </a:tr>
              <a:tr h="601732">
                <a:tc gridSpan="2">
                  <a:txBody>
                    <a:bodyPr/>
                    <a:lstStyle/>
                    <a:p>
                      <a:pPr>
                        <a:lnSpc>
                          <a:spcPct val="100000"/>
                        </a:lnSpc>
                        <a:spcAft>
                          <a:spcPts val="0"/>
                        </a:spcAft>
                      </a:pPr>
                      <a:r>
                        <a:rPr lang="fr-CA" sz="2700" b="1" kern="100" dirty="0">
                          <a:solidFill>
                            <a:srgbClr val="E7F0E6"/>
                          </a:solidFill>
                          <a:effectLst/>
                          <a:latin typeface="Calibri" panose="020F0502020204030204" pitchFamily="34" charset="0"/>
                          <a:cs typeface="Times New Roman" panose="02020603050405020304" pitchFamily="18" charset="0"/>
                        </a:rPr>
                        <a:t>Niveau d’autonomie, n (%)</a:t>
                      </a:r>
                      <a:endParaRPr lang="fr-CA" sz="2700" b="1" kern="100" dirty="0">
                        <a:solidFill>
                          <a:srgbClr val="E7F0E6"/>
                        </a:solidFill>
                        <a:effectLst/>
                      </a:endParaRPr>
                    </a:p>
                  </a:txBody>
                  <a:tcPr marL="210524" marR="210524" marT="10527" marB="10527" anchor="ctr">
                    <a:solidFill>
                      <a:srgbClr val="1C3354"/>
                    </a:solidFill>
                  </a:tcPr>
                </a:tc>
                <a:tc hMerge="1">
                  <a:txBody>
                    <a:bodyPr/>
                    <a:lstStyle/>
                    <a:p>
                      <a:pPr>
                        <a:lnSpc>
                          <a:spcPct val="100000"/>
                        </a:lnSpc>
                        <a:spcAft>
                          <a:spcPts val="0"/>
                        </a:spcAft>
                      </a:pPr>
                      <a:endParaRPr lang="fr-CA" sz="2700" b="1" kern="100" dirty="0">
                        <a:solidFill>
                          <a:srgbClr val="E7F0E6"/>
                        </a:solidFill>
                        <a:effectLst/>
                      </a:endParaRPr>
                    </a:p>
                  </a:txBody>
                  <a:tcPr marL="210524" marR="210524" marT="10527" marB="10527" anchor="ctr">
                    <a:solidFill>
                      <a:srgbClr val="427697"/>
                    </a:solidFill>
                  </a:tcPr>
                </a:tc>
                <a:extLst>
                  <a:ext uri="{0D108BD9-81ED-4DB2-BD59-A6C34878D82A}">
                    <a16:rowId xmlns:a16="http://schemas.microsoft.com/office/drawing/2014/main" val="4120787733"/>
                  </a:ext>
                </a:extLst>
              </a:tr>
              <a:tr h="580531">
                <a:tc>
                  <a:txBody>
                    <a:bodyPr/>
                    <a:lstStyle/>
                    <a:p>
                      <a:pPr marL="720000">
                        <a:lnSpc>
                          <a:spcPct val="100000"/>
                        </a:lnSpc>
                        <a:spcAft>
                          <a:spcPts val="0"/>
                        </a:spcAft>
                      </a:pPr>
                      <a:r>
                        <a:rPr lang="fr-CA" sz="2600" kern="100" dirty="0">
                          <a:solidFill>
                            <a:srgbClr val="E7F0E6"/>
                          </a:solidFill>
                          <a:effectLst/>
                        </a:rPr>
                        <a:t>Complètement autonome</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tc>
                  <a:txBody>
                    <a:bodyPr/>
                    <a:lstStyle/>
                    <a:p>
                      <a:pPr>
                        <a:lnSpc>
                          <a:spcPct val="100000"/>
                        </a:lnSpc>
                        <a:spcAft>
                          <a:spcPts val="0"/>
                        </a:spcAft>
                      </a:pPr>
                      <a:r>
                        <a:rPr lang="fr-CA" sz="2600" kern="100" dirty="0">
                          <a:solidFill>
                            <a:srgbClr val="E7F0E6"/>
                          </a:solidFill>
                          <a:effectLst/>
                        </a:rPr>
                        <a:t> 5 (71,4)</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extLst>
                  <a:ext uri="{0D108BD9-81ED-4DB2-BD59-A6C34878D82A}">
                    <a16:rowId xmlns:a16="http://schemas.microsoft.com/office/drawing/2014/main" val="1321342094"/>
                  </a:ext>
                </a:extLst>
              </a:tr>
              <a:tr h="580531">
                <a:tc>
                  <a:txBody>
                    <a:bodyPr/>
                    <a:lstStyle/>
                    <a:p>
                      <a:pPr marL="720000">
                        <a:lnSpc>
                          <a:spcPct val="100000"/>
                        </a:lnSpc>
                        <a:spcAft>
                          <a:spcPts val="0"/>
                        </a:spcAft>
                      </a:pPr>
                      <a:r>
                        <a:rPr lang="fr-CA" sz="2600" kern="100" dirty="0">
                          <a:solidFill>
                            <a:srgbClr val="E7F0E6"/>
                          </a:solidFill>
                          <a:effectLst/>
                        </a:rPr>
                        <a:t>Besoin d’assistance partielle</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tc>
                  <a:txBody>
                    <a:bodyPr/>
                    <a:lstStyle/>
                    <a:p>
                      <a:pPr>
                        <a:lnSpc>
                          <a:spcPct val="100000"/>
                        </a:lnSpc>
                        <a:spcAft>
                          <a:spcPts val="0"/>
                        </a:spcAft>
                      </a:pPr>
                      <a:r>
                        <a:rPr lang="fr-CA" sz="2600" kern="100" dirty="0">
                          <a:solidFill>
                            <a:srgbClr val="E7F0E6"/>
                          </a:solidFill>
                          <a:effectLst/>
                        </a:rPr>
                        <a:t> 1 (14,3)</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extLst>
                  <a:ext uri="{0D108BD9-81ED-4DB2-BD59-A6C34878D82A}">
                    <a16:rowId xmlns:a16="http://schemas.microsoft.com/office/drawing/2014/main" val="2603237543"/>
                  </a:ext>
                </a:extLst>
              </a:tr>
              <a:tr h="580531">
                <a:tc>
                  <a:txBody>
                    <a:bodyPr/>
                    <a:lstStyle/>
                    <a:p>
                      <a:pPr marL="720000">
                        <a:lnSpc>
                          <a:spcPct val="100000"/>
                        </a:lnSpc>
                        <a:spcAft>
                          <a:spcPts val="0"/>
                        </a:spcAft>
                      </a:pPr>
                      <a:r>
                        <a:rPr lang="fr-CA" sz="2600" kern="100" dirty="0">
                          <a:solidFill>
                            <a:srgbClr val="E7F0E6"/>
                          </a:solidFill>
                          <a:effectLst/>
                        </a:rPr>
                        <a:t>Besoin d’assistance complète </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tc>
                  <a:txBody>
                    <a:bodyPr/>
                    <a:lstStyle/>
                    <a:p>
                      <a:pPr>
                        <a:lnSpc>
                          <a:spcPct val="100000"/>
                        </a:lnSpc>
                        <a:spcAft>
                          <a:spcPts val="0"/>
                        </a:spcAft>
                      </a:pPr>
                      <a:r>
                        <a:rPr lang="fr-CA" sz="2600" kern="100" dirty="0">
                          <a:solidFill>
                            <a:srgbClr val="E7F0E6"/>
                          </a:solidFill>
                          <a:effectLst/>
                        </a:rPr>
                        <a:t> 1 (14,3)</a:t>
                      </a:r>
                      <a:endParaRPr lang="fr-CA" sz="2600" kern="100" dirty="0">
                        <a:solidFill>
                          <a:srgbClr val="E7F0E6"/>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24" marR="210524" marT="10527" marB="10527" anchor="ctr">
                    <a:solidFill>
                      <a:srgbClr val="1C3354"/>
                    </a:solidFill>
                  </a:tcPr>
                </a:tc>
                <a:extLst>
                  <a:ext uri="{0D108BD9-81ED-4DB2-BD59-A6C34878D82A}">
                    <a16:rowId xmlns:a16="http://schemas.microsoft.com/office/drawing/2014/main" val="77767210"/>
                  </a:ext>
                </a:extLst>
              </a:tr>
            </a:tbl>
          </a:graphicData>
        </a:graphic>
      </p:graphicFrame>
      <p:pic>
        <p:nvPicPr>
          <p:cNvPr id="5" name="Image 4" descr="Une image contenant objet astronomique, capture d’écran, lune&#10;&#10;Description générée automatiquement">
            <a:extLst>
              <a:ext uri="{FF2B5EF4-FFF2-40B4-BE49-F238E27FC236}">
                <a16:creationId xmlns:a16="http://schemas.microsoft.com/office/drawing/2014/main" id="{523D96DB-275E-8955-73F5-F4C1AB2E40D1}"/>
              </a:ext>
            </a:extLst>
          </p:cNvPr>
          <p:cNvPicPr>
            <a:picLocks noChangeAspect="1"/>
          </p:cNvPicPr>
          <p:nvPr>
            <p:custDataLst>
              <p:tags r:id="rId7"/>
            </p:custDataLst>
          </p:nvPr>
        </p:nvPicPr>
        <p:blipFill>
          <a:blip r:embed="rId66">
            <a:extLst>
              <a:ext uri="{28A0092B-C50C-407E-A947-70E740481C1C}">
                <a14:useLocalDpi xmlns:a14="http://schemas.microsoft.com/office/drawing/2010/main" val="0"/>
              </a:ext>
            </a:extLst>
          </a:blip>
          <a:stretch>
            <a:fillRect/>
          </a:stretch>
        </p:blipFill>
        <p:spPr>
          <a:xfrm>
            <a:off x="31204998" y="26807004"/>
            <a:ext cx="3021715" cy="1859432"/>
          </a:xfrm>
          <a:prstGeom prst="rect">
            <a:avLst/>
          </a:prstGeom>
        </p:spPr>
      </p:pic>
      <p:pic>
        <p:nvPicPr>
          <p:cNvPr id="13" name="Image 12" descr="Une image contenant texte, capture d’écran, jaune, Graphique&#10;&#10;Description générée automatiquement">
            <a:extLst>
              <a:ext uri="{FF2B5EF4-FFF2-40B4-BE49-F238E27FC236}">
                <a16:creationId xmlns:a16="http://schemas.microsoft.com/office/drawing/2014/main" id="{7C2A7202-9407-418E-6DCB-75E495568B43}"/>
              </a:ext>
            </a:extLst>
          </p:cNvPr>
          <p:cNvPicPr>
            <a:picLocks noChangeAspect="1"/>
          </p:cNvPicPr>
          <p:nvPr>
            <p:custDataLst>
              <p:tags r:id="rId8"/>
            </p:custDataLst>
          </p:nvPr>
        </p:nvPicPr>
        <p:blipFill>
          <a:blip r:embed="rId67">
            <a:extLst>
              <a:ext uri="{28A0092B-C50C-407E-A947-70E740481C1C}">
                <a14:useLocalDpi xmlns:a14="http://schemas.microsoft.com/office/drawing/2010/main" val="0"/>
              </a:ext>
            </a:extLst>
          </a:blip>
          <a:stretch>
            <a:fillRect/>
          </a:stretch>
        </p:blipFill>
        <p:spPr>
          <a:xfrm>
            <a:off x="34591430" y="26974644"/>
            <a:ext cx="4773639" cy="1591214"/>
          </a:xfrm>
          <a:prstGeom prst="rect">
            <a:avLst/>
          </a:prstGeom>
        </p:spPr>
      </p:pic>
      <p:pic>
        <p:nvPicPr>
          <p:cNvPr id="16" name="Image 15" descr="Une image contenant texte, capture d’écran, Police, Graphique&#10;&#10;Description générée automatiquement">
            <a:extLst>
              <a:ext uri="{FF2B5EF4-FFF2-40B4-BE49-F238E27FC236}">
                <a16:creationId xmlns:a16="http://schemas.microsoft.com/office/drawing/2014/main" id="{F0B4DF4E-DBD4-5664-8A2D-6FFADC5236C5}"/>
              </a:ext>
            </a:extLst>
          </p:cNvPr>
          <p:cNvPicPr>
            <a:picLocks noChangeAspect="1"/>
          </p:cNvPicPr>
          <p:nvPr>
            <p:custDataLst>
              <p:tags r:id="rId9"/>
            </p:custDataLst>
          </p:nvPr>
        </p:nvPicPr>
        <p:blipFill>
          <a:blip r:embed="rId68">
            <a:extLst>
              <a:ext uri="{28A0092B-C50C-407E-A947-70E740481C1C}">
                <a14:useLocalDpi xmlns:a14="http://schemas.microsoft.com/office/drawing/2010/main" val="0"/>
              </a:ext>
            </a:extLst>
          </a:blip>
          <a:stretch>
            <a:fillRect/>
          </a:stretch>
        </p:blipFill>
        <p:spPr>
          <a:xfrm>
            <a:off x="26148168" y="26639211"/>
            <a:ext cx="4474339" cy="2027225"/>
          </a:xfrm>
          <a:prstGeom prst="rect">
            <a:avLst/>
          </a:prstGeom>
        </p:spPr>
      </p:pic>
      <p:sp>
        <p:nvSpPr>
          <p:cNvPr id="8" name="Rectangle 7">
            <a:extLst>
              <a:ext uri="{FF2B5EF4-FFF2-40B4-BE49-F238E27FC236}">
                <a16:creationId xmlns:a16="http://schemas.microsoft.com/office/drawing/2014/main" id="{96F41092-D2B6-4CC7-AF93-DADBFAF2592B}"/>
              </a:ext>
            </a:extLst>
          </p:cNvPr>
          <p:cNvSpPr/>
          <p:nvPr>
            <p:custDataLst>
              <p:tags r:id="rId10"/>
            </p:custDataLst>
          </p:nvPr>
        </p:nvSpPr>
        <p:spPr>
          <a:xfrm>
            <a:off x="874810" y="4820794"/>
            <a:ext cx="10684277" cy="4104643"/>
          </a:xfrm>
          <a:prstGeom prst="rect">
            <a:avLst/>
          </a:prstGeom>
          <a:solidFill>
            <a:srgbClr val="427697"/>
          </a:solidFill>
          <a:ln>
            <a:solidFill>
              <a:srgbClr val="4276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fr-FR" sz="2800" dirty="0">
              <a:solidFill>
                <a:srgbClr val="1C3354"/>
              </a:solidFill>
            </a:endParaRPr>
          </a:p>
        </p:txBody>
      </p:sp>
      <p:sp>
        <p:nvSpPr>
          <p:cNvPr id="57" name="Rectangle 56">
            <a:extLst>
              <a:ext uri="{FF2B5EF4-FFF2-40B4-BE49-F238E27FC236}">
                <a16:creationId xmlns:a16="http://schemas.microsoft.com/office/drawing/2014/main" id="{F3D77389-6CE6-3D2E-C4D1-9F32BA0AA6BF}"/>
              </a:ext>
            </a:extLst>
          </p:cNvPr>
          <p:cNvSpPr/>
          <p:nvPr>
            <p:custDataLst>
              <p:tags r:id="rId11"/>
            </p:custDataLst>
          </p:nvPr>
        </p:nvSpPr>
        <p:spPr>
          <a:xfrm>
            <a:off x="819123" y="4613580"/>
            <a:ext cx="4947327" cy="799993"/>
          </a:xfrm>
          <a:prstGeom prst="rect">
            <a:avLst/>
          </a:prstGeom>
          <a:solidFill>
            <a:srgbClr val="1C3354"/>
          </a:solidFill>
          <a:ln>
            <a:solidFill>
              <a:srgbClr val="427697"/>
            </a:solidFill>
          </a:ln>
        </p:spPr>
        <p:style>
          <a:lnRef idx="2">
            <a:schemeClr val="accent1">
              <a:shade val="15000"/>
            </a:schemeClr>
          </a:lnRef>
          <a:fillRef idx="1">
            <a:schemeClr val="accent1"/>
          </a:fillRef>
          <a:effectRef idx="0">
            <a:schemeClr val="accent1"/>
          </a:effectRef>
          <a:fontRef idx="minor">
            <a:schemeClr val="lt1"/>
          </a:fontRef>
        </p:style>
        <p:txBody>
          <a:bodyPr lIns="421049" tIns="210524" rIns="421049" bIns="210524" rtlCol="0" anchor="ctr"/>
          <a:lstStyle/>
          <a:p>
            <a:r>
              <a:rPr lang="fr-CA" sz="4093" dirty="0">
                <a:solidFill>
                  <a:srgbClr val="E7F0E6"/>
                </a:solidFill>
                <a:latin typeface="Aptos ExtraBold" panose="020B0004020202020204" pitchFamily="34" charset="0"/>
              </a:rPr>
              <a:t>Mise en contexte</a:t>
            </a:r>
          </a:p>
        </p:txBody>
      </p:sp>
      <p:sp>
        <p:nvSpPr>
          <p:cNvPr id="29" name="ZoneTexte 28">
            <a:extLst>
              <a:ext uri="{FF2B5EF4-FFF2-40B4-BE49-F238E27FC236}">
                <a16:creationId xmlns:a16="http://schemas.microsoft.com/office/drawing/2014/main" id="{3AB2B16B-14C4-0CEA-3E06-553D9E6E8103}"/>
              </a:ext>
            </a:extLst>
          </p:cNvPr>
          <p:cNvSpPr txBox="1"/>
          <p:nvPr>
            <p:custDataLst>
              <p:tags r:id="rId12"/>
            </p:custDataLst>
          </p:nvPr>
        </p:nvSpPr>
        <p:spPr>
          <a:xfrm>
            <a:off x="1098951" y="5640373"/>
            <a:ext cx="9815640" cy="3108543"/>
          </a:xfrm>
          <a:prstGeom prst="rect">
            <a:avLst/>
          </a:prstGeom>
          <a:noFill/>
          <a:ln>
            <a:solidFill>
              <a:srgbClr val="427697"/>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E7F0E6"/>
                </a:solidFill>
                <a:effectLst/>
                <a:uLnTx/>
                <a:uFillTx/>
                <a:latin typeface="Helvetica" panose="020B0604020202020204" pitchFamily="34" charset="0"/>
                <a:cs typeface="Helvetica" panose="020B0604020202020204" pitchFamily="34" charset="0"/>
              </a:rPr>
              <a:t>Le Cégep de Jonquière met un fort accent sur la création d'un environnement bienveillant et favorable à l'apprentissage. Cependant, les besoins des étudiantes et étudiants en situation de handicap (ÉSH) posent des défis en matière d'accessibilité aux locaux, d'adaptation du mobilier, de déplacements sur le campus et de services d'accompagnement.</a:t>
            </a:r>
          </a:p>
        </p:txBody>
      </p:sp>
      <p:sp>
        <p:nvSpPr>
          <p:cNvPr id="35" name="ZoneTexte 34">
            <a:extLst>
              <a:ext uri="{FF2B5EF4-FFF2-40B4-BE49-F238E27FC236}">
                <a16:creationId xmlns:a16="http://schemas.microsoft.com/office/drawing/2014/main" id="{1B3C5D71-1521-07EA-B8EB-BAFD06096B78}"/>
              </a:ext>
            </a:extLst>
          </p:cNvPr>
          <p:cNvSpPr txBox="1"/>
          <p:nvPr>
            <p:custDataLst>
              <p:tags r:id="rId13"/>
            </p:custDataLst>
          </p:nvPr>
        </p:nvSpPr>
        <p:spPr>
          <a:xfrm>
            <a:off x="6717781" y="3667670"/>
            <a:ext cx="24341328" cy="52322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chemeClr val="bg1"/>
                </a:solidFill>
                <a:effectLst/>
                <a:uLnTx/>
                <a:uFillTx/>
                <a:latin typeface="Helvetica" panose="020B0604020202020204" pitchFamily="34" charset="0"/>
                <a:cs typeface="Helvetica" panose="020B0604020202020204" pitchFamily="34" charset="0"/>
              </a:rPr>
              <a:t>Colloque interordre de la recherche étudiante </a:t>
            </a:r>
            <a:r>
              <a:rPr lang="fr-CA" sz="2800" b="1" dirty="0">
                <a:solidFill>
                  <a:schemeClr val="bg1"/>
                </a:solidFill>
                <a:latin typeface="Helvetica" panose="020B0604020202020204" pitchFamily="34" charset="0"/>
                <a:cs typeface="Helvetica" panose="020B0604020202020204" pitchFamily="34" charset="0"/>
              </a:rPr>
              <a:t>en sciences et humaines, </a:t>
            </a:r>
            <a:r>
              <a:rPr kumimoji="0" lang="fr-CA" sz="2800" b="1" i="0" u="none" strike="noStrike" kern="1200" cap="none" spc="0" normalizeH="0" baseline="0" noProof="0" dirty="0" err="1">
                <a:ln>
                  <a:noFill/>
                </a:ln>
                <a:solidFill>
                  <a:schemeClr val="bg1"/>
                </a:solidFill>
                <a:effectLst/>
                <a:uLnTx/>
                <a:uFillTx/>
                <a:latin typeface="Helvetica" panose="020B0604020202020204" pitchFamily="34" charset="0"/>
                <a:cs typeface="Helvetica" panose="020B0604020202020204" pitchFamily="34" charset="0"/>
              </a:rPr>
              <a:t>ULaval</a:t>
            </a:r>
            <a:r>
              <a:rPr kumimoji="0" lang="fr-CA" sz="2800" b="1" i="0" u="none" strike="noStrike" kern="1200" cap="none" spc="0" normalizeH="0" baseline="0" noProof="0" dirty="0">
                <a:ln>
                  <a:noFill/>
                </a:ln>
                <a:solidFill>
                  <a:schemeClr val="bg1"/>
                </a:solidFill>
                <a:effectLst/>
                <a:uLnTx/>
                <a:uFillTx/>
                <a:latin typeface="Helvetica" panose="020B0604020202020204" pitchFamily="34" charset="0"/>
                <a:cs typeface="Helvetica" panose="020B0604020202020204" pitchFamily="34" charset="0"/>
              </a:rPr>
              <a:t>, 31 mai 2024</a:t>
            </a:r>
          </a:p>
        </p:txBody>
      </p:sp>
      <p:sp>
        <p:nvSpPr>
          <p:cNvPr id="43" name="ZoneTexte 42">
            <a:extLst>
              <a:ext uri="{FF2B5EF4-FFF2-40B4-BE49-F238E27FC236}">
                <a16:creationId xmlns:a16="http://schemas.microsoft.com/office/drawing/2014/main" id="{353DB64B-66F7-E5FF-F848-BE6F767B1D3D}"/>
              </a:ext>
            </a:extLst>
          </p:cNvPr>
          <p:cNvSpPr txBox="1"/>
          <p:nvPr>
            <p:custDataLst>
              <p:tags r:id="rId14"/>
            </p:custDataLst>
          </p:nvPr>
        </p:nvSpPr>
        <p:spPr>
          <a:xfrm>
            <a:off x="1481711" y="11960738"/>
            <a:ext cx="24341328" cy="7221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404"/>
              </a:spcAft>
              <a:buClrTx/>
              <a:buSzTx/>
              <a:buFontTx/>
              <a:buNone/>
              <a:tabLst/>
              <a:defRPr/>
            </a:pPr>
            <a:r>
              <a:rPr kumimoji="0" lang="fr-CA" sz="4093" b="0" i="0" u="none" strike="noStrike" kern="1200" cap="none" spc="0" normalizeH="0" baseline="0" noProof="0" dirty="0">
                <a:ln>
                  <a:noFill/>
                </a:ln>
                <a:solidFill>
                  <a:srgbClr val="E7F0E6"/>
                </a:solidFill>
                <a:effectLst/>
                <a:uLnTx/>
                <a:uFillTx/>
                <a:latin typeface="Aptos ExtraBold" panose="020B0004020202020204" pitchFamily="34" charset="0"/>
                <a:ea typeface="+mn-ea"/>
                <a:cs typeface="+mn-cs"/>
              </a:rPr>
              <a:t>Objectif</a:t>
            </a:r>
          </a:p>
        </p:txBody>
      </p:sp>
      <p:sp>
        <p:nvSpPr>
          <p:cNvPr id="44" name="Ellipse 43">
            <a:extLst>
              <a:ext uri="{FF2B5EF4-FFF2-40B4-BE49-F238E27FC236}">
                <a16:creationId xmlns:a16="http://schemas.microsoft.com/office/drawing/2014/main" id="{730F5C8B-072E-32C4-F7CA-0B30848D3A4F}"/>
              </a:ext>
            </a:extLst>
          </p:cNvPr>
          <p:cNvSpPr/>
          <p:nvPr>
            <p:custDataLst>
              <p:tags r:id="rId15"/>
            </p:custDataLst>
          </p:nvPr>
        </p:nvSpPr>
        <p:spPr>
          <a:xfrm>
            <a:off x="11908476" y="6606801"/>
            <a:ext cx="22318237" cy="18898440"/>
          </a:xfrm>
          <a:prstGeom prst="ellipse">
            <a:avLst/>
          </a:prstGeom>
          <a:solidFill>
            <a:srgbClr val="1C33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AA</a:t>
            </a:r>
          </a:p>
        </p:txBody>
      </p:sp>
      <p:sp>
        <p:nvSpPr>
          <p:cNvPr id="55" name="Ellipse 54">
            <a:extLst>
              <a:ext uri="{FF2B5EF4-FFF2-40B4-BE49-F238E27FC236}">
                <a16:creationId xmlns:a16="http://schemas.microsoft.com/office/drawing/2014/main" id="{A57FDB08-3786-A907-EF81-04BF869A9477}"/>
              </a:ext>
            </a:extLst>
          </p:cNvPr>
          <p:cNvSpPr/>
          <p:nvPr>
            <p:custDataLst>
              <p:tags r:id="rId16"/>
            </p:custDataLst>
          </p:nvPr>
        </p:nvSpPr>
        <p:spPr>
          <a:xfrm>
            <a:off x="13070662" y="9079216"/>
            <a:ext cx="15285729" cy="14142545"/>
          </a:xfrm>
          <a:prstGeom prst="ellipse">
            <a:avLst/>
          </a:prstGeom>
          <a:solidFill>
            <a:srgbClr val="A1D1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Ellipse 57">
            <a:extLst>
              <a:ext uri="{FF2B5EF4-FFF2-40B4-BE49-F238E27FC236}">
                <a16:creationId xmlns:a16="http://schemas.microsoft.com/office/drawing/2014/main" id="{714DE18B-5952-990D-25E2-91E44032B169}"/>
              </a:ext>
            </a:extLst>
          </p:cNvPr>
          <p:cNvSpPr/>
          <p:nvPr>
            <p:custDataLst>
              <p:tags r:id="rId17"/>
            </p:custDataLst>
          </p:nvPr>
        </p:nvSpPr>
        <p:spPr>
          <a:xfrm>
            <a:off x="18716782" y="10602082"/>
            <a:ext cx="14894888" cy="12406817"/>
          </a:xfrm>
          <a:prstGeom prst="ellipse">
            <a:avLst/>
          </a:prstGeom>
          <a:solidFill>
            <a:srgbClr val="427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9" name="Ellipse 58">
            <a:extLst>
              <a:ext uri="{FF2B5EF4-FFF2-40B4-BE49-F238E27FC236}">
                <a16:creationId xmlns:a16="http://schemas.microsoft.com/office/drawing/2014/main" id="{337BF890-5083-51F1-35FF-17D2DFDC3FFF}"/>
              </a:ext>
            </a:extLst>
          </p:cNvPr>
          <p:cNvSpPr/>
          <p:nvPr>
            <p:custDataLst>
              <p:tags r:id="rId18"/>
            </p:custDataLst>
          </p:nvPr>
        </p:nvSpPr>
        <p:spPr>
          <a:xfrm>
            <a:off x="13714556" y="13720572"/>
            <a:ext cx="16361522" cy="11447158"/>
          </a:xfrm>
          <a:prstGeom prst="ellipse">
            <a:avLst/>
          </a:prstGeom>
          <a:solidFill>
            <a:srgbClr val="E7F0E6"/>
          </a:solidFill>
          <a:ln>
            <a:solidFill>
              <a:srgbClr val="E7F0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24" name="Rectangle 1023">
            <a:extLst>
              <a:ext uri="{FF2B5EF4-FFF2-40B4-BE49-F238E27FC236}">
                <a16:creationId xmlns:a16="http://schemas.microsoft.com/office/drawing/2014/main" id="{4CEE6485-7798-41DD-19B4-A948DD6B3880}"/>
              </a:ext>
            </a:extLst>
          </p:cNvPr>
          <p:cNvSpPr/>
          <p:nvPr>
            <p:custDataLst>
              <p:tags r:id="rId19"/>
            </p:custDataLst>
          </p:nvPr>
        </p:nvSpPr>
        <p:spPr>
          <a:xfrm>
            <a:off x="34615454" y="12625031"/>
            <a:ext cx="5573909" cy="8945803"/>
          </a:xfrm>
          <a:prstGeom prst="rect">
            <a:avLst/>
          </a:prstGeom>
          <a:solidFill>
            <a:srgbClr val="427697"/>
          </a:solidFill>
          <a:ln>
            <a:solidFill>
              <a:srgbClr val="4276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9" name="Rectangle 18">
            <a:extLst>
              <a:ext uri="{FF2B5EF4-FFF2-40B4-BE49-F238E27FC236}">
                <a16:creationId xmlns:a16="http://schemas.microsoft.com/office/drawing/2014/main" id="{4DBC5A23-05E8-F675-A274-EB3125F1805A}"/>
              </a:ext>
            </a:extLst>
          </p:cNvPr>
          <p:cNvSpPr/>
          <p:nvPr>
            <p:custDataLst>
              <p:tags r:id="rId20"/>
            </p:custDataLst>
          </p:nvPr>
        </p:nvSpPr>
        <p:spPr>
          <a:xfrm>
            <a:off x="33988069" y="12227950"/>
            <a:ext cx="3688230" cy="799993"/>
          </a:xfrm>
          <a:prstGeom prst="rect">
            <a:avLst/>
          </a:prstGeom>
          <a:solidFill>
            <a:srgbClr val="1C3354"/>
          </a:solidFill>
          <a:ln>
            <a:noFill/>
          </a:ln>
        </p:spPr>
        <p:style>
          <a:lnRef idx="2">
            <a:schemeClr val="accent1">
              <a:shade val="15000"/>
            </a:schemeClr>
          </a:lnRef>
          <a:fillRef idx="1">
            <a:schemeClr val="accent1"/>
          </a:fillRef>
          <a:effectRef idx="0">
            <a:schemeClr val="accent1"/>
          </a:effectRef>
          <a:fontRef idx="minor">
            <a:schemeClr val="lt1"/>
          </a:fontRef>
        </p:style>
        <p:txBody>
          <a:bodyPr lIns="421049" tIns="210524" rIns="421049" bIns="210524" rtlCol="0" anchor="ctr"/>
          <a:lstStyle/>
          <a:p>
            <a:r>
              <a:rPr lang="fr-CA" sz="4093" dirty="0">
                <a:solidFill>
                  <a:srgbClr val="E7F0E6"/>
                </a:solidFill>
                <a:latin typeface="Aptos ExtraBold" panose="020B0004020202020204" pitchFamily="34" charset="0"/>
              </a:rPr>
              <a:t>Retombées</a:t>
            </a:r>
          </a:p>
        </p:txBody>
      </p:sp>
      <p:sp>
        <p:nvSpPr>
          <p:cNvPr id="1028" name="Rectangle 1027">
            <a:extLst>
              <a:ext uri="{FF2B5EF4-FFF2-40B4-BE49-F238E27FC236}">
                <a16:creationId xmlns:a16="http://schemas.microsoft.com/office/drawing/2014/main" id="{A5E89F90-ACD7-9324-399F-F677695001FC}"/>
              </a:ext>
            </a:extLst>
          </p:cNvPr>
          <p:cNvSpPr/>
          <p:nvPr>
            <p:custDataLst>
              <p:tags r:id="rId21"/>
            </p:custDataLst>
          </p:nvPr>
        </p:nvSpPr>
        <p:spPr>
          <a:xfrm>
            <a:off x="12548052" y="4860409"/>
            <a:ext cx="4947327" cy="2628986"/>
          </a:xfrm>
          <a:prstGeom prst="rect">
            <a:avLst/>
          </a:prstGeom>
          <a:solidFill>
            <a:srgbClr val="E7F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rgbClr val="1C3354"/>
              </a:solidFill>
            </a:endParaRPr>
          </a:p>
        </p:txBody>
      </p:sp>
      <p:sp>
        <p:nvSpPr>
          <p:cNvPr id="1029" name="ZoneTexte 1028">
            <a:extLst>
              <a:ext uri="{FF2B5EF4-FFF2-40B4-BE49-F238E27FC236}">
                <a16:creationId xmlns:a16="http://schemas.microsoft.com/office/drawing/2014/main" id="{1C077147-8CD6-2CE8-698D-AD1EB1A56003}"/>
              </a:ext>
            </a:extLst>
          </p:cNvPr>
          <p:cNvSpPr txBox="1"/>
          <p:nvPr>
            <p:custDataLst>
              <p:tags r:id="rId22"/>
            </p:custDataLst>
          </p:nvPr>
        </p:nvSpPr>
        <p:spPr>
          <a:xfrm>
            <a:off x="32959772" y="23773891"/>
            <a:ext cx="7052990" cy="1815882"/>
          </a:xfrm>
          <a:prstGeom prst="rect">
            <a:avLst/>
          </a:prstGeom>
          <a:noFill/>
        </p:spPr>
        <p:txBody>
          <a:bodyPr wrap="square" rtlCol="0">
            <a:spAutoFit/>
          </a:bodyPr>
          <a:lstStyle/>
          <a:p>
            <a:pPr algn="just"/>
            <a:r>
              <a:rPr lang="fr-FR" sz="2800" dirty="0">
                <a:solidFill>
                  <a:srgbClr val="E7F0E6"/>
                </a:solidFill>
                <a:latin typeface="Helvetica" panose="020B0604020202020204" pitchFamily="34" charset="0"/>
                <a:cs typeface="Helvetica" panose="020B0604020202020204" pitchFamily="34" charset="0"/>
              </a:rPr>
              <a:t>Bien qu’il y ait des facilitateurs à la mobilité, plusieurs obstacles sont toujours présents et nuisent à l’atteinte d’une éducation inclusive.</a:t>
            </a:r>
          </a:p>
        </p:txBody>
      </p:sp>
      <p:sp>
        <p:nvSpPr>
          <p:cNvPr id="1030" name="ZoneTexte 1029">
            <a:extLst>
              <a:ext uri="{FF2B5EF4-FFF2-40B4-BE49-F238E27FC236}">
                <a16:creationId xmlns:a16="http://schemas.microsoft.com/office/drawing/2014/main" id="{8D996E10-48EA-584B-57A8-12FA342394F0}"/>
              </a:ext>
            </a:extLst>
          </p:cNvPr>
          <p:cNvSpPr txBox="1"/>
          <p:nvPr>
            <p:custDataLst>
              <p:tags r:id="rId23"/>
            </p:custDataLst>
          </p:nvPr>
        </p:nvSpPr>
        <p:spPr>
          <a:xfrm>
            <a:off x="32806808" y="22722314"/>
            <a:ext cx="14619343" cy="7221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404"/>
              </a:spcAft>
              <a:buClrTx/>
              <a:buSzTx/>
              <a:buFontTx/>
              <a:buNone/>
              <a:tabLst/>
              <a:defRPr/>
            </a:pPr>
            <a:r>
              <a:rPr lang="fr-CA" sz="4093" dirty="0">
                <a:solidFill>
                  <a:srgbClr val="E7F0E6"/>
                </a:solidFill>
                <a:latin typeface="Aptos ExtraBold" panose="020B0004020202020204" pitchFamily="34" charset="0"/>
              </a:rPr>
              <a:t>Message clé</a:t>
            </a:r>
            <a:endParaRPr kumimoji="0" lang="fr-CA" sz="4093" b="0" i="0" u="none" strike="noStrike" kern="1200" cap="none" spc="0" normalizeH="0" baseline="0" noProof="0" dirty="0">
              <a:ln>
                <a:noFill/>
              </a:ln>
              <a:solidFill>
                <a:srgbClr val="E7F0E6"/>
              </a:solidFill>
              <a:effectLst/>
              <a:uLnTx/>
              <a:uFillTx/>
              <a:latin typeface="Aptos ExtraBold" panose="020B0004020202020204" pitchFamily="34" charset="0"/>
              <a:ea typeface="+mn-ea"/>
              <a:cs typeface="+mn-cs"/>
            </a:endParaRPr>
          </a:p>
        </p:txBody>
      </p:sp>
      <p:sp>
        <p:nvSpPr>
          <p:cNvPr id="14" name="Rectangle 13">
            <a:extLst>
              <a:ext uri="{FF2B5EF4-FFF2-40B4-BE49-F238E27FC236}">
                <a16:creationId xmlns:a16="http://schemas.microsoft.com/office/drawing/2014/main" id="{72F00CEC-280B-348A-7F3F-EF4C0631E65B}"/>
              </a:ext>
            </a:extLst>
          </p:cNvPr>
          <p:cNvSpPr/>
          <p:nvPr>
            <p:custDataLst>
              <p:tags r:id="rId24"/>
            </p:custDataLst>
          </p:nvPr>
        </p:nvSpPr>
        <p:spPr>
          <a:xfrm>
            <a:off x="816000" y="9438876"/>
            <a:ext cx="10671047" cy="3445492"/>
          </a:xfrm>
          <a:prstGeom prst="rect">
            <a:avLst/>
          </a:prstGeom>
          <a:solidFill>
            <a:srgbClr val="1C3354"/>
          </a:solidFill>
          <a:ln>
            <a:solidFill>
              <a:srgbClr val="1C33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ZoneTexte 14">
            <a:extLst>
              <a:ext uri="{FF2B5EF4-FFF2-40B4-BE49-F238E27FC236}">
                <a16:creationId xmlns:a16="http://schemas.microsoft.com/office/drawing/2014/main" id="{C1748B85-0AF4-A911-0EDD-B6ED44992AE0}"/>
              </a:ext>
            </a:extLst>
          </p:cNvPr>
          <p:cNvSpPr txBox="1"/>
          <p:nvPr>
            <p:custDataLst>
              <p:tags r:id="rId25"/>
            </p:custDataLst>
          </p:nvPr>
        </p:nvSpPr>
        <p:spPr>
          <a:xfrm>
            <a:off x="1026110" y="9648732"/>
            <a:ext cx="24311186" cy="7221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404"/>
              </a:spcAft>
              <a:buClrTx/>
              <a:buSzTx/>
              <a:buFontTx/>
              <a:buNone/>
              <a:tabLst/>
              <a:defRPr/>
            </a:pPr>
            <a:r>
              <a:rPr kumimoji="0" lang="fr-CA" sz="4093" b="0" i="0" u="none" strike="noStrike" kern="1200" cap="none" spc="0" normalizeH="0" baseline="0" noProof="0" dirty="0">
                <a:ln>
                  <a:noFill/>
                </a:ln>
                <a:solidFill>
                  <a:srgbClr val="E7F0E6"/>
                </a:solidFill>
                <a:effectLst/>
                <a:uLnTx/>
                <a:uFillTx/>
                <a:latin typeface="Aptos ExtraBold" panose="020B0004020202020204" pitchFamily="34" charset="0"/>
                <a:ea typeface="+mn-ea"/>
                <a:cs typeface="+mn-cs"/>
              </a:rPr>
              <a:t>Objectifs</a:t>
            </a:r>
          </a:p>
        </p:txBody>
      </p:sp>
      <p:sp>
        <p:nvSpPr>
          <p:cNvPr id="17" name="ZoneTexte 16">
            <a:extLst>
              <a:ext uri="{FF2B5EF4-FFF2-40B4-BE49-F238E27FC236}">
                <a16:creationId xmlns:a16="http://schemas.microsoft.com/office/drawing/2014/main" id="{A2F30EC0-B970-96D8-9F52-660C9F408705}"/>
              </a:ext>
            </a:extLst>
          </p:cNvPr>
          <p:cNvSpPr txBox="1"/>
          <p:nvPr>
            <p:custDataLst>
              <p:tags r:id="rId26"/>
            </p:custDataLst>
          </p:nvPr>
        </p:nvSpPr>
        <p:spPr>
          <a:xfrm>
            <a:off x="1098951" y="10525596"/>
            <a:ext cx="9906813" cy="181588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srgbClr val="E7F0E6"/>
                </a:solidFill>
                <a:effectLst/>
                <a:uLnTx/>
                <a:uFillTx/>
                <a:latin typeface="Helvetica" panose="020B0604020202020204" pitchFamily="34" charset="0"/>
                <a:cs typeface="Helvetica" panose="020B0604020202020204" pitchFamily="34" charset="0"/>
              </a:rPr>
              <a:t>Cette étude exploratoire vise à documenter les besoins, les facteurs facilitants et les obstacles associés à la mobilité rencontrés par les ÉSH, dans le but de promouvoir une éducation plus inclusive.</a:t>
            </a:r>
          </a:p>
        </p:txBody>
      </p:sp>
      <p:pic>
        <p:nvPicPr>
          <p:cNvPr id="21" name="Image 20">
            <a:extLst>
              <a:ext uri="{FF2B5EF4-FFF2-40B4-BE49-F238E27FC236}">
                <a16:creationId xmlns:a16="http://schemas.microsoft.com/office/drawing/2014/main" id="{0356A238-4CF9-0F86-59E1-38C8884CA468}"/>
              </a:ext>
            </a:extLst>
          </p:cNvPr>
          <p:cNvPicPr>
            <a:picLocks noChangeAspect="1"/>
          </p:cNvPicPr>
          <p:nvPr>
            <p:custDataLst>
              <p:tags r:id="rId27"/>
            </p:custDataLst>
          </p:nvPr>
        </p:nvPicPr>
        <p:blipFill>
          <a:blip r:embed="rId69"/>
          <a:stretch>
            <a:fillRect/>
          </a:stretch>
        </p:blipFill>
        <p:spPr>
          <a:xfrm>
            <a:off x="6899816" y="12833048"/>
            <a:ext cx="1864236" cy="1914310"/>
          </a:xfrm>
          <a:prstGeom prst="rect">
            <a:avLst/>
          </a:prstGeom>
        </p:spPr>
      </p:pic>
      <p:pic>
        <p:nvPicPr>
          <p:cNvPr id="22" name="Image 21">
            <a:extLst>
              <a:ext uri="{FF2B5EF4-FFF2-40B4-BE49-F238E27FC236}">
                <a16:creationId xmlns:a16="http://schemas.microsoft.com/office/drawing/2014/main" id="{057E8C11-623E-ECF9-B502-AAF22F03CC12}"/>
              </a:ext>
            </a:extLst>
          </p:cNvPr>
          <p:cNvPicPr>
            <a:picLocks noChangeAspect="1"/>
          </p:cNvPicPr>
          <p:nvPr>
            <p:custDataLst>
              <p:tags r:id="rId28"/>
            </p:custDataLst>
          </p:nvPr>
        </p:nvPicPr>
        <p:blipFill>
          <a:blip r:embed="rId69"/>
          <a:stretch>
            <a:fillRect/>
          </a:stretch>
        </p:blipFill>
        <p:spPr>
          <a:xfrm>
            <a:off x="9023380" y="12833048"/>
            <a:ext cx="1864236" cy="1914310"/>
          </a:xfrm>
          <a:prstGeom prst="rect">
            <a:avLst/>
          </a:prstGeom>
        </p:spPr>
      </p:pic>
      <p:pic>
        <p:nvPicPr>
          <p:cNvPr id="23" name="Image 22">
            <a:extLst>
              <a:ext uri="{FF2B5EF4-FFF2-40B4-BE49-F238E27FC236}">
                <a16:creationId xmlns:a16="http://schemas.microsoft.com/office/drawing/2014/main" id="{0B8D8029-BD54-4933-9946-D20969BE213C}"/>
              </a:ext>
            </a:extLst>
          </p:cNvPr>
          <p:cNvPicPr>
            <a:picLocks noChangeAspect="1"/>
          </p:cNvPicPr>
          <p:nvPr>
            <p:custDataLst>
              <p:tags r:id="rId29"/>
            </p:custDataLst>
          </p:nvPr>
        </p:nvPicPr>
        <p:blipFill>
          <a:blip r:embed="rId69"/>
          <a:stretch>
            <a:fillRect/>
          </a:stretch>
        </p:blipFill>
        <p:spPr>
          <a:xfrm>
            <a:off x="4853545" y="12907339"/>
            <a:ext cx="1864236" cy="1914310"/>
          </a:xfrm>
          <a:prstGeom prst="rect">
            <a:avLst/>
          </a:prstGeom>
        </p:spPr>
      </p:pic>
      <p:pic>
        <p:nvPicPr>
          <p:cNvPr id="25" name="Image 24">
            <a:extLst>
              <a:ext uri="{FF2B5EF4-FFF2-40B4-BE49-F238E27FC236}">
                <a16:creationId xmlns:a16="http://schemas.microsoft.com/office/drawing/2014/main" id="{4EE294BF-793D-E1A8-8B14-56B2B951392B}"/>
              </a:ext>
            </a:extLst>
          </p:cNvPr>
          <p:cNvPicPr>
            <a:picLocks noChangeAspect="1"/>
          </p:cNvPicPr>
          <p:nvPr>
            <p:custDataLst>
              <p:tags r:id="rId30"/>
            </p:custDataLst>
          </p:nvPr>
        </p:nvPicPr>
        <p:blipFill>
          <a:blip r:embed="rId69"/>
          <a:stretch>
            <a:fillRect/>
          </a:stretch>
        </p:blipFill>
        <p:spPr>
          <a:xfrm>
            <a:off x="2871026" y="12852377"/>
            <a:ext cx="1864236" cy="1914310"/>
          </a:xfrm>
          <a:prstGeom prst="rect">
            <a:avLst/>
          </a:prstGeom>
        </p:spPr>
      </p:pic>
      <p:pic>
        <p:nvPicPr>
          <p:cNvPr id="27" name="Graphique 26" descr="Utilisateur avec un remplissage uni">
            <a:extLst>
              <a:ext uri="{FF2B5EF4-FFF2-40B4-BE49-F238E27FC236}">
                <a16:creationId xmlns:a16="http://schemas.microsoft.com/office/drawing/2014/main" id="{216D8A76-CC15-B204-0B62-DF44973071EC}"/>
              </a:ext>
            </a:extLst>
          </p:cNvPr>
          <p:cNvPicPr>
            <a:picLocks noChangeAspect="1"/>
          </p:cNvPicPr>
          <p:nvPr>
            <p:custDataLst>
              <p:tags r:id="rId31"/>
            </p:custDataLst>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789461" y="12905875"/>
            <a:ext cx="1866643" cy="1915774"/>
          </a:xfrm>
          <a:prstGeom prst="rect">
            <a:avLst/>
          </a:prstGeom>
        </p:spPr>
      </p:pic>
      <p:sp>
        <p:nvSpPr>
          <p:cNvPr id="30" name="Rectangle 29">
            <a:extLst>
              <a:ext uri="{FF2B5EF4-FFF2-40B4-BE49-F238E27FC236}">
                <a16:creationId xmlns:a16="http://schemas.microsoft.com/office/drawing/2014/main" id="{AD735DCF-313C-9048-905E-E95D0CCF0C9D}"/>
              </a:ext>
            </a:extLst>
          </p:cNvPr>
          <p:cNvSpPr/>
          <p:nvPr>
            <p:custDataLst>
              <p:tags r:id="rId32"/>
            </p:custDataLst>
          </p:nvPr>
        </p:nvSpPr>
        <p:spPr>
          <a:xfrm>
            <a:off x="789461" y="14391871"/>
            <a:ext cx="10684278" cy="6440758"/>
          </a:xfrm>
          <a:prstGeom prst="rect">
            <a:avLst/>
          </a:prstGeom>
          <a:solidFill>
            <a:srgbClr val="E7F0E6"/>
          </a:solidFill>
          <a:ln>
            <a:noFill/>
          </a:ln>
        </p:spPr>
        <p:style>
          <a:lnRef idx="2">
            <a:schemeClr val="accent1">
              <a:shade val="15000"/>
            </a:schemeClr>
          </a:lnRef>
          <a:fillRef idx="1">
            <a:schemeClr val="accent1"/>
          </a:fillRef>
          <a:effectRef idx="0">
            <a:schemeClr val="accent1"/>
          </a:effectRef>
          <a:fontRef idx="minor">
            <a:schemeClr val="lt1"/>
          </a:fontRef>
        </p:style>
        <p:txBody>
          <a:bodyPr lIns="210524" tIns="210524" rIns="210524" bIns="210524" rtlCol="0" anchor="t">
            <a:noAutofit/>
          </a:bodyPr>
          <a:lstStyle/>
          <a:p>
            <a:pPr>
              <a:spcAft>
                <a:spcPts val="1404"/>
              </a:spcAft>
            </a:pPr>
            <a:r>
              <a:rPr lang="fr-CA" sz="4093" dirty="0">
                <a:solidFill>
                  <a:srgbClr val="1C3354"/>
                </a:solidFill>
                <a:latin typeface="Aptos ExtraBold" panose="020B0004020202020204" pitchFamily="34" charset="0"/>
              </a:rPr>
              <a:t>Méthodologie</a:t>
            </a:r>
          </a:p>
        </p:txBody>
      </p:sp>
      <p:sp>
        <p:nvSpPr>
          <p:cNvPr id="31" name="ZoneTexte 30">
            <a:extLst>
              <a:ext uri="{FF2B5EF4-FFF2-40B4-BE49-F238E27FC236}">
                <a16:creationId xmlns:a16="http://schemas.microsoft.com/office/drawing/2014/main" id="{8106B6AE-CE19-00F5-358C-82CA2380058E}"/>
              </a:ext>
            </a:extLst>
          </p:cNvPr>
          <p:cNvSpPr txBox="1"/>
          <p:nvPr>
            <p:custDataLst>
              <p:tags r:id="rId33"/>
            </p:custDataLst>
          </p:nvPr>
        </p:nvSpPr>
        <p:spPr>
          <a:xfrm>
            <a:off x="1098951" y="15406076"/>
            <a:ext cx="9655496" cy="5029582"/>
          </a:xfrm>
          <a:prstGeom prst="rect">
            <a:avLst/>
          </a:prstGeom>
          <a:noFill/>
        </p:spPr>
        <p:txBody>
          <a:bodyPr wrap="square" rtlCol="0">
            <a:spAutoFit/>
          </a:bodyPr>
          <a:lstStyle/>
          <a:p>
            <a:pPr marL="463183" marR="0" lvl="0" indent="-46318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800" b="0" i="0" u="none" strike="noStrike" kern="1200" cap="none" spc="0" normalizeH="0" baseline="0" noProof="0" dirty="0">
                <a:ln>
                  <a:noFill/>
                </a:ln>
                <a:solidFill>
                  <a:srgbClr val="1C3354"/>
                </a:solidFill>
                <a:effectLst/>
                <a:uLnTx/>
                <a:uFillTx/>
                <a:latin typeface="Helvetica" panose="020B0604020202020204" pitchFamily="34" charset="0"/>
                <a:ea typeface="+mn-ea"/>
                <a:cs typeface="Helvetica" panose="020B0604020202020204" pitchFamily="34" charset="0"/>
              </a:rPr>
              <a:t>Tracer le portrait actuel et antérieur des utilisateurs des Services adaptés et psychosociaux à l’aide des registres des 10 dernières années.</a:t>
            </a:r>
          </a:p>
          <a:p>
            <a:pPr marL="463183" marR="0" lvl="0" indent="-463183" algn="just" defTabSz="457200" rtl="0" eaLnBrk="1" fontAlgn="auto" latinLnBrk="0" hangingPunct="1">
              <a:lnSpc>
                <a:spcPct val="100000"/>
              </a:lnSpc>
              <a:spcBef>
                <a:spcPts val="1404"/>
              </a:spcBef>
              <a:spcAft>
                <a:spcPts val="701"/>
              </a:spcAft>
              <a:buClrTx/>
              <a:buSzTx/>
              <a:buFont typeface="Arial" panose="020B0604020202020204" pitchFamily="34" charset="0"/>
              <a:buChar char="•"/>
              <a:tabLst/>
              <a:defRPr/>
            </a:pPr>
            <a:r>
              <a:rPr kumimoji="0" lang="fr-CA" sz="2800" b="0" i="0" u="none" strike="noStrike" kern="1200" cap="none" spc="0" normalizeH="0" baseline="0" noProof="0" dirty="0">
                <a:ln>
                  <a:noFill/>
                </a:ln>
                <a:solidFill>
                  <a:srgbClr val="1C3354"/>
                </a:solidFill>
                <a:effectLst/>
                <a:uLnTx/>
                <a:uFillTx/>
                <a:latin typeface="Helvetica" panose="020B0604020202020204" pitchFamily="34" charset="0"/>
                <a:ea typeface="+mn-ea"/>
                <a:cs typeface="Helvetica" panose="020B0604020202020204" pitchFamily="34" charset="0"/>
              </a:rPr>
              <a:t>Réaliser un groupe de discussion auprès des services adaptés axé sur les obstacles et les facteurs facilitants de la mobilité des </a:t>
            </a:r>
            <a:r>
              <a:rPr lang="fr-CA" sz="2800" dirty="0">
                <a:solidFill>
                  <a:srgbClr val="1C3354"/>
                </a:solidFill>
                <a:latin typeface="Helvetica" panose="020B0604020202020204" pitchFamily="34" charset="0"/>
                <a:cs typeface="Helvetica" panose="020B0604020202020204" pitchFamily="34" charset="0"/>
              </a:rPr>
              <a:t>É</a:t>
            </a:r>
            <a:r>
              <a:rPr kumimoji="0" lang="fr-CA" sz="2800" b="0" i="0" u="none" strike="noStrike" kern="1200" cap="none" spc="0" normalizeH="0" baseline="0" noProof="0" dirty="0">
                <a:ln>
                  <a:noFill/>
                </a:ln>
                <a:solidFill>
                  <a:srgbClr val="1C3354"/>
                </a:solidFill>
                <a:effectLst/>
                <a:uLnTx/>
                <a:uFillTx/>
                <a:latin typeface="Helvetica" panose="020B0604020202020204" pitchFamily="34" charset="0"/>
                <a:ea typeface="+mn-ea"/>
                <a:cs typeface="Helvetica" panose="020B0604020202020204" pitchFamily="34" charset="0"/>
              </a:rPr>
              <a:t>SH au cégep.</a:t>
            </a:r>
          </a:p>
          <a:p>
            <a:pPr marL="463183" marR="0" lvl="0" indent="-463183" algn="just" defTabSz="457200" rtl="0" eaLnBrk="1" fontAlgn="auto" latinLnBrk="0" hangingPunct="1">
              <a:lnSpc>
                <a:spcPct val="100000"/>
              </a:lnSpc>
              <a:spcBef>
                <a:spcPts val="1404"/>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rgbClr val="1C3354"/>
                </a:solidFill>
                <a:effectLst/>
                <a:uLnTx/>
                <a:uFillTx/>
                <a:latin typeface="Helvetica" panose="020B0604020202020204" pitchFamily="34" charset="0"/>
                <a:ea typeface="+mn-ea"/>
                <a:cs typeface="Helvetica" panose="020B0604020202020204" pitchFamily="34" charset="0"/>
              </a:rPr>
              <a:t>Réaliser des entrevues individuelles semi-dirigées à deux moments différents, portant sur les obstacles et facilitateurs à la mobilité des ÉSH.</a:t>
            </a:r>
          </a:p>
          <a:p>
            <a:pPr marL="463183" marR="0" lvl="0" indent="-463183" algn="just" defTabSz="457200" rtl="0" eaLnBrk="1" fontAlgn="auto" latinLnBrk="0" hangingPunct="1">
              <a:lnSpc>
                <a:spcPct val="100000"/>
              </a:lnSpc>
              <a:spcBef>
                <a:spcPts val="1404"/>
              </a:spcBef>
              <a:spcAft>
                <a:spcPts val="0"/>
              </a:spcAft>
              <a:buClrTx/>
              <a:buSzTx/>
              <a:buFont typeface="Arial" panose="020B0604020202020204" pitchFamily="34" charset="0"/>
              <a:buChar char="•"/>
              <a:tabLst/>
              <a:defRPr/>
            </a:pPr>
            <a:r>
              <a:rPr lang="fr-FR" sz="2800" dirty="0">
                <a:solidFill>
                  <a:srgbClr val="1C3354"/>
                </a:solidFill>
                <a:latin typeface="Helvetica" panose="020B0604020202020204" pitchFamily="34" charset="0"/>
                <a:cs typeface="Helvetica" panose="020B0604020202020204" pitchFamily="34" charset="0"/>
              </a:rPr>
              <a:t>Analyses thématiques selon le modèle écologique</a:t>
            </a:r>
            <a:r>
              <a:rPr lang="fr-FR" sz="2800" baseline="30000" dirty="0">
                <a:solidFill>
                  <a:srgbClr val="1C3354"/>
                </a:solidFill>
                <a:latin typeface="Helvetica" panose="020B0604020202020204" pitchFamily="34" charset="0"/>
                <a:cs typeface="Helvetica" panose="020B0604020202020204" pitchFamily="34" charset="0"/>
              </a:rPr>
              <a:t>1-2</a:t>
            </a:r>
            <a:endParaRPr kumimoji="0" lang="fr-CA" sz="2800" b="0" i="0" u="none" strike="noStrike" kern="1200" cap="none" spc="0" normalizeH="0" baseline="30000" noProof="0" dirty="0">
              <a:ln>
                <a:noFill/>
              </a:ln>
              <a:solidFill>
                <a:srgbClr val="1C3354"/>
              </a:solidFill>
              <a:effectLst/>
              <a:uLnTx/>
              <a:uFillTx/>
              <a:latin typeface="Helvetica" panose="020B0604020202020204" pitchFamily="34" charset="0"/>
              <a:ea typeface="+mn-ea"/>
              <a:cs typeface="Helvetica" panose="020B0604020202020204" pitchFamily="34" charset="0"/>
            </a:endParaRPr>
          </a:p>
        </p:txBody>
      </p:sp>
      <p:sp>
        <p:nvSpPr>
          <p:cNvPr id="33" name="Rectangle 32">
            <a:extLst>
              <a:ext uri="{FF2B5EF4-FFF2-40B4-BE49-F238E27FC236}">
                <a16:creationId xmlns:a16="http://schemas.microsoft.com/office/drawing/2014/main" id="{2E8DAAB1-07B8-638B-7F36-188DC62F8F81}"/>
              </a:ext>
            </a:extLst>
          </p:cNvPr>
          <p:cNvSpPr/>
          <p:nvPr>
            <p:custDataLst>
              <p:tags r:id="rId34"/>
            </p:custDataLst>
          </p:nvPr>
        </p:nvSpPr>
        <p:spPr>
          <a:xfrm>
            <a:off x="18870744" y="14372071"/>
            <a:ext cx="5092865" cy="8077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421049" tIns="210524" rIns="421049" bIns="210524" rtlCol="0" anchor="ctr"/>
          <a:lstStyle/>
          <a:p>
            <a:pPr algn="ctr"/>
            <a:r>
              <a:rPr lang="fr-CA" sz="4093" dirty="0">
                <a:solidFill>
                  <a:srgbClr val="1C3354"/>
                </a:solidFill>
                <a:latin typeface="Aptos ExtraBold" panose="020B0004020202020204" pitchFamily="34" charset="0"/>
              </a:rPr>
              <a:t>MICROSYSTÈME</a:t>
            </a:r>
          </a:p>
        </p:txBody>
      </p:sp>
      <p:sp>
        <p:nvSpPr>
          <p:cNvPr id="34" name="Rectangle 33">
            <a:extLst>
              <a:ext uri="{FF2B5EF4-FFF2-40B4-BE49-F238E27FC236}">
                <a16:creationId xmlns:a16="http://schemas.microsoft.com/office/drawing/2014/main" id="{3A977027-0E83-019F-89EE-33CE30FCC289}"/>
              </a:ext>
            </a:extLst>
          </p:cNvPr>
          <p:cNvSpPr/>
          <p:nvPr>
            <p:custDataLst>
              <p:tags r:id="rId35"/>
            </p:custDataLst>
          </p:nvPr>
        </p:nvSpPr>
        <p:spPr>
          <a:xfrm>
            <a:off x="24206076" y="11216215"/>
            <a:ext cx="4599148" cy="8077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421049" tIns="210524" rIns="421049" bIns="210524" rtlCol="0" anchor="ctr"/>
          <a:lstStyle/>
          <a:p>
            <a:pPr algn="ctr"/>
            <a:r>
              <a:rPr lang="fr-CA" sz="4093" dirty="0">
                <a:solidFill>
                  <a:srgbClr val="E7F0E6"/>
                </a:solidFill>
                <a:latin typeface="Aptos ExtraBold" panose="020B0004020202020204" pitchFamily="34" charset="0"/>
              </a:rPr>
              <a:t>MÉSOSYSTÈME</a:t>
            </a:r>
          </a:p>
        </p:txBody>
      </p:sp>
      <p:sp>
        <p:nvSpPr>
          <p:cNvPr id="36" name="Rectangle 35">
            <a:extLst>
              <a:ext uri="{FF2B5EF4-FFF2-40B4-BE49-F238E27FC236}">
                <a16:creationId xmlns:a16="http://schemas.microsoft.com/office/drawing/2014/main" id="{C124C985-951E-FE7C-BBA2-9BBADAB3D293}"/>
              </a:ext>
            </a:extLst>
          </p:cNvPr>
          <p:cNvSpPr/>
          <p:nvPr>
            <p:custDataLst>
              <p:tags r:id="rId36"/>
            </p:custDataLst>
          </p:nvPr>
        </p:nvSpPr>
        <p:spPr>
          <a:xfrm>
            <a:off x="17897472" y="9839721"/>
            <a:ext cx="4599148" cy="8077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421049" tIns="210524" rIns="421049" bIns="210524" rtlCol="0" anchor="ctr"/>
          <a:lstStyle/>
          <a:p>
            <a:pPr algn="ctr"/>
            <a:r>
              <a:rPr lang="fr-CA" sz="4093" dirty="0">
                <a:solidFill>
                  <a:srgbClr val="1C3354"/>
                </a:solidFill>
                <a:latin typeface="Aptos ExtraBold" panose="020B0004020202020204" pitchFamily="34" charset="0"/>
              </a:rPr>
              <a:t>EXOSYSTÈMES</a:t>
            </a:r>
          </a:p>
        </p:txBody>
      </p:sp>
      <p:sp>
        <p:nvSpPr>
          <p:cNvPr id="40" name="Rectangle 39">
            <a:extLst>
              <a:ext uri="{FF2B5EF4-FFF2-40B4-BE49-F238E27FC236}">
                <a16:creationId xmlns:a16="http://schemas.microsoft.com/office/drawing/2014/main" id="{38521FAE-1405-795D-DCE3-6B71D90D35FA}"/>
              </a:ext>
            </a:extLst>
          </p:cNvPr>
          <p:cNvSpPr/>
          <p:nvPr>
            <p:custDataLst>
              <p:tags r:id="rId37"/>
            </p:custDataLst>
          </p:nvPr>
        </p:nvSpPr>
        <p:spPr>
          <a:xfrm>
            <a:off x="20727347" y="7031478"/>
            <a:ext cx="5565876" cy="8077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421049" tIns="210524" rIns="421049" bIns="210524" rtlCol="0" anchor="ctr"/>
          <a:lstStyle/>
          <a:p>
            <a:pPr algn="ctr"/>
            <a:r>
              <a:rPr lang="fr-CA" sz="4093" dirty="0">
                <a:solidFill>
                  <a:srgbClr val="E7F0E6"/>
                </a:solidFill>
                <a:latin typeface="Aptos ExtraBold" panose="020B0004020202020204" pitchFamily="34" charset="0"/>
              </a:rPr>
              <a:t>MACROSYSTÈME</a:t>
            </a:r>
          </a:p>
        </p:txBody>
      </p:sp>
      <p:sp>
        <p:nvSpPr>
          <p:cNvPr id="60" name="Ellipse 59">
            <a:extLst>
              <a:ext uri="{FF2B5EF4-FFF2-40B4-BE49-F238E27FC236}">
                <a16:creationId xmlns:a16="http://schemas.microsoft.com/office/drawing/2014/main" id="{5E2BC773-5EBA-95EB-232E-27E5A3A75841}"/>
              </a:ext>
            </a:extLst>
          </p:cNvPr>
          <p:cNvSpPr/>
          <p:nvPr>
            <p:custDataLst>
              <p:tags r:id="rId38"/>
            </p:custDataLst>
          </p:nvPr>
        </p:nvSpPr>
        <p:spPr>
          <a:xfrm>
            <a:off x="11949036" y="21394316"/>
            <a:ext cx="8460812" cy="6063965"/>
          </a:xfrm>
          <a:prstGeom prst="ellipse">
            <a:avLst/>
          </a:prstGeom>
          <a:solidFill>
            <a:srgbClr val="1C3354"/>
          </a:solidFill>
          <a:ln>
            <a:solidFill>
              <a:srgbClr val="1C33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2" name="Rectangle 31">
            <a:extLst>
              <a:ext uri="{FF2B5EF4-FFF2-40B4-BE49-F238E27FC236}">
                <a16:creationId xmlns:a16="http://schemas.microsoft.com/office/drawing/2014/main" id="{1D1A5EAD-35F7-A6EA-7048-4C9C9CA886D4}"/>
              </a:ext>
            </a:extLst>
          </p:cNvPr>
          <p:cNvSpPr/>
          <p:nvPr>
            <p:custDataLst>
              <p:tags r:id="rId39"/>
            </p:custDataLst>
          </p:nvPr>
        </p:nvSpPr>
        <p:spPr>
          <a:xfrm>
            <a:off x="14726108" y="21848067"/>
            <a:ext cx="2039247" cy="7209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421049" tIns="210524" rIns="421049" bIns="210524" rtlCol="0" anchor="ctr"/>
          <a:lstStyle/>
          <a:p>
            <a:pPr algn="ctr"/>
            <a:r>
              <a:rPr lang="fr-CA" sz="4093" dirty="0">
                <a:solidFill>
                  <a:srgbClr val="E7F0E6"/>
                </a:solidFill>
                <a:latin typeface="Aptos ExtraBold" panose="020B0004020202020204" pitchFamily="34" charset="0"/>
              </a:rPr>
              <a:t>ÉSH</a:t>
            </a:r>
          </a:p>
        </p:txBody>
      </p:sp>
      <p:sp>
        <p:nvSpPr>
          <p:cNvPr id="41" name="ZoneTexte 40">
            <a:extLst>
              <a:ext uri="{FF2B5EF4-FFF2-40B4-BE49-F238E27FC236}">
                <a16:creationId xmlns:a16="http://schemas.microsoft.com/office/drawing/2014/main" id="{7C5A7DD6-B3D8-D92A-7518-641EDD70B74A}"/>
              </a:ext>
            </a:extLst>
          </p:cNvPr>
          <p:cNvSpPr txBox="1"/>
          <p:nvPr>
            <p:custDataLst>
              <p:tags r:id="rId40"/>
            </p:custDataLst>
          </p:nvPr>
        </p:nvSpPr>
        <p:spPr>
          <a:xfrm>
            <a:off x="13175930" y="22759057"/>
            <a:ext cx="6126132" cy="1938992"/>
          </a:xfrm>
          <a:prstGeom prst="rect">
            <a:avLst/>
          </a:prstGeom>
          <a:noFill/>
        </p:spPr>
        <p:txBody>
          <a:bodyPr wrap="square" rtlCol="0">
            <a:spAutoFit/>
          </a:bodyPr>
          <a:lstStyle/>
          <a:p>
            <a:r>
              <a:rPr lang="fr-CA" sz="2400" dirty="0">
                <a:solidFill>
                  <a:schemeClr val="accent2">
                    <a:lumMod val="75000"/>
                  </a:schemeClr>
                </a:solidFill>
                <a:latin typeface="Helvetica" panose="020B0604020202020204" pitchFamily="34" charset="0"/>
                <a:cs typeface="Helvetica" panose="020B0604020202020204" pitchFamily="34" charset="0"/>
              </a:rPr>
              <a:t>Divers niveaux de limitations à la mobilité</a:t>
            </a:r>
          </a:p>
          <a:p>
            <a:pPr marL="342900" indent="-342900">
              <a:buFont typeface="Arial" panose="020B0604020202020204" pitchFamily="34" charset="0"/>
              <a:buChar char="•"/>
            </a:pPr>
            <a:r>
              <a:rPr lang="fr-CA" sz="2400" dirty="0">
                <a:solidFill>
                  <a:schemeClr val="accent2">
                    <a:lumMod val="75000"/>
                  </a:schemeClr>
                </a:solidFill>
                <a:latin typeface="Helvetica" panose="020B0604020202020204" pitchFamily="34" charset="0"/>
                <a:cs typeface="Helvetica" panose="020B0604020202020204" pitchFamily="34" charset="0"/>
              </a:rPr>
              <a:t>Difficultés à se déplacer</a:t>
            </a:r>
          </a:p>
          <a:p>
            <a:pPr marL="342900" indent="-342900">
              <a:buFont typeface="Arial" panose="020B0604020202020204" pitchFamily="34" charset="0"/>
              <a:buChar char="•"/>
            </a:pPr>
            <a:r>
              <a:rPr lang="fr-CA" sz="2400" dirty="0">
                <a:solidFill>
                  <a:schemeClr val="accent2">
                    <a:lumMod val="75000"/>
                  </a:schemeClr>
                </a:solidFill>
                <a:latin typeface="Helvetica" panose="020B0604020202020204" pitchFamily="34" charset="0"/>
                <a:cs typeface="Helvetica" panose="020B0604020202020204" pitchFamily="34" charset="0"/>
              </a:rPr>
              <a:t>Utilisation d’aide à la mobilité</a:t>
            </a:r>
          </a:p>
          <a:p>
            <a:pPr marL="342900" indent="-342900">
              <a:buFont typeface="Arial" panose="020B0604020202020204" pitchFamily="34" charset="0"/>
              <a:buChar char="•"/>
            </a:pPr>
            <a:r>
              <a:rPr lang="fr-CA" sz="2400" dirty="0">
                <a:solidFill>
                  <a:schemeClr val="accent2">
                    <a:lumMod val="75000"/>
                  </a:schemeClr>
                </a:solidFill>
                <a:latin typeface="Helvetica" panose="020B0604020202020204" pitchFamily="34" charset="0"/>
                <a:cs typeface="Helvetica" panose="020B0604020202020204" pitchFamily="34" charset="0"/>
              </a:rPr>
              <a:t>Besoin d’adaptations et d’accommodements</a:t>
            </a:r>
          </a:p>
        </p:txBody>
      </p:sp>
      <p:sp>
        <p:nvSpPr>
          <p:cNvPr id="45" name="ZoneTexte 44">
            <a:extLst>
              <a:ext uri="{FF2B5EF4-FFF2-40B4-BE49-F238E27FC236}">
                <a16:creationId xmlns:a16="http://schemas.microsoft.com/office/drawing/2014/main" id="{E3061AD9-FD33-A359-8037-3F5B67FBA604}"/>
              </a:ext>
            </a:extLst>
          </p:cNvPr>
          <p:cNvSpPr txBox="1"/>
          <p:nvPr>
            <p:custDataLst>
              <p:tags r:id="rId41"/>
            </p:custDataLst>
          </p:nvPr>
        </p:nvSpPr>
        <p:spPr>
          <a:xfrm>
            <a:off x="13070662" y="24823496"/>
            <a:ext cx="5782047" cy="1938992"/>
          </a:xfrm>
          <a:prstGeom prst="rect">
            <a:avLst/>
          </a:prstGeom>
          <a:noFill/>
        </p:spPr>
        <p:txBody>
          <a:bodyPr wrap="square" rtlCol="0">
            <a:spAutoFit/>
          </a:bodyPr>
          <a:lstStyle/>
          <a:p>
            <a:r>
              <a:rPr lang="fr-CA" sz="2400" dirty="0">
                <a:solidFill>
                  <a:srgbClr val="7AA62A"/>
                </a:solidFill>
                <a:latin typeface="Helvetica" panose="020B0604020202020204" pitchFamily="34" charset="0"/>
                <a:cs typeface="Helvetica" panose="020B0604020202020204" pitchFamily="34" charset="0"/>
              </a:rPr>
              <a:t>Stratégies</a:t>
            </a:r>
          </a:p>
          <a:p>
            <a:pPr marL="342900" indent="-342900">
              <a:buFont typeface="Arial" panose="020B0604020202020204" pitchFamily="34" charset="0"/>
              <a:buChar char="•"/>
            </a:pPr>
            <a:r>
              <a:rPr lang="fr-CA" sz="2400" dirty="0">
                <a:solidFill>
                  <a:srgbClr val="7AA62A"/>
                </a:solidFill>
                <a:latin typeface="Helvetica" panose="020B0604020202020204" pitchFamily="34" charset="0"/>
                <a:cs typeface="Helvetica" panose="020B0604020202020204" pitchFamily="34" charset="0"/>
              </a:rPr>
              <a:t>Résilience et capacité d’adaptation</a:t>
            </a:r>
          </a:p>
          <a:p>
            <a:pPr marL="342900" indent="-342900">
              <a:buFont typeface="Arial" panose="020B0604020202020204" pitchFamily="34" charset="0"/>
              <a:buChar char="•"/>
            </a:pPr>
            <a:r>
              <a:rPr lang="fr-CA" sz="2400" dirty="0">
                <a:solidFill>
                  <a:srgbClr val="7AA62A"/>
                </a:solidFill>
                <a:latin typeface="Helvetica" panose="020B0604020202020204" pitchFamily="34" charset="0"/>
                <a:cs typeface="Helvetica" panose="020B0604020202020204" pitchFamily="34" charset="0"/>
              </a:rPr>
              <a:t>En lien avec les horaires et les cours</a:t>
            </a:r>
          </a:p>
          <a:p>
            <a:pPr marL="342900" indent="-342900">
              <a:buFont typeface="Arial" panose="020B0604020202020204" pitchFamily="34" charset="0"/>
              <a:buChar char="•"/>
            </a:pPr>
            <a:r>
              <a:rPr lang="fr-CA" sz="2400" dirty="0">
                <a:solidFill>
                  <a:srgbClr val="7AA62A"/>
                </a:solidFill>
                <a:latin typeface="Helvetica" panose="020B0604020202020204" pitchFamily="34" charset="0"/>
                <a:cs typeface="Helvetica" panose="020B0604020202020204" pitchFamily="34" charset="0"/>
              </a:rPr>
              <a:t>En lien avec les espaces physiques</a:t>
            </a:r>
          </a:p>
          <a:p>
            <a:pPr marL="342900" indent="-342900">
              <a:buFont typeface="Arial" panose="020B0604020202020204" pitchFamily="34" charset="0"/>
              <a:buChar char="•"/>
            </a:pPr>
            <a:endParaRPr lang="fr-CA" sz="2400" dirty="0">
              <a:solidFill>
                <a:srgbClr val="7AA62A"/>
              </a:solidFill>
              <a:latin typeface="Helvetica" panose="020B0604020202020204" pitchFamily="34" charset="0"/>
              <a:cs typeface="Helvetica" panose="020B0604020202020204" pitchFamily="34" charset="0"/>
            </a:endParaRPr>
          </a:p>
        </p:txBody>
      </p:sp>
      <p:sp>
        <p:nvSpPr>
          <p:cNvPr id="46" name="ZoneTexte 45">
            <a:extLst>
              <a:ext uri="{FF2B5EF4-FFF2-40B4-BE49-F238E27FC236}">
                <a16:creationId xmlns:a16="http://schemas.microsoft.com/office/drawing/2014/main" id="{FDE5E8C4-F1E7-2C10-61A4-8EDF34F846B0}"/>
              </a:ext>
            </a:extLst>
          </p:cNvPr>
          <p:cNvSpPr txBox="1"/>
          <p:nvPr>
            <p:custDataLst>
              <p:tags r:id="rId42"/>
            </p:custDataLst>
          </p:nvPr>
        </p:nvSpPr>
        <p:spPr>
          <a:xfrm>
            <a:off x="34997957" y="13531843"/>
            <a:ext cx="4808901" cy="7417415"/>
          </a:xfrm>
          <a:prstGeom prst="rect">
            <a:avLst/>
          </a:prstGeom>
          <a:noFill/>
        </p:spPr>
        <p:txBody>
          <a:bodyPr wrap="square">
            <a:spAutoFit/>
          </a:bodyPr>
          <a:lstStyle/>
          <a:p>
            <a:pPr marL="315807" marR="0" lvl="0" indent="-315807"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800" b="0" i="0" u="none" strike="noStrike" kern="1200" cap="none" spc="0" normalizeH="0" baseline="0" noProof="0" dirty="0">
                <a:ln>
                  <a:noFill/>
                </a:ln>
                <a:solidFill>
                  <a:srgbClr val="E7F0E6"/>
                </a:solidFill>
                <a:effectLst/>
                <a:uLnTx/>
                <a:uFillTx/>
                <a:latin typeface="Helvetica" panose="020B0604020202020204" pitchFamily="34" charset="0"/>
                <a:cs typeface="Helvetica" panose="020B0604020202020204" pitchFamily="34" charset="0"/>
              </a:rPr>
              <a:t>Réflexion sur les mesures inclusives à mettre en place au Cégep de Jonquière, comprenant les dimensions organisationnelles, physiques, technologiques et pédagogiques.</a:t>
            </a:r>
          </a:p>
          <a:p>
            <a:pPr marL="315807" marR="0" lvl="0" indent="-315807"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800" b="0" i="0" u="none" strike="noStrike" kern="1200" cap="none" spc="0" normalizeH="0" baseline="0" noProof="0" dirty="0">
              <a:ln>
                <a:noFill/>
              </a:ln>
              <a:solidFill>
                <a:srgbClr val="E7F0E6"/>
              </a:solidFill>
              <a:effectLst/>
              <a:uLnTx/>
              <a:uFillTx/>
              <a:latin typeface="Helvetica" panose="020B0604020202020204" pitchFamily="34" charset="0"/>
              <a:cs typeface="Helvetica" panose="020B0604020202020204" pitchFamily="34" charset="0"/>
            </a:endParaRPr>
          </a:p>
          <a:p>
            <a:pPr marL="315807" marR="0" lvl="0" indent="-315807"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800" b="0" i="0" u="none" strike="noStrike" kern="1200" cap="none" spc="0" normalizeH="0" baseline="0" noProof="0" dirty="0">
                <a:ln>
                  <a:noFill/>
                </a:ln>
                <a:solidFill>
                  <a:srgbClr val="E7F0E6"/>
                </a:solidFill>
                <a:effectLst/>
                <a:uLnTx/>
                <a:uFillTx/>
                <a:latin typeface="Helvetica" panose="020B0604020202020204" pitchFamily="34" charset="0"/>
                <a:cs typeface="Helvetica" panose="020B0604020202020204" pitchFamily="34" charset="0"/>
              </a:rPr>
              <a:t>Diffusion des résultats auprès des différents services du cégep afin de favoriser la normalisation de la diversité étudiante.</a:t>
            </a:r>
          </a:p>
          <a:p>
            <a:pPr marL="315807" marR="0" lvl="0" indent="-315807"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2800" b="0" i="0" u="none" strike="noStrike" kern="1200" cap="none" spc="0" normalizeH="0" baseline="0" noProof="0" dirty="0">
              <a:ln>
                <a:noFill/>
              </a:ln>
              <a:solidFill>
                <a:srgbClr val="E7F0E6"/>
              </a:solidFill>
              <a:effectLst/>
              <a:uLnTx/>
              <a:uFillTx/>
              <a:latin typeface="Helvetica" panose="020B0604020202020204" pitchFamily="34" charset="0"/>
              <a:cs typeface="Helvetica" panose="020B0604020202020204" pitchFamily="34" charset="0"/>
            </a:endParaRPr>
          </a:p>
          <a:p>
            <a:pPr marL="315807" marR="0" lvl="0" indent="-315807"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800" b="0" i="0" u="none" strike="noStrike" kern="1200" cap="none" spc="0" normalizeH="0" baseline="0" noProof="0" dirty="0">
                <a:ln>
                  <a:noFill/>
                </a:ln>
                <a:solidFill>
                  <a:srgbClr val="E7F0E6"/>
                </a:solidFill>
                <a:effectLst/>
                <a:uLnTx/>
                <a:uFillTx/>
                <a:latin typeface="Helvetica" panose="020B0604020202020204" pitchFamily="34" charset="0"/>
                <a:cs typeface="Helvetica" panose="020B0604020202020204" pitchFamily="34" charset="0"/>
              </a:rPr>
              <a:t>Tendre vers l’accessibilité universelle. </a:t>
            </a:r>
            <a:endParaRPr kumimoji="0" lang="fr-CA" sz="28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7" name="ZoneTexte 6">
            <a:extLst>
              <a:ext uri="{FF2B5EF4-FFF2-40B4-BE49-F238E27FC236}">
                <a16:creationId xmlns:a16="http://schemas.microsoft.com/office/drawing/2014/main" id="{53ABB0D2-6415-B3D7-B34F-4DF8574E7197}"/>
              </a:ext>
            </a:extLst>
          </p:cNvPr>
          <p:cNvSpPr txBox="1"/>
          <p:nvPr>
            <p:custDataLst>
              <p:tags r:id="rId43"/>
            </p:custDataLst>
          </p:nvPr>
        </p:nvSpPr>
        <p:spPr>
          <a:xfrm>
            <a:off x="16422879" y="15385569"/>
            <a:ext cx="6082107" cy="3277820"/>
          </a:xfrm>
          <a:prstGeom prst="rect">
            <a:avLst/>
          </a:prstGeom>
          <a:noFill/>
        </p:spPr>
        <p:txBody>
          <a:bodyPr wrap="square" rtlCol="0">
            <a:spAutoFit/>
          </a:bodyPr>
          <a:lstStyle/>
          <a:p>
            <a:r>
              <a:rPr lang="fr-CA" sz="2300" dirty="0">
                <a:latin typeface="Helvetica" panose="020B0604020202020204" pitchFamily="34" charset="0"/>
                <a:cs typeface="Helvetica" panose="020B0604020202020204" pitchFamily="34" charset="0"/>
              </a:rPr>
              <a:t>Espaces physiques à l’intérieur</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Rampes trop abruptes</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Boutons d’ouverture de porte et d’ascenseur </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Toilettes adaptées (peu nombreuses)</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Numéros de locaux écrits à la verticale</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Salle de classe et auditorium</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Locaux adéquats</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Présences de rampes et d’ascenseurs </a:t>
            </a:r>
          </a:p>
        </p:txBody>
      </p:sp>
      <p:sp>
        <p:nvSpPr>
          <p:cNvPr id="49" name="ZoneTexte 48">
            <a:extLst>
              <a:ext uri="{FF2B5EF4-FFF2-40B4-BE49-F238E27FC236}">
                <a16:creationId xmlns:a16="http://schemas.microsoft.com/office/drawing/2014/main" id="{39677111-8C21-581F-D723-18F10AC2CCD8}"/>
              </a:ext>
            </a:extLst>
          </p:cNvPr>
          <p:cNvSpPr txBox="1"/>
          <p:nvPr>
            <p:custDataLst>
              <p:tags r:id="rId44"/>
            </p:custDataLst>
          </p:nvPr>
        </p:nvSpPr>
        <p:spPr>
          <a:xfrm>
            <a:off x="14447156" y="19000900"/>
            <a:ext cx="5016777" cy="2215991"/>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Espaces physiques à l’extérieur </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Peu de stationnements pour ÉSH</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Difficulté de déplacement (neige/glace)</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Aménagement des espaces</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Entretien (déneigement, sable/sel)</a:t>
            </a:r>
          </a:p>
        </p:txBody>
      </p:sp>
      <p:sp>
        <p:nvSpPr>
          <p:cNvPr id="53" name="ZoneTexte 52">
            <a:extLst>
              <a:ext uri="{FF2B5EF4-FFF2-40B4-BE49-F238E27FC236}">
                <a16:creationId xmlns:a16="http://schemas.microsoft.com/office/drawing/2014/main" id="{11B29565-F803-A760-0995-602459CED467}"/>
              </a:ext>
            </a:extLst>
          </p:cNvPr>
          <p:cNvSpPr txBox="1"/>
          <p:nvPr>
            <p:custDataLst>
              <p:tags r:id="rId45"/>
            </p:custDataLst>
          </p:nvPr>
        </p:nvSpPr>
        <p:spPr>
          <a:xfrm>
            <a:off x="19919590" y="19000900"/>
            <a:ext cx="4881002" cy="2569934"/>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Pairs</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Regards des autres</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Manque de compréhension</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Impression de jugement </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Comportements inadéquats</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Assistance</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Compréhension</a:t>
            </a:r>
          </a:p>
        </p:txBody>
      </p:sp>
      <p:sp>
        <p:nvSpPr>
          <p:cNvPr id="56" name="ZoneTexte 55">
            <a:extLst>
              <a:ext uri="{FF2B5EF4-FFF2-40B4-BE49-F238E27FC236}">
                <a16:creationId xmlns:a16="http://schemas.microsoft.com/office/drawing/2014/main" id="{27160A8E-E37B-71D0-0344-1B5ACABACDE9}"/>
              </a:ext>
            </a:extLst>
          </p:cNvPr>
          <p:cNvSpPr txBox="1"/>
          <p:nvPr>
            <p:custDataLst>
              <p:tags r:id="rId46"/>
            </p:custDataLst>
          </p:nvPr>
        </p:nvSpPr>
        <p:spPr>
          <a:xfrm>
            <a:off x="22180965" y="15406076"/>
            <a:ext cx="6082107" cy="2923877"/>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Services adaptés (SA)</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Manque de ressources</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Qualités humaines</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Accompagnement personnalisé</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Adaptations et accommodements </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Assurer l’accessibilité des lieux</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Assistance dans activités pédagogiques</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Représentation des ÉSH et sensibilisation</a:t>
            </a:r>
          </a:p>
        </p:txBody>
      </p:sp>
      <p:sp>
        <p:nvSpPr>
          <p:cNvPr id="1027" name="ZoneTexte 1026">
            <a:extLst>
              <a:ext uri="{FF2B5EF4-FFF2-40B4-BE49-F238E27FC236}">
                <a16:creationId xmlns:a16="http://schemas.microsoft.com/office/drawing/2014/main" id="{358892E3-475C-1D44-CB54-FEE85691CC28}"/>
              </a:ext>
            </a:extLst>
          </p:cNvPr>
          <p:cNvSpPr txBox="1"/>
          <p:nvPr>
            <p:custDataLst>
              <p:tags r:id="rId47"/>
            </p:custDataLst>
          </p:nvPr>
        </p:nvSpPr>
        <p:spPr>
          <a:xfrm>
            <a:off x="24432021" y="19001128"/>
            <a:ext cx="5921158" cy="1862048"/>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Transport adapté</a:t>
            </a:r>
            <a:endParaRPr lang="fr-CA" sz="2300" dirty="0">
              <a:solidFill>
                <a:srgbClr val="C02E00"/>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Beaucoup de planification</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Longs trajets et horaires irréguliers</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Complexité et manque de fiabilité</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Utilisation du transport adapté</a:t>
            </a:r>
          </a:p>
        </p:txBody>
      </p:sp>
      <p:sp>
        <p:nvSpPr>
          <p:cNvPr id="1034" name="ZoneTexte 1033">
            <a:extLst>
              <a:ext uri="{FF2B5EF4-FFF2-40B4-BE49-F238E27FC236}">
                <a16:creationId xmlns:a16="http://schemas.microsoft.com/office/drawing/2014/main" id="{D5DDDCF5-82FF-21A2-2847-41A0AF264F1A}"/>
              </a:ext>
            </a:extLst>
          </p:cNvPr>
          <p:cNvSpPr txBox="1"/>
          <p:nvPr>
            <p:custDataLst>
              <p:tags r:id="rId48"/>
            </p:custDataLst>
          </p:nvPr>
        </p:nvSpPr>
        <p:spPr>
          <a:xfrm>
            <a:off x="21908834" y="12270636"/>
            <a:ext cx="5275332" cy="1154162"/>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Relations ÉSH-SA-CIUSSS-famille-école antérieure</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Élaboration d’un plan d’intervention</a:t>
            </a:r>
          </a:p>
        </p:txBody>
      </p:sp>
      <p:sp>
        <p:nvSpPr>
          <p:cNvPr id="1044" name="ZoneTexte 1043">
            <a:extLst>
              <a:ext uri="{FF2B5EF4-FFF2-40B4-BE49-F238E27FC236}">
                <a16:creationId xmlns:a16="http://schemas.microsoft.com/office/drawing/2014/main" id="{77C31FB6-8FF3-7D11-1E76-3C8AE704D8E6}"/>
              </a:ext>
            </a:extLst>
          </p:cNvPr>
          <p:cNvSpPr txBox="1"/>
          <p:nvPr>
            <p:custDataLst>
              <p:tags r:id="rId49"/>
            </p:custDataLst>
          </p:nvPr>
        </p:nvSpPr>
        <p:spPr>
          <a:xfrm>
            <a:off x="26696173" y="13679905"/>
            <a:ext cx="3824778" cy="800219"/>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CA" sz="2300" b="0"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Relations SA-enseignant.es</a:t>
            </a:r>
          </a:p>
          <a:p>
            <a:pPr marL="342900" indent="-342900">
              <a:buFont typeface="Arial" panose="020B0604020202020204" pitchFamily="34" charset="0"/>
              <a:buChar char="•"/>
              <a:defRPr/>
            </a:pPr>
            <a:r>
              <a:rPr lang="fr-CA" sz="2300" dirty="0">
                <a:solidFill>
                  <a:srgbClr val="7AA62A"/>
                </a:solidFill>
                <a:latin typeface="Helvetica" panose="020B0604020202020204" pitchFamily="34" charset="0"/>
                <a:cs typeface="Helvetica" panose="020B0604020202020204" pitchFamily="34" charset="0"/>
              </a:rPr>
              <a:t>Partage d’informations</a:t>
            </a:r>
            <a:endParaRPr kumimoji="0" lang="fr-CA" sz="2300" b="0" i="0" u="none" strike="noStrike" kern="1200" cap="none" spc="0" normalizeH="0" baseline="0" noProof="0" dirty="0">
              <a:ln>
                <a:noFill/>
              </a:ln>
              <a:solidFill>
                <a:srgbClr val="7AA62A"/>
              </a:solidFill>
              <a:effectLst/>
              <a:uLnTx/>
              <a:uFillTx/>
              <a:latin typeface="Helvetica" panose="020B0604020202020204" pitchFamily="34" charset="0"/>
              <a:ea typeface="+mn-ea"/>
              <a:cs typeface="Helvetica" panose="020B0604020202020204" pitchFamily="34" charset="0"/>
            </a:endParaRPr>
          </a:p>
        </p:txBody>
      </p:sp>
      <p:pic>
        <p:nvPicPr>
          <p:cNvPr id="4" name="Image 3">
            <a:extLst>
              <a:ext uri="{FF2B5EF4-FFF2-40B4-BE49-F238E27FC236}">
                <a16:creationId xmlns:a16="http://schemas.microsoft.com/office/drawing/2014/main" id="{F70022B0-7923-95FD-FD98-52259BA81FEC}"/>
              </a:ext>
            </a:extLst>
          </p:cNvPr>
          <p:cNvPicPr>
            <a:picLocks noChangeAspect="1"/>
          </p:cNvPicPr>
          <p:nvPr>
            <p:custDataLst>
              <p:tags r:id="rId50"/>
            </p:custDataLst>
          </p:nvPr>
        </p:nvPicPr>
        <p:blipFill>
          <a:blip r:embed="rId72"/>
          <a:stretch>
            <a:fillRect/>
          </a:stretch>
        </p:blipFill>
        <p:spPr>
          <a:xfrm>
            <a:off x="1633055" y="595252"/>
            <a:ext cx="3688400" cy="3310415"/>
          </a:xfrm>
          <a:prstGeom prst="rect">
            <a:avLst/>
          </a:prstGeom>
        </p:spPr>
      </p:pic>
      <p:sp>
        <p:nvSpPr>
          <p:cNvPr id="2" name="ZoneTexte 1">
            <a:extLst>
              <a:ext uri="{FF2B5EF4-FFF2-40B4-BE49-F238E27FC236}">
                <a16:creationId xmlns:a16="http://schemas.microsoft.com/office/drawing/2014/main" id="{7E2A06C4-D8CB-56ED-B3D2-B635EBEC9442}"/>
              </a:ext>
            </a:extLst>
          </p:cNvPr>
          <p:cNvSpPr txBox="1"/>
          <p:nvPr>
            <p:custDataLst>
              <p:tags r:id="rId51"/>
            </p:custDataLst>
          </p:nvPr>
        </p:nvSpPr>
        <p:spPr>
          <a:xfrm>
            <a:off x="21411252" y="23929440"/>
            <a:ext cx="3101739" cy="800219"/>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CA" sz="2300" b="0"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Famille</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2300" dirty="0">
                <a:solidFill>
                  <a:srgbClr val="7AA62A"/>
                </a:solidFill>
                <a:latin typeface="Helvetica" panose="020B0604020202020204" pitchFamily="34" charset="0"/>
                <a:cs typeface="Helvetica" panose="020B0604020202020204" pitchFamily="34" charset="0"/>
              </a:rPr>
              <a:t>Offre du transport</a:t>
            </a:r>
            <a:endParaRPr kumimoji="0" lang="fr-CA" sz="2300" b="0" i="0" u="none" strike="noStrike" kern="1200" cap="none" spc="0" normalizeH="0" baseline="0" noProof="0" dirty="0">
              <a:ln>
                <a:noFill/>
              </a:ln>
              <a:solidFill>
                <a:srgbClr val="7AA62A"/>
              </a:solidFill>
              <a:effectLst/>
              <a:uLnTx/>
              <a:uFillTx/>
              <a:latin typeface="Helvetica" panose="020B0604020202020204" pitchFamily="34" charset="0"/>
              <a:ea typeface="+mn-ea"/>
              <a:cs typeface="Helvetica" panose="020B0604020202020204" pitchFamily="34" charset="0"/>
            </a:endParaRPr>
          </a:p>
        </p:txBody>
      </p:sp>
      <p:sp>
        <p:nvSpPr>
          <p:cNvPr id="10" name="ZoneTexte 9">
            <a:extLst>
              <a:ext uri="{FF2B5EF4-FFF2-40B4-BE49-F238E27FC236}">
                <a16:creationId xmlns:a16="http://schemas.microsoft.com/office/drawing/2014/main" id="{091CD549-3868-B0AC-5905-19B51DE67945}"/>
              </a:ext>
            </a:extLst>
          </p:cNvPr>
          <p:cNvSpPr txBox="1"/>
          <p:nvPr>
            <p:custDataLst>
              <p:tags r:id="rId52"/>
            </p:custDataLst>
          </p:nvPr>
        </p:nvSpPr>
        <p:spPr>
          <a:xfrm>
            <a:off x="20495435" y="21802840"/>
            <a:ext cx="4335761" cy="1862048"/>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Enseignants</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Manque de compréhension face aux réalités de l’ÉSH</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Compréhension</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Accommodements</a:t>
            </a:r>
          </a:p>
        </p:txBody>
      </p:sp>
      <p:sp>
        <p:nvSpPr>
          <p:cNvPr id="11" name="ZoneTexte 10">
            <a:extLst>
              <a:ext uri="{FF2B5EF4-FFF2-40B4-BE49-F238E27FC236}">
                <a16:creationId xmlns:a16="http://schemas.microsoft.com/office/drawing/2014/main" id="{5E19A88B-DB18-A211-7C77-99CBEDE26305}"/>
              </a:ext>
            </a:extLst>
          </p:cNvPr>
          <p:cNvSpPr txBox="1"/>
          <p:nvPr>
            <p:custDataLst>
              <p:tags r:id="rId53"/>
            </p:custDataLst>
          </p:nvPr>
        </p:nvSpPr>
        <p:spPr>
          <a:xfrm>
            <a:off x="24918296" y="21575302"/>
            <a:ext cx="4335761" cy="1508105"/>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Curriculum et pédagogie</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Milieux de stage </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Activités pédagogiques extérieures</a:t>
            </a:r>
          </a:p>
        </p:txBody>
      </p:sp>
      <p:sp>
        <p:nvSpPr>
          <p:cNvPr id="18" name="ZoneTexte 17">
            <a:extLst>
              <a:ext uri="{FF2B5EF4-FFF2-40B4-BE49-F238E27FC236}">
                <a16:creationId xmlns:a16="http://schemas.microsoft.com/office/drawing/2014/main" id="{7EE427EB-D14C-D702-1E2B-058F5A53DCB1}"/>
              </a:ext>
            </a:extLst>
          </p:cNvPr>
          <p:cNvSpPr txBox="1"/>
          <p:nvPr>
            <p:custDataLst>
              <p:tags r:id="rId54"/>
            </p:custDataLst>
          </p:nvPr>
        </p:nvSpPr>
        <p:spPr>
          <a:xfrm>
            <a:off x="14105502" y="13118582"/>
            <a:ext cx="4881002" cy="1154162"/>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Politiques et procédures du cégep</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Normes du cégep (ex: nb de stationnements ÉSH)</a:t>
            </a:r>
          </a:p>
        </p:txBody>
      </p:sp>
      <p:sp>
        <p:nvSpPr>
          <p:cNvPr id="28" name="ZoneTexte 27">
            <a:extLst>
              <a:ext uri="{FF2B5EF4-FFF2-40B4-BE49-F238E27FC236}">
                <a16:creationId xmlns:a16="http://schemas.microsoft.com/office/drawing/2014/main" id="{B923CA96-6CD3-5DD8-2513-62D30166E69D}"/>
              </a:ext>
            </a:extLst>
          </p:cNvPr>
          <p:cNvSpPr txBox="1"/>
          <p:nvPr>
            <p:custDataLst>
              <p:tags r:id="rId55"/>
            </p:custDataLst>
          </p:nvPr>
        </p:nvSpPr>
        <p:spPr>
          <a:xfrm>
            <a:off x="16114132" y="11116926"/>
            <a:ext cx="4881002" cy="1508105"/>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Allocations des ressources</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Manque de ressources</a:t>
            </a: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Services d’accompagnement limité</a:t>
            </a:r>
          </a:p>
        </p:txBody>
      </p:sp>
      <p:sp>
        <p:nvSpPr>
          <p:cNvPr id="37" name="ZoneTexte 36">
            <a:extLst>
              <a:ext uri="{FF2B5EF4-FFF2-40B4-BE49-F238E27FC236}">
                <a16:creationId xmlns:a16="http://schemas.microsoft.com/office/drawing/2014/main" id="{8CB64A6D-C24C-769C-7A88-5B1E14AC06B6}"/>
              </a:ext>
            </a:extLst>
          </p:cNvPr>
          <p:cNvSpPr txBox="1"/>
          <p:nvPr>
            <p:custDataLst>
              <p:tags r:id="rId56"/>
            </p:custDataLst>
          </p:nvPr>
        </p:nvSpPr>
        <p:spPr>
          <a:xfrm>
            <a:off x="28935117" y="14940859"/>
            <a:ext cx="3691894" cy="1154162"/>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CA" sz="2300" b="0"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Relations SA-milieux de stage</a:t>
            </a:r>
          </a:p>
          <a:p>
            <a:pPr marL="342900" indent="-342900">
              <a:buFont typeface="Arial" panose="020B0604020202020204" pitchFamily="34" charset="0"/>
              <a:buChar char="•"/>
              <a:defRPr/>
            </a:pPr>
            <a:r>
              <a:rPr lang="fr-CA" sz="2300" dirty="0">
                <a:solidFill>
                  <a:srgbClr val="7AA62A"/>
                </a:solidFill>
                <a:latin typeface="Helvetica" panose="020B0604020202020204" pitchFamily="34" charset="0"/>
                <a:cs typeface="Helvetica" panose="020B0604020202020204" pitchFamily="34" charset="0"/>
              </a:rPr>
              <a:t>Possibilité d’adaptation</a:t>
            </a:r>
            <a:endParaRPr kumimoji="0" lang="fr-CA" sz="2300" b="0" i="0" u="none" strike="noStrike" kern="1200" cap="none" spc="0" normalizeH="0" baseline="0" noProof="0" dirty="0">
              <a:ln>
                <a:noFill/>
              </a:ln>
              <a:solidFill>
                <a:srgbClr val="7AA62A"/>
              </a:solidFill>
              <a:effectLst/>
              <a:uLnTx/>
              <a:uFillTx/>
              <a:latin typeface="Helvetica" panose="020B0604020202020204" pitchFamily="34" charset="0"/>
              <a:ea typeface="+mn-ea"/>
              <a:cs typeface="Helvetica" panose="020B0604020202020204" pitchFamily="34" charset="0"/>
            </a:endParaRPr>
          </a:p>
        </p:txBody>
      </p:sp>
      <p:sp>
        <p:nvSpPr>
          <p:cNvPr id="39" name="ZoneTexte 38">
            <a:extLst>
              <a:ext uri="{FF2B5EF4-FFF2-40B4-BE49-F238E27FC236}">
                <a16:creationId xmlns:a16="http://schemas.microsoft.com/office/drawing/2014/main" id="{ADF23CC7-5486-BCB5-BD60-63D99743C173}"/>
              </a:ext>
            </a:extLst>
          </p:cNvPr>
          <p:cNvSpPr txBox="1"/>
          <p:nvPr>
            <p:custDataLst>
              <p:tags r:id="rId57"/>
            </p:custDataLst>
          </p:nvPr>
        </p:nvSpPr>
        <p:spPr>
          <a:xfrm>
            <a:off x="30243194" y="16794434"/>
            <a:ext cx="3691894" cy="1154162"/>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CA" sz="2300" b="0"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Relations SA-autres instances du cégep</a:t>
            </a:r>
          </a:p>
          <a:p>
            <a:pPr marL="342900" indent="-342900">
              <a:buFont typeface="Arial" panose="020B0604020202020204" pitchFamily="34" charset="0"/>
              <a:buChar char="•"/>
              <a:defRPr/>
            </a:pPr>
            <a:r>
              <a:rPr lang="fr-CA" sz="2300" dirty="0">
                <a:solidFill>
                  <a:srgbClr val="7AA62A"/>
                </a:solidFill>
                <a:latin typeface="Helvetica" panose="020B0604020202020204" pitchFamily="34" charset="0"/>
                <a:cs typeface="Helvetica" panose="020B0604020202020204" pitchFamily="34" charset="0"/>
              </a:rPr>
              <a:t>Représentation ÉSH</a:t>
            </a:r>
            <a:endParaRPr kumimoji="0" lang="fr-CA" sz="2300" b="0" i="0" u="none" strike="noStrike" kern="1200" cap="none" spc="0" normalizeH="0" baseline="0" noProof="0" dirty="0">
              <a:ln>
                <a:noFill/>
              </a:ln>
              <a:solidFill>
                <a:srgbClr val="7AA62A"/>
              </a:solidFill>
              <a:effectLst/>
              <a:uLnTx/>
              <a:uFillTx/>
              <a:latin typeface="Helvetica" panose="020B0604020202020204" pitchFamily="34" charset="0"/>
              <a:ea typeface="+mn-ea"/>
              <a:cs typeface="Helvetica" panose="020B0604020202020204" pitchFamily="34" charset="0"/>
            </a:endParaRPr>
          </a:p>
        </p:txBody>
      </p:sp>
      <p:sp>
        <p:nvSpPr>
          <p:cNvPr id="42" name="ZoneTexte 41">
            <a:extLst>
              <a:ext uri="{FF2B5EF4-FFF2-40B4-BE49-F238E27FC236}">
                <a16:creationId xmlns:a16="http://schemas.microsoft.com/office/drawing/2014/main" id="{517930C2-4769-03DD-6FA6-2FC5A5057624}"/>
              </a:ext>
            </a:extLst>
          </p:cNvPr>
          <p:cNvSpPr txBox="1"/>
          <p:nvPr>
            <p:custDataLst>
              <p:tags r:id="rId58"/>
            </p:custDataLst>
          </p:nvPr>
        </p:nvSpPr>
        <p:spPr>
          <a:xfrm>
            <a:off x="30183238" y="18772768"/>
            <a:ext cx="2807664" cy="186204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CA" sz="2300" b="0" i="0" u="none" strike="noStrike" kern="1200" cap="none" spc="0" normalizeH="0" baseline="0" noProof="0" dirty="0">
                <a:ln>
                  <a:noFill/>
                </a:ln>
                <a:effectLst/>
                <a:uLnTx/>
                <a:uFillTx/>
                <a:latin typeface="Helvetica" panose="020B0604020202020204" pitchFamily="34" charset="0"/>
                <a:ea typeface="+mn-ea"/>
                <a:cs typeface="Helvetica" panose="020B0604020202020204" pitchFamily="34" charset="0"/>
              </a:rPr>
              <a:t>Relations SA-transport adapté</a:t>
            </a:r>
          </a:p>
          <a:p>
            <a:pPr marL="342900" indent="-342900">
              <a:buFont typeface="Arial" panose="020B0604020202020204" pitchFamily="34" charset="0"/>
              <a:buChar char="•"/>
              <a:defRPr/>
            </a:pPr>
            <a:r>
              <a:rPr lang="fr-CA" sz="2300" dirty="0">
                <a:solidFill>
                  <a:srgbClr val="7AA62A"/>
                </a:solidFill>
                <a:latin typeface="Helvetica" panose="020B0604020202020204" pitchFamily="34" charset="0"/>
                <a:cs typeface="Helvetica" panose="020B0604020202020204" pitchFamily="34" charset="0"/>
              </a:rPr>
              <a:t>Représentation ÉSH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2300" b="0" i="0" u="none" strike="noStrike" kern="1200" cap="none" spc="0" normalizeH="0" baseline="0" noProof="0" dirty="0">
              <a:ln>
                <a:noFill/>
              </a:ln>
              <a:solidFill>
                <a:srgbClr val="7AA62A"/>
              </a:solidFill>
              <a:effectLst/>
              <a:uLnTx/>
              <a:uFillTx/>
              <a:latin typeface="Helvetica" panose="020B0604020202020204" pitchFamily="34" charset="0"/>
              <a:ea typeface="+mn-ea"/>
              <a:cs typeface="Helvetica" panose="020B0604020202020204" pitchFamily="34" charset="0"/>
            </a:endParaRPr>
          </a:p>
        </p:txBody>
      </p:sp>
      <p:sp>
        <p:nvSpPr>
          <p:cNvPr id="47" name="ZoneTexte 46">
            <a:extLst>
              <a:ext uri="{FF2B5EF4-FFF2-40B4-BE49-F238E27FC236}">
                <a16:creationId xmlns:a16="http://schemas.microsoft.com/office/drawing/2014/main" id="{951473E4-6044-F015-862F-721BF1916C50}"/>
              </a:ext>
            </a:extLst>
          </p:cNvPr>
          <p:cNvSpPr txBox="1"/>
          <p:nvPr>
            <p:custDataLst>
              <p:tags r:id="rId59"/>
            </p:custDataLst>
          </p:nvPr>
        </p:nvSpPr>
        <p:spPr>
          <a:xfrm>
            <a:off x="25220054" y="9267493"/>
            <a:ext cx="4416871" cy="800219"/>
          </a:xfrm>
          <a:prstGeom prst="rect">
            <a:avLst/>
          </a:prstGeom>
          <a:noFill/>
        </p:spPr>
        <p:txBody>
          <a:bodyPr wrap="square">
            <a:spAutoFit/>
          </a:bodyPr>
          <a:lstStyle/>
          <a:p>
            <a:r>
              <a:rPr lang="fr-CA" sz="2300" dirty="0">
                <a:solidFill>
                  <a:srgbClr val="7AA62A"/>
                </a:solidFill>
                <a:latin typeface="Helvetica" panose="020B0604020202020204" pitchFamily="34" charset="0"/>
                <a:cs typeface="Helvetica" panose="020B0604020202020204" pitchFamily="34" charset="0"/>
              </a:rPr>
              <a:t>Charte des droits et libertés de  la personne</a:t>
            </a:r>
          </a:p>
        </p:txBody>
      </p:sp>
      <p:sp>
        <p:nvSpPr>
          <p:cNvPr id="50" name="ZoneTexte 49">
            <a:extLst>
              <a:ext uri="{FF2B5EF4-FFF2-40B4-BE49-F238E27FC236}">
                <a16:creationId xmlns:a16="http://schemas.microsoft.com/office/drawing/2014/main" id="{A492B4BE-252D-BD4E-25A2-E53BA90DB7FE}"/>
              </a:ext>
            </a:extLst>
          </p:cNvPr>
          <p:cNvSpPr txBox="1"/>
          <p:nvPr>
            <p:custDataLst>
              <p:tags r:id="rId60"/>
            </p:custDataLst>
          </p:nvPr>
        </p:nvSpPr>
        <p:spPr>
          <a:xfrm>
            <a:off x="32527294" y="9344835"/>
            <a:ext cx="8028436" cy="1815882"/>
          </a:xfrm>
          <a:prstGeom prst="rect">
            <a:avLst/>
          </a:prstGeom>
          <a:noFill/>
        </p:spPr>
        <p:txBody>
          <a:bodyPr wrap="square">
            <a:spAutoFit/>
          </a:bodyPr>
          <a:lstStyle/>
          <a:p>
            <a:pPr algn="ctr"/>
            <a:r>
              <a:rPr lang="fr-CA" sz="2800" b="1" dirty="0">
                <a:solidFill>
                  <a:srgbClr val="1C3354"/>
                </a:solidFill>
                <a:latin typeface="Helvetica" panose="020B0604020202020204" pitchFamily="34" charset="0"/>
                <a:cs typeface="Helvetica" panose="020B0604020202020204" pitchFamily="34" charset="0"/>
              </a:rPr>
              <a:t>« Comme société on a beaucoup de travail à faire pour être plus inclusif dans les déplacements. »</a:t>
            </a:r>
          </a:p>
          <a:p>
            <a:pPr algn="ctr"/>
            <a:r>
              <a:rPr lang="fr-CA" sz="2800" b="1" dirty="0">
                <a:solidFill>
                  <a:srgbClr val="1C3354"/>
                </a:solidFill>
                <a:latin typeface="Helvetica" panose="020B0604020202020204" pitchFamily="34" charset="0"/>
                <a:cs typeface="Helvetica" panose="020B0604020202020204" pitchFamily="34" charset="0"/>
              </a:rPr>
              <a:t>- Groupe de discussion </a:t>
            </a:r>
          </a:p>
        </p:txBody>
      </p:sp>
      <p:sp>
        <p:nvSpPr>
          <p:cNvPr id="52" name="ZoneTexte 51">
            <a:extLst>
              <a:ext uri="{FF2B5EF4-FFF2-40B4-BE49-F238E27FC236}">
                <a16:creationId xmlns:a16="http://schemas.microsoft.com/office/drawing/2014/main" id="{AD56C6F8-8D92-B24F-60A7-E83CA5E28E02}"/>
              </a:ext>
            </a:extLst>
          </p:cNvPr>
          <p:cNvSpPr txBox="1"/>
          <p:nvPr>
            <p:custDataLst>
              <p:tags r:id="rId61"/>
            </p:custDataLst>
          </p:nvPr>
        </p:nvSpPr>
        <p:spPr>
          <a:xfrm>
            <a:off x="17727202" y="7971537"/>
            <a:ext cx="10629189" cy="800219"/>
          </a:xfrm>
          <a:prstGeom prst="rect">
            <a:avLst/>
          </a:prstGeom>
          <a:noFill/>
        </p:spPr>
        <p:txBody>
          <a:bodyPr wrap="square">
            <a:spAutoFit/>
          </a:bodyPr>
          <a:lstStyle/>
          <a:p>
            <a:pPr algn="ctr"/>
            <a:r>
              <a:rPr lang="fr-FR" sz="2300" dirty="0">
                <a:solidFill>
                  <a:srgbClr val="7AA62A"/>
                </a:solidFill>
                <a:latin typeface="Helvetica" panose="020B0604020202020204" pitchFamily="34" charset="0"/>
                <a:cs typeface="Helvetica" panose="020B0604020202020204" pitchFamily="34" charset="0"/>
              </a:rPr>
              <a:t>Loi assurant l’exercice des droits des personnes handicapées en vue de leur intégration scolaire, professionnelle et sociale</a:t>
            </a:r>
            <a:endParaRPr lang="fr-CA" sz="2300" dirty="0">
              <a:solidFill>
                <a:srgbClr val="7AA62A"/>
              </a:solidFill>
              <a:latin typeface="Helvetica" panose="020B0604020202020204" pitchFamily="34" charset="0"/>
              <a:cs typeface="Helvetica" panose="020B0604020202020204" pitchFamily="34" charset="0"/>
            </a:endParaRPr>
          </a:p>
        </p:txBody>
      </p:sp>
      <p:sp>
        <p:nvSpPr>
          <p:cNvPr id="1026" name="ZoneTexte 1025">
            <a:extLst>
              <a:ext uri="{FF2B5EF4-FFF2-40B4-BE49-F238E27FC236}">
                <a16:creationId xmlns:a16="http://schemas.microsoft.com/office/drawing/2014/main" id="{2F19B564-0952-6E0B-B16B-72FFA1FC9034}"/>
              </a:ext>
            </a:extLst>
          </p:cNvPr>
          <p:cNvSpPr txBox="1"/>
          <p:nvPr>
            <p:custDataLst>
              <p:tags r:id="rId62"/>
            </p:custDataLst>
          </p:nvPr>
        </p:nvSpPr>
        <p:spPr>
          <a:xfrm>
            <a:off x="903814" y="27681181"/>
            <a:ext cx="16395646" cy="646331"/>
          </a:xfrm>
          <a:prstGeom prst="rect">
            <a:avLst/>
          </a:prstGeom>
          <a:noFill/>
        </p:spPr>
        <p:txBody>
          <a:bodyPr wrap="square">
            <a:spAutoFit/>
          </a:bodyPr>
          <a:lstStyle/>
          <a:p>
            <a:pPr algn="just">
              <a:spcAft>
                <a:spcPts val="800"/>
              </a:spcAft>
            </a:pPr>
            <a:r>
              <a:rPr lang="en-US" sz="1800" kern="100" dirty="0">
                <a:effectLst/>
                <a:latin typeface="Helvetica" panose="020B0604020202020204" pitchFamily="34" charset="0"/>
                <a:ea typeface="Calibri" panose="020F0502020204030204" pitchFamily="34" charset="0"/>
                <a:cs typeface="Helvetica" panose="020B0604020202020204" pitchFamily="34" charset="0"/>
              </a:rPr>
              <a:t>1- Anderson, J., Boyle, C. et </a:t>
            </a:r>
            <a:r>
              <a:rPr lang="en-US" sz="1800" kern="100" dirty="0" err="1">
                <a:effectLst/>
                <a:latin typeface="Helvetica" panose="020B0604020202020204" pitchFamily="34" charset="0"/>
                <a:ea typeface="Calibri" panose="020F0502020204030204" pitchFamily="34" charset="0"/>
                <a:cs typeface="Helvetica" panose="020B0604020202020204" pitchFamily="34" charset="0"/>
              </a:rPr>
              <a:t>Deppeler</a:t>
            </a:r>
            <a:r>
              <a:rPr lang="en-US" sz="1800" kern="100" dirty="0">
                <a:effectLst/>
                <a:latin typeface="Helvetica" panose="020B0604020202020204" pitchFamily="34" charset="0"/>
                <a:ea typeface="Calibri" panose="020F0502020204030204" pitchFamily="34" charset="0"/>
                <a:cs typeface="Helvetica" panose="020B0604020202020204" pitchFamily="34" charset="0"/>
              </a:rPr>
              <a:t>, J. (2014). The ecology of inclusive education: </a:t>
            </a:r>
            <a:r>
              <a:rPr lang="en-US" sz="1800" kern="100" dirty="0" err="1">
                <a:effectLst/>
                <a:latin typeface="Helvetica" panose="020B0604020202020204" pitchFamily="34" charset="0"/>
                <a:ea typeface="Calibri" panose="020F0502020204030204" pitchFamily="34" charset="0"/>
                <a:cs typeface="Helvetica" panose="020B0604020202020204" pitchFamily="34" charset="0"/>
              </a:rPr>
              <a:t>Reconceptualising</a:t>
            </a:r>
            <a:r>
              <a:rPr lang="en-US" sz="1800" kern="100" dirty="0">
                <a:effectLst/>
                <a:latin typeface="Helvetica" panose="020B0604020202020204" pitchFamily="34" charset="0"/>
                <a:ea typeface="Calibri" panose="020F0502020204030204" pitchFamily="34" charset="0"/>
                <a:cs typeface="Helvetica" panose="020B0604020202020204" pitchFamily="34" charset="0"/>
              </a:rPr>
              <a:t> Bronfenbrenner. Dans </a:t>
            </a:r>
            <a:r>
              <a:rPr lang="en-US" sz="1800" i="1" kern="100" dirty="0">
                <a:effectLst/>
                <a:latin typeface="Helvetica" panose="020B0604020202020204" pitchFamily="34" charset="0"/>
                <a:ea typeface="Calibri" panose="020F0502020204030204" pitchFamily="34" charset="0"/>
                <a:cs typeface="Helvetica" panose="020B0604020202020204" pitchFamily="34" charset="0"/>
              </a:rPr>
              <a:t>Equality in education</a:t>
            </a:r>
            <a:r>
              <a:rPr lang="en-US" sz="1800" kern="100" dirty="0">
                <a:effectLst/>
                <a:latin typeface="Helvetica" panose="020B0604020202020204" pitchFamily="34" charset="0"/>
                <a:ea typeface="Calibri" panose="020F0502020204030204" pitchFamily="34" charset="0"/>
                <a:cs typeface="Helvetica" panose="020B0604020202020204" pitchFamily="34" charset="0"/>
              </a:rPr>
              <a:t> (p. 23-34). 2- </a:t>
            </a:r>
            <a:r>
              <a:rPr lang="fr-CA" sz="1800" dirty="0">
                <a:effectLst/>
                <a:latin typeface="Helvetica" panose="020B0604020202020204" pitchFamily="34" charset="0"/>
                <a:ea typeface="Calibri" panose="020F0502020204030204" pitchFamily="34" charset="0"/>
                <a:cs typeface="Helvetica" panose="020B0604020202020204" pitchFamily="34" charset="0"/>
              </a:rPr>
              <a:t>Bronfenbrenner, U. (1976). The </a:t>
            </a:r>
            <a:r>
              <a:rPr lang="fr-CA" sz="1800" dirty="0" err="1">
                <a:effectLst/>
                <a:latin typeface="Helvetica" panose="020B0604020202020204" pitchFamily="34" charset="0"/>
                <a:ea typeface="Calibri" panose="020F0502020204030204" pitchFamily="34" charset="0"/>
                <a:cs typeface="Helvetica" panose="020B0604020202020204" pitchFamily="34" charset="0"/>
              </a:rPr>
              <a:t>experimental</a:t>
            </a:r>
            <a:r>
              <a:rPr lang="fr-CA" sz="1800" dirty="0">
                <a:effectLst/>
                <a:latin typeface="Helvetica" panose="020B0604020202020204" pitchFamily="34" charset="0"/>
                <a:ea typeface="Calibri" panose="020F0502020204030204" pitchFamily="34" charset="0"/>
                <a:cs typeface="Helvetica" panose="020B0604020202020204" pitchFamily="34" charset="0"/>
              </a:rPr>
              <a:t> </a:t>
            </a:r>
            <a:r>
              <a:rPr lang="fr-CA" sz="1800" dirty="0" err="1">
                <a:effectLst/>
                <a:latin typeface="Helvetica" panose="020B0604020202020204" pitchFamily="34" charset="0"/>
                <a:ea typeface="Calibri" panose="020F0502020204030204" pitchFamily="34" charset="0"/>
                <a:cs typeface="Helvetica" panose="020B0604020202020204" pitchFamily="34" charset="0"/>
              </a:rPr>
              <a:t>ecology</a:t>
            </a:r>
            <a:r>
              <a:rPr lang="fr-CA" sz="1800" dirty="0">
                <a:effectLst/>
                <a:latin typeface="Helvetica" panose="020B0604020202020204" pitchFamily="34" charset="0"/>
                <a:ea typeface="Calibri" panose="020F0502020204030204" pitchFamily="34" charset="0"/>
                <a:cs typeface="Helvetica" panose="020B0604020202020204" pitchFamily="34" charset="0"/>
              </a:rPr>
              <a:t> of </a:t>
            </a:r>
            <a:r>
              <a:rPr lang="fr-CA" sz="1800" dirty="0" err="1">
                <a:effectLst/>
                <a:latin typeface="Helvetica" panose="020B0604020202020204" pitchFamily="34" charset="0"/>
                <a:ea typeface="Calibri" panose="020F0502020204030204" pitchFamily="34" charset="0"/>
                <a:cs typeface="Helvetica" panose="020B0604020202020204" pitchFamily="34" charset="0"/>
              </a:rPr>
              <a:t>education</a:t>
            </a:r>
            <a:r>
              <a:rPr lang="fr-CA" sz="1800" dirty="0">
                <a:effectLst/>
                <a:latin typeface="Helvetica" panose="020B0604020202020204" pitchFamily="34" charset="0"/>
                <a:ea typeface="Calibri" panose="020F0502020204030204" pitchFamily="34" charset="0"/>
                <a:cs typeface="Helvetica" panose="020B0604020202020204" pitchFamily="34" charset="0"/>
              </a:rPr>
              <a:t>. </a:t>
            </a:r>
            <a:r>
              <a:rPr lang="fr-CA" sz="1800" i="1" dirty="0" err="1">
                <a:effectLst/>
                <a:latin typeface="Helvetica" panose="020B0604020202020204" pitchFamily="34" charset="0"/>
                <a:ea typeface="Calibri" panose="020F0502020204030204" pitchFamily="34" charset="0"/>
                <a:cs typeface="Helvetica" panose="020B0604020202020204" pitchFamily="34" charset="0"/>
              </a:rPr>
              <a:t>Teachers</a:t>
            </a:r>
            <a:r>
              <a:rPr lang="fr-CA" sz="1800" i="1" dirty="0">
                <a:effectLst/>
                <a:latin typeface="Helvetica" panose="020B0604020202020204" pitchFamily="34" charset="0"/>
                <a:ea typeface="Calibri" panose="020F0502020204030204" pitchFamily="34" charset="0"/>
                <a:cs typeface="Helvetica" panose="020B0604020202020204" pitchFamily="34" charset="0"/>
              </a:rPr>
              <a:t> </a:t>
            </a:r>
            <a:r>
              <a:rPr lang="fr-CA" sz="1800" i="1" dirty="0" err="1">
                <a:effectLst/>
                <a:latin typeface="Helvetica" panose="020B0604020202020204" pitchFamily="34" charset="0"/>
                <a:ea typeface="Calibri" panose="020F0502020204030204" pitchFamily="34" charset="0"/>
                <a:cs typeface="Helvetica" panose="020B0604020202020204" pitchFamily="34" charset="0"/>
              </a:rPr>
              <a:t>College</a:t>
            </a:r>
            <a:r>
              <a:rPr lang="fr-CA" sz="1800" i="1" dirty="0">
                <a:effectLst/>
                <a:latin typeface="Helvetica" panose="020B0604020202020204" pitchFamily="34" charset="0"/>
                <a:ea typeface="Calibri" panose="020F0502020204030204" pitchFamily="34" charset="0"/>
                <a:cs typeface="Helvetica" panose="020B0604020202020204" pitchFamily="34" charset="0"/>
              </a:rPr>
              <a:t> Record, 78</a:t>
            </a:r>
            <a:r>
              <a:rPr lang="fr-CA" sz="1800" dirty="0">
                <a:effectLst/>
                <a:latin typeface="Helvetica" panose="020B0604020202020204" pitchFamily="34" charset="0"/>
                <a:ea typeface="Calibri" panose="020F0502020204030204" pitchFamily="34" charset="0"/>
                <a:cs typeface="Helvetica" panose="020B0604020202020204" pitchFamily="34" charset="0"/>
              </a:rPr>
              <a:t>(2), 1-37.</a:t>
            </a:r>
            <a:endParaRPr lang="fr-CA" dirty="0">
              <a:latin typeface="Helvetica" panose="020B0604020202020204" pitchFamily="34" charset="0"/>
              <a:cs typeface="Helvetica" panose="020B0604020202020204" pitchFamily="34" charset="0"/>
            </a:endParaRPr>
          </a:p>
        </p:txBody>
      </p:sp>
      <p:sp>
        <p:nvSpPr>
          <p:cNvPr id="1031" name="ZoneTexte 1030">
            <a:extLst>
              <a:ext uri="{FF2B5EF4-FFF2-40B4-BE49-F238E27FC236}">
                <a16:creationId xmlns:a16="http://schemas.microsoft.com/office/drawing/2014/main" id="{73EE99F5-4AE1-6865-A737-A3054605DCC8}"/>
              </a:ext>
            </a:extLst>
          </p:cNvPr>
          <p:cNvSpPr txBox="1"/>
          <p:nvPr>
            <p:custDataLst>
              <p:tags r:id="rId63"/>
            </p:custDataLst>
          </p:nvPr>
        </p:nvSpPr>
        <p:spPr>
          <a:xfrm>
            <a:off x="12672508" y="5689774"/>
            <a:ext cx="3750371" cy="1508105"/>
          </a:xfrm>
          <a:prstGeom prst="rect">
            <a:avLst/>
          </a:prstGeom>
          <a:noFill/>
        </p:spPr>
        <p:txBody>
          <a:bodyPr wrap="square">
            <a:spAutoFit/>
          </a:bodyPr>
          <a:lstStyle/>
          <a:p>
            <a:r>
              <a:rPr lang="fr-CA" sz="2300" dirty="0">
                <a:latin typeface="Helvetica" panose="020B0604020202020204" pitchFamily="34" charset="0"/>
                <a:cs typeface="Helvetica" panose="020B0604020202020204" pitchFamily="34" charset="0"/>
              </a:rPr>
              <a:t>Légende</a:t>
            </a:r>
          </a:p>
          <a:p>
            <a:endParaRPr lang="fr-CA" sz="23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fr-CA" sz="2300" dirty="0">
                <a:solidFill>
                  <a:schemeClr val="accent2">
                    <a:lumMod val="75000"/>
                  </a:schemeClr>
                </a:solidFill>
                <a:latin typeface="Helvetica" panose="020B0604020202020204" pitchFamily="34" charset="0"/>
                <a:cs typeface="Helvetica" panose="020B0604020202020204" pitchFamily="34" charset="0"/>
              </a:rPr>
              <a:t>Obstacles</a:t>
            </a:r>
          </a:p>
          <a:p>
            <a:pPr marL="342900" indent="-342900">
              <a:buFont typeface="Arial" panose="020B0604020202020204" pitchFamily="34" charset="0"/>
              <a:buChar char="•"/>
            </a:pPr>
            <a:r>
              <a:rPr lang="fr-CA" sz="2300" dirty="0">
                <a:solidFill>
                  <a:srgbClr val="7AA62A"/>
                </a:solidFill>
                <a:latin typeface="Helvetica" panose="020B0604020202020204" pitchFamily="34" charset="0"/>
                <a:cs typeface="Helvetica" panose="020B0604020202020204" pitchFamily="34" charset="0"/>
              </a:rPr>
              <a:t>Facilitateurs</a:t>
            </a:r>
          </a:p>
        </p:txBody>
      </p:sp>
      <p:pic>
        <p:nvPicPr>
          <p:cNvPr id="1062" name="Graphique 1061" descr="Personne en fauteuil roulant avec un remplissage uni">
            <a:extLst>
              <a:ext uri="{FF2B5EF4-FFF2-40B4-BE49-F238E27FC236}">
                <a16:creationId xmlns:a16="http://schemas.microsoft.com/office/drawing/2014/main" id="{03980B10-5D89-F6D3-55B1-36115F582DF2}"/>
              </a:ext>
            </a:extLst>
          </p:cNvPr>
          <p:cNvPicPr>
            <a:picLocks noChangeAspect="1"/>
          </p:cNvPicPr>
          <p:nvPr/>
        </p:nvPicPr>
        <p:blipFill>
          <a:blip r:embed="rId73">
            <a:extLst>
              <a:ext uri="{28A0092B-C50C-407E-A947-70E740481C1C}">
                <a14:useLocalDpi xmlns:a14="http://schemas.microsoft.com/office/drawing/2010/main" val="0"/>
              </a:ext>
              <a:ext uri="{96DAC541-7B7A-43D3-8B79-37D633B846F1}">
                <asvg:svgBlip xmlns:asvg="http://schemas.microsoft.com/office/drawing/2016/SVG/main" r:embed="rId74"/>
              </a:ext>
            </a:extLst>
          </a:blip>
          <a:stretch>
            <a:fillRect/>
          </a:stretch>
        </p:blipFill>
        <p:spPr>
          <a:xfrm>
            <a:off x="18036301" y="23231799"/>
            <a:ext cx="2126668" cy="2126668"/>
          </a:xfrm>
          <a:prstGeom prst="rect">
            <a:avLst/>
          </a:prstGeom>
        </p:spPr>
      </p:pic>
      <p:sp>
        <p:nvSpPr>
          <p:cNvPr id="1064" name="ZoneTexte 1063">
            <a:extLst>
              <a:ext uri="{FF2B5EF4-FFF2-40B4-BE49-F238E27FC236}">
                <a16:creationId xmlns:a16="http://schemas.microsoft.com/office/drawing/2014/main" id="{569448CF-A705-04A0-25C7-A906518108AD}"/>
              </a:ext>
            </a:extLst>
          </p:cNvPr>
          <p:cNvSpPr txBox="1"/>
          <p:nvPr/>
        </p:nvSpPr>
        <p:spPr>
          <a:xfrm>
            <a:off x="12628266" y="4861837"/>
            <a:ext cx="4137089" cy="7217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1404"/>
              </a:spcAft>
              <a:buClrTx/>
              <a:buSzTx/>
              <a:buFontTx/>
              <a:buNone/>
              <a:tabLst/>
              <a:defRPr/>
            </a:pPr>
            <a:r>
              <a:rPr kumimoji="0" lang="fr-CA" sz="4090" b="0" i="0" u="none" strike="noStrike" kern="1200" cap="none" spc="0" normalizeH="0" baseline="0" noProof="0" dirty="0">
                <a:ln>
                  <a:noFill/>
                </a:ln>
                <a:solidFill>
                  <a:srgbClr val="1C3354"/>
                </a:solidFill>
                <a:effectLst/>
                <a:uLnTx/>
                <a:uFillTx/>
                <a:latin typeface="Aptos ExtraBold" panose="020B0004020202020204" pitchFamily="34" charset="0"/>
                <a:ea typeface="+mn-ea"/>
                <a:cs typeface="+mn-cs"/>
              </a:rPr>
              <a:t>Résultats</a:t>
            </a:r>
          </a:p>
        </p:txBody>
      </p:sp>
      <p:cxnSp>
        <p:nvCxnSpPr>
          <p:cNvPr id="1066" name="Connecteur droit 1065">
            <a:extLst>
              <a:ext uri="{FF2B5EF4-FFF2-40B4-BE49-F238E27FC236}">
                <a16:creationId xmlns:a16="http://schemas.microsoft.com/office/drawing/2014/main" id="{9108E544-43A1-83CF-9B43-9314D060FD87}"/>
              </a:ext>
            </a:extLst>
          </p:cNvPr>
          <p:cNvCxnSpPr/>
          <p:nvPr/>
        </p:nvCxnSpPr>
        <p:spPr>
          <a:xfrm>
            <a:off x="12628266" y="5583573"/>
            <a:ext cx="3485866" cy="0"/>
          </a:xfrm>
          <a:prstGeom prst="line">
            <a:avLst/>
          </a:prstGeom>
        </p:spPr>
        <p:style>
          <a:lnRef idx="1">
            <a:schemeClr val="dk1"/>
          </a:lnRef>
          <a:fillRef idx="0">
            <a:schemeClr val="dk1"/>
          </a:fillRef>
          <a:effectRef idx="0">
            <a:schemeClr val="dk1"/>
          </a:effectRef>
          <a:fontRef idx="minor">
            <a:schemeClr val="tx1"/>
          </a:fontRef>
        </p:style>
      </p:cxnSp>
      <p:pic>
        <p:nvPicPr>
          <p:cNvPr id="1069" name="Image 1068">
            <a:extLst>
              <a:ext uri="{FF2B5EF4-FFF2-40B4-BE49-F238E27FC236}">
                <a16:creationId xmlns:a16="http://schemas.microsoft.com/office/drawing/2014/main" id="{A5744D02-5CF2-D55F-FB99-83384A25515B}"/>
              </a:ext>
            </a:extLst>
          </p:cNvPr>
          <p:cNvPicPr>
            <a:picLocks noChangeAspect="1"/>
          </p:cNvPicPr>
          <p:nvPr/>
        </p:nvPicPr>
        <p:blipFill>
          <a:blip r:embed="rId75"/>
          <a:stretch>
            <a:fillRect/>
          </a:stretch>
        </p:blipFill>
        <p:spPr>
          <a:xfrm>
            <a:off x="33606804" y="2114932"/>
            <a:ext cx="7132938" cy="4706520"/>
          </a:xfrm>
          <a:prstGeom prst="rect">
            <a:avLst/>
          </a:prstGeom>
        </p:spPr>
      </p:pic>
    </p:spTree>
    <p:extLst>
      <p:ext uri="{BB962C8B-B14F-4D97-AF65-F5344CB8AC3E}">
        <p14:creationId xmlns:p14="http://schemas.microsoft.com/office/powerpoint/2010/main" val="133181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33"/>
</p:tagLst>
</file>

<file path=ppt/tags/tag34.xml><?xml version="1.0" encoding="utf-8"?>
<p:tagLst xmlns:a="http://schemas.openxmlformats.org/drawingml/2006/main" xmlns:r="http://schemas.openxmlformats.org/officeDocument/2006/relationships" xmlns:p="http://schemas.openxmlformats.org/presentationml/2006/main">
  <p:tag name="NUM" val="34"/>
</p:tagLst>
</file>

<file path=ppt/tags/tag35.xml><?xml version="1.0" encoding="utf-8"?>
<p:tagLst xmlns:a="http://schemas.openxmlformats.org/drawingml/2006/main" xmlns:r="http://schemas.openxmlformats.org/officeDocument/2006/relationships" xmlns:p="http://schemas.openxmlformats.org/presentationml/2006/main">
  <p:tag name="NUM" val="35"/>
</p:tagLst>
</file>

<file path=ppt/tags/tag36.xml><?xml version="1.0" encoding="utf-8"?>
<p:tagLst xmlns:a="http://schemas.openxmlformats.org/drawingml/2006/main" xmlns:r="http://schemas.openxmlformats.org/officeDocument/2006/relationships" xmlns:p="http://schemas.openxmlformats.org/presentationml/2006/main">
  <p:tag name="NUM" val="36"/>
</p:tagLst>
</file>

<file path=ppt/tags/tag37.xml><?xml version="1.0" encoding="utf-8"?>
<p:tagLst xmlns:a="http://schemas.openxmlformats.org/drawingml/2006/main" xmlns:r="http://schemas.openxmlformats.org/officeDocument/2006/relationships" xmlns:p="http://schemas.openxmlformats.org/presentationml/2006/main">
  <p:tag name="NUM" val="37"/>
</p:tagLst>
</file>

<file path=ppt/tags/tag38.xml><?xml version="1.0" encoding="utf-8"?>
<p:tagLst xmlns:a="http://schemas.openxmlformats.org/drawingml/2006/main" xmlns:r="http://schemas.openxmlformats.org/officeDocument/2006/relationships" xmlns:p="http://schemas.openxmlformats.org/presentationml/2006/main">
  <p:tag name="NUM" val="38"/>
</p:tagLst>
</file>

<file path=ppt/tags/tag39.xml><?xml version="1.0" encoding="utf-8"?>
<p:tagLst xmlns:a="http://schemas.openxmlformats.org/drawingml/2006/main" xmlns:r="http://schemas.openxmlformats.org/officeDocument/2006/relationships" xmlns:p="http://schemas.openxmlformats.org/presentationml/2006/main">
  <p:tag name="NUM" val="4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1"/>
</p:tagLst>
</file>

<file path=ppt/tags/tag41.xml><?xml version="1.0" encoding="utf-8"?>
<p:tagLst xmlns:a="http://schemas.openxmlformats.org/drawingml/2006/main" xmlns:r="http://schemas.openxmlformats.org/officeDocument/2006/relationships" xmlns:p="http://schemas.openxmlformats.org/presentationml/2006/main">
  <p:tag name="NUM" val="42"/>
</p:tagLst>
</file>

<file path=ppt/tags/tag42.xml><?xml version="1.0" encoding="utf-8"?>
<p:tagLst xmlns:a="http://schemas.openxmlformats.org/drawingml/2006/main" xmlns:r="http://schemas.openxmlformats.org/officeDocument/2006/relationships" xmlns:p="http://schemas.openxmlformats.org/presentationml/2006/main">
  <p:tag name="NUM" val="43"/>
</p:tagLst>
</file>

<file path=ppt/tags/tag43.xml><?xml version="1.0" encoding="utf-8"?>
<p:tagLst xmlns:a="http://schemas.openxmlformats.org/drawingml/2006/main" xmlns:r="http://schemas.openxmlformats.org/officeDocument/2006/relationships" xmlns:p="http://schemas.openxmlformats.org/presentationml/2006/main">
  <p:tag name="NUM" val="44"/>
</p:tagLst>
</file>

<file path=ppt/tags/tag44.xml><?xml version="1.0" encoding="utf-8"?>
<p:tagLst xmlns:a="http://schemas.openxmlformats.org/drawingml/2006/main" xmlns:r="http://schemas.openxmlformats.org/officeDocument/2006/relationships" xmlns:p="http://schemas.openxmlformats.org/presentationml/2006/main">
  <p:tag name="NUM" val="45"/>
</p:tagLst>
</file>

<file path=ppt/tags/tag45.xml><?xml version="1.0" encoding="utf-8"?>
<p:tagLst xmlns:a="http://schemas.openxmlformats.org/drawingml/2006/main" xmlns:r="http://schemas.openxmlformats.org/officeDocument/2006/relationships" xmlns:p="http://schemas.openxmlformats.org/presentationml/2006/main">
  <p:tag name="NUM" val="46"/>
</p:tagLst>
</file>

<file path=ppt/tags/tag46.xml><?xml version="1.0" encoding="utf-8"?>
<p:tagLst xmlns:a="http://schemas.openxmlformats.org/drawingml/2006/main" xmlns:r="http://schemas.openxmlformats.org/officeDocument/2006/relationships" xmlns:p="http://schemas.openxmlformats.org/presentationml/2006/main">
  <p:tag name="NUM" val="47"/>
</p:tagLst>
</file>

<file path=ppt/tags/tag47.xml><?xml version="1.0" encoding="utf-8"?>
<p:tagLst xmlns:a="http://schemas.openxmlformats.org/drawingml/2006/main" xmlns:r="http://schemas.openxmlformats.org/officeDocument/2006/relationships" xmlns:p="http://schemas.openxmlformats.org/presentationml/2006/main">
  <p:tag name="NUM" val="48"/>
</p:tagLst>
</file>

<file path=ppt/tags/tag48.xml><?xml version="1.0" encoding="utf-8"?>
<p:tagLst xmlns:a="http://schemas.openxmlformats.org/drawingml/2006/main" xmlns:r="http://schemas.openxmlformats.org/officeDocument/2006/relationships" xmlns:p="http://schemas.openxmlformats.org/presentationml/2006/main">
  <p:tag name="NUM" val="49"/>
</p:tagLst>
</file>

<file path=ppt/tags/tag49.xml><?xml version="1.0" encoding="utf-8"?>
<p:tagLst xmlns:a="http://schemas.openxmlformats.org/drawingml/2006/main" xmlns:r="http://schemas.openxmlformats.org/officeDocument/2006/relationships" xmlns:p="http://schemas.openxmlformats.org/presentationml/2006/main">
  <p:tag name="NUM" val="50"/>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1"/>
</p:tagLst>
</file>

<file path=ppt/tags/tag51.xml><?xml version="1.0" encoding="utf-8"?>
<p:tagLst xmlns:a="http://schemas.openxmlformats.org/drawingml/2006/main" xmlns:r="http://schemas.openxmlformats.org/officeDocument/2006/relationships" xmlns:p="http://schemas.openxmlformats.org/presentationml/2006/main">
  <p:tag name="NUM" val="52"/>
</p:tagLst>
</file>

<file path=ppt/tags/tag52.xml><?xml version="1.0" encoding="utf-8"?>
<p:tagLst xmlns:a="http://schemas.openxmlformats.org/drawingml/2006/main" xmlns:r="http://schemas.openxmlformats.org/officeDocument/2006/relationships" xmlns:p="http://schemas.openxmlformats.org/presentationml/2006/main">
  <p:tag name="NUM" val="53"/>
</p:tagLst>
</file>

<file path=ppt/tags/tag53.xml><?xml version="1.0" encoding="utf-8"?>
<p:tagLst xmlns:a="http://schemas.openxmlformats.org/drawingml/2006/main" xmlns:r="http://schemas.openxmlformats.org/officeDocument/2006/relationships" xmlns:p="http://schemas.openxmlformats.org/presentationml/2006/main">
  <p:tag name="NUM" val="54"/>
</p:tagLst>
</file>

<file path=ppt/tags/tag54.xml><?xml version="1.0" encoding="utf-8"?>
<p:tagLst xmlns:a="http://schemas.openxmlformats.org/drawingml/2006/main" xmlns:r="http://schemas.openxmlformats.org/officeDocument/2006/relationships" xmlns:p="http://schemas.openxmlformats.org/presentationml/2006/main">
  <p:tag name="NUM" val="55"/>
</p:tagLst>
</file>

<file path=ppt/tags/tag55.xml><?xml version="1.0" encoding="utf-8"?>
<p:tagLst xmlns:a="http://schemas.openxmlformats.org/drawingml/2006/main" xmlns:r="http://schemas.openxmlformats.org/officeDocument/2006/relationships" xmlns:p="http://schemas.openxmlformats.org/presentationml/2006/main">
  <p:tag name="NUM" val="56"/>
</p:tagLst>
</file>

<file path=ppt/tags/tag56.xml><?xml version="1.0" encoding="utf-8"?>
<p:tagLst xmlns:a="http://schemas.openxmlformats.org/drawingml/2006/main" xmlns:r="http://schemas.openxmlformats.org/officeDocument/2006/relationships" xmlns:p="http://schemas.openxmlformats.org/presentationml/2006/main">
  <p:tag name="NUM" val="57"/>
</p:tagLst>
</file>

<file path=ppt/tags/tag57.xml><?xml version="1.0" encoding="utf-8"?>
<p:tagLst xmlns:a="http://schemas.openxmlformats.org/drawingml/2006/main" xmlns:r="http://schemas.openxmlformats.org/officeDocument/2006/relationships" xmlns:p="http://schemas.openxmlformats.org/presentationml/2006/main">
  <p:tag name="NUM" val="58"/>
</p:tagLst>
</file>

<file path=ppt/tags/tag58.xml><?xml version="1.0" encoding="utf-8"?>
<p:tagLst xmlns:a="http://schemas.openxmlformats.org/drawingml/2006/main" xmlns:r="http://schemas.openxmlformats.org/officeDocument/2006/relationships" xmlns:p="http://schemas.openxmlformats.org/presentationml/2006/main">
  <p:tag name="NUM" val="59"/>
</p:tagLst>
</file>

<file path=ppt/tags/tag59.xml><?xml version="1.0" encoding="utf-8"?>
<p:tagLst xmlns:a="http://schemas.openxmlformats.org/drawingml/2006/main" xmlns:r="http://schemas.openxmlformats.org/officeDocument/2006/relationships" xmlns:p="http://schemas.openxmlformats.org/presentationml/2006/main">
  <p:tag name="NUM" val="60"/>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1"/>
</p:tagLst>
</file>

<file path=ppt/tags/tag61.xml><?xml version="1.0" encoding="utf-8"?>
<p:tagLst xmlns:a="http://schemas.openxmlformats.org/drawingml/2006/main" xmlns:r="http://schemas.openxmlformats.org/officeDocument/2006/relationships" xmlns:p="http://schemas.openxmlformats.org/presentationml/2006/main">
  <p:tag name="NUM" val="62"/>
</p:tagLst>
</file>

<file path=ppt/tags/tag62.xml><?xml version="1.0" encoding="utf-8"?>
<p:tagLst xmlns:a="http://schemas.openxmlformats.org/drawingml/2006/main" xmlns:r="http://schemas.openxmlformats.org/officeDocument/2006/relationships" xmlns:p="http://schemas.openxmlformats.org/presentationml/2006/main">
  <p:tag name="NUM" val="63"/>
</p:tagLst>
</file>

<file path=ppt/tags/tag63.xml><?xml version="1.0" encoding="utf-8"?>
<p:tagLst xmlns:a="http://schemas.openxmlformats.org/drawingml/2006/main" xmlns:r="http://schemas.openxmlformats.org/officeDocument/2006/relationships" xmlns:p="http://schemas.openxmlformats.org/presentationml/2006/main">
  <p:tag name="NUM" val="64"/>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0897A800E99149996DBE64B35189D3" ma:contentTypeVersion="25" ma:contentTypeDescription="Crée un document." ma:contentTypeScope="" ma:versionID="84b5a73c64f375ba8b878ed85e5febb1">
  <xsd:schema xmlns:xsd="http://www.w3.org/2001/XMLSchema" xmlns:xs="http://www.w3.org/2001/XMLSchema" xmlns:p="http://schemas.microsoft.com/office/2006/metadata/properties" xmlns:ns2="da6aff1e-b1ec-4d6f-b259-297c8450610e" xmlns:ns3="eadda6d1-e2b6-4937-9926-1d2319e4bffa" targetNamespace="http://schemas.microsoft.com/office/2006/metadata/properties" ma:root="true" ma:fieldsID="a63c2846bf64a9e872ca049303776058" ns2:_="" ns3:_="">
    <xsd:import namespace="da6aff1e-b1ec-4d6f-b259-297c8450610e"/>
    <xsd:import namespace="eadda6d1-e2b6-4937-9926-1d2319e4bf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KeyPoints" minOccurs="0"/>
                <xsd:element ref="ns2:MediaServiceKeyPoints" minOccurs="0"/>
                <xsd:element ref="ns2:Approbation" minOccurs="0"/>
                <xsd:element ref="ns2:Num_x00e9_rodossier" minOccurs="0"/>
                <xsd:element ref="ns2:Typededemande"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entaire" minOccurs="0"/>
                <xsd:element ref="ns2:MediaServiceObjectDetectorVersions" minOccurs="0"/>
                <xsd:element ref="ns2:TypeDocument"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6aff1e-b1ec-4d6f-b259-297c845061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format="DateOnly" ma:internalName="Date">
      <xsd:simpleType>
        <xsd:restriction base="dms:DateTim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Approbation" ma:index="15" nillable="true" ma:displayName="Approbation" ma:format="Dropdown" ma:internalName="Approbation">
      <xsd:simpleType>
        <xsd:union memberTypes="dms:Text">
          <xsd:simpleType>
            <xsd:restriction base="dms:Choice">
              <xsd:enumeration value="A approuver"/>
              <xsd:enumeration value="Approuvé"/>
              <xsd:enumeration value="Traité"/>
              <xsd:enumeration value="Refusé"/>
            </xsd:restriction>
          </xsd:simpleType>
        </xsd:union>
      </xsd:simpleType>
    </xsd:element>
    <xsd:element name="Num_x00e9_rodossier" ma:index="16" nillable="true" ma:displayName="Numéro dossier" ma:format="Dropdown" ma:internalName="Num_x00e9_rodossier" ma:percentage="FALSE">
      <xsd:simpleType>
        <xsd:restriction base="dms:Number"/>
      </xsd:simpleType>
    </xsd:element>
    <xsd:element name="Typededemande" ma:index="17" nillable="true" ma:displayName="Type demande" ma:format="Dropdown" ma:internalName="Typededemande">
      <xsd:simpleType>
        <xsd:union memberTypes="dms:Text">
          <xsd:simpleType>
            <xsd:restriction base="dms:Choice">
              <xsd:enumeration value="Attestation bourse"/>
              <xsd:enumeration value="Modification"/>
              <xsd:enumeration value="Rapport étape"/>
              <xsd:enumeration value="Remboursement"/>
              <xsd:enumeration value="Report ou suspension"/>
              <xsd:enumeration value="Varia"/>
              <xsd:enumeration value="Conversion"/>
            </xsd:restriction>
          </xsd:simpleType>
        </xsd:union>
      </xsd:simpleType>
    </xsd:element>
    <xsd:element name="_Flow_SignoffStatus" ma:index="18" nillable="true" ma:displayName="État de validation" ma:internalName="_x00c9_tat_x0020_de_x0020_validation">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01b6730f-d0bf-4065-910f-e3884cc52e6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internalName="MediaServiceDateTake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Commentaire" ma:index="27" nillable="true" ma:displayName="Commentaire" ma:format="Dropdown" ma:internalName="Commentaire">
      <xsd:simpleType>
        <xsd:restriction base="dms:Text">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TypeDocument" ma:index="29" nillable="true" ma:displayName="Type Document" ma:format="Dropdown" ma:internalName="TypeDocument">
      <xsd:simpleType>
        <xsd:union memberTypes="dms:Text">
          <xsd:simpleType>
            <xsd:restriction base="dms:Choice">
              <xsd:enumeration value="Courriels"/>
              <xsd:enumeration value="Formulaires"/>
              <xsd:enumeration value="Lettre Motivation"/>
              <xsd:enumeration value="Evaluation"/>
              <xsd:enumeration value="Rapports Finaux"/>
              <xsd:enumeration value="Autorisation Publication"/>
              <xsd:enumeration value="Choix 7"/>
            </xsd:restriction>
          </xsd:simpleType>
        </xsd:union>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MediaServiceLocation" ma:index="3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da6d1-e2b6-4937-9926-1d2319e4bf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6c6b7bcd-c2f1-4169-a79c-fd9a131930fd}" ma:internalName="TaxCatchAll" ma:showField="CatchAllData" ma:web="eadda6d1-e2b6-4937-9926-1d2319e4bf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aire xmlns="da6aff1e-b1ec-4d6f-b259-297c8450610e" xsi:nil="true"/>
    <Typededemande xmlns="da6aff1e-b1ec-4d6f-b259-297c8450610e" xsi:nil="true"/>
    <Date xmlns="da6aff1e-b1ec-4d6f-b259-297c8450610e" xsi:nil="true"/>
    <_Flow_SignoffStatus xmlns="da6aff1e-b1ec-4d6f-b259-297c8450610e" xsi:nil="true"/>
    <TaxCatchAll xmlns="eadda6d1-e2b6-4937-9926-1d2319e4bffa" xsi:nil="true"/>
    <Approbation xmlns="da6aff1e-b1ec-4d6f-b259-297c8450610e" xsi:nil="true"/>
    <Num_x00e9_rodossier xmlns="da6aff1e-b1ec-4d6f-b259-297c8450610e" xsi:nil="true"/>
    <TypeDocument xmlns="da6aff1e-b1ec-4d6f-b259-297c8450610e" xsi:nil="true"/>
    <lcf76f155ced4ddcb4097134ff3c332f xmlns="da6aff1e-b1ec-4d6f-b259-297c845061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7439E7-4908-4BEC-A5F5-70109FF034F5}"/>
</file>

<file path=customXml/itemProps2.xml><?xml version="1.0" encoding="utf-8"?>
<ds:datastoreItem xmlns:ds="http://schemas.openxmlformats.org/officeDocument/2006/customXml" ds:itemID="{CB72856C-9E6E-4FD4-B6AD-D8DBADA29CD5}"/>
</file>

<file path=customXml/itemProps3.xml><?xml version="1.0" encoding="utf-8"?>
<ds:datastoreItem xmlns:ds="http://schemas.openxmlformats.org/officeDocument/2006/customXml" ds:itemID="{0406C986-2798-4670-8490-FF2DE7A5FAC7}"/>
</file>

<file path=docProps/app.xml><?xml version="1.0" encoding="utf-8"?>
<Properties xmlns="http://schemas.openxmlformats.org/officeDocument/2006/extended-properties" xmlns:vt="http://schemas.openxmlformats.org/officeDocument/2006/docPropsVTypes">
  <Template>Facet</Template>
  <TotalTime>1450</TotalTime>
  <Words>758</Words>
  <Application>Microsoft Office PowerPoint</Application>
  <PresentationFormat>Personnalisé</PresentationFormat>
  <Paragraphs>122</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Aptos</vt:lpstr>
      <vt:lpstr>Aptos ExtraBold</vt:lpstr>
      <vt:lpstr>Arial</vt:lpstr>
      <vt:lpstr>Calibri</vt:lpstr>
      <vt:lpstr>Calibri Light</vt:lpstr>
      <vt:lpstr>Helvetica</vt:lpstr>
      <vt:lpstr>Tw Cen MT Condensed Extra Bold</vt:lpstr>
      <vt:lpstr>Thème Office</vt:lpstr>
      <vt:lpstr>Présentation PowerPoint</vt:lpstr>
    </vt:vector>
  </TitlesOfParts>
  <Company>Cegep de Jonquiere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Mahina Paul</dc:creator>
  <cp:lastModifiedBy>Mahina Paul</cp:lastModifiedBy>
  <cp:revision>29</cp:revision>
  <dcterms:created xsi:type="dcterms:W3CDTF">2024-02-27T14:32:41Z</dcterms:created>
  <dcterms:modified xsi:type="dcterms:W3CDTF">2024-05-27T16:33:12Z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0x010100610897A800E99149996DBE64B35189D3</vt:lpwstr>
  </property>
</Properties>
</file>