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0" r:id="rId4"/>
  </p:sldMasterIdLst>
  <p:notesMasterIdLst>
    <p:notesMasterId r:id="rId50"/>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Lst>
  <p:sldSz cx="9144000" cy="5143500" type="screen16x9"/>
  <p:notesSz cx="6858000" cy="9144000"/>
  <p:embeddedFontLst>
    <p:embeddedFont>
      <p:font typeface="Roboto" panose="02000000000000000000" pitchFamily="2" charset="0"/>
      <p:regular r:id="rId51"/>
      <p:bold r:id="rId52"/>
      <p:italic r:id="rId53"/>
      <p:boldItalic r:id="rId54"/>
    </p:embeddedFont>
    <p:embeddedFont>
      <p:font typeface="Roboto Light" panose="02000000000000000000" pitchFamily="2" charset="0"/>
      <p:regular r:id="rId55"/>
      <p:bold r:id="rId56"/>
      <p:italic r:id="rId57"/>
      <p:boldItalic r:id="rId58"/>
    </p:embeddedFont>
    <p:embeddedFont>
      <p:font typeface="Verdana" panose="020B0604030504040204" pitchFamily="34" charset="0"/>
      <p:regular r:id="rId59"/>
      <p:bold r:id="rId60"/>
      <p:italic r:id="rId61"/>
      <p:boldItalic r:id="rId6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B707EF4-FCD4-44A6-8FF3-66F6354884FF}">
  <a:tblStyle styleId="{9B707EF4-FCD4-44A6-8FF3-66F6354884FF}" styleName="Table_0">
    <a:wholeTbl>
      <a:tcTxStyle b="off" i="off">
        <a:font>
          <a:latin typeface="Verdana"/>
          <a:ea typeface="Verdana"/>
          <a:cs typeface="Verdana"/>
        </a:font>
        <a:srgbClr val="000000"/>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rgbClr val="EDF3E7"/>
          </a:solidFill>
        </a:fill>
      </a:tcStyle>
    </a:wholeTbl>
    <a:band1H>
      <a:tcTxStyle/>
      <a:tcStyle>
        <a:tcBdr/>
        <a:fill>
          <a:solidFill>
            <a:srgbClr val="D8E7CB"/>
          </a:solidFill>
        </a:fill>
      </a:tcStyle>
    </a:band1H>
    <a:band2H>
      <a:tcTxStyle/>
      <a:tcStyle>
        <a:tcBdr/>
      </a:tcStyle>
    </a:band2H>
    <a:band1V>
      <a:tcTxStyle/>
      <a:tcStyle>
        <a:tcBdr/>
        <a:fill>
          <a:solidFill>
            <a:srgbClr val="D8E7CB"/>
          </a:solidFill>
        </a:fill>
      </a:tcStyle>
    </a:band1V>
    <a:band2V>
      <a:tcTxStyle/>
      <a:tcStyle>
        <a:tcBdr/>
      </a:tcStyle>
    </a:band2V>
    <a:lastCol>
      <a:tcTxStyle b="on" i="off">
        <a:font>
          <a:latin typeface="Verdana"/>
          <a:ea typeface="Verdana"/>
          <a:cs typeface="Verdana"/>
        </a:font>
        <a:srgbClr val="FFFFFF"/>
      </a:tcTxStyle>
      <a:tcStyle>
        <a:tcBdr/>
        <a:fill>
          <a:solidFill>
            <a:srgbClr val="4285F4"/>
          </a:solidFill>
        </a:fill>
      </a:tcStyle>
    </a:lastCol>
    <a:firstCol>
      <a:tcTxStyle b="on" i="off">
        <a:font>
          <a:latin typeface="Verdana"/>
          <a:ea typeface="Verdana"/>
          <a:cs typeface="Verdana"/>
        </a:font>
        <a:srgbClr val="FFFFFF"/>
      </a:tcTxStyle>
      <a:tcStyle>
        <a:tcBdr/>
        <a:fill>
          <a:solidFill>
            <a:srgbClr val="4285F4"/>
          </a:solidFill>
        </a:fill>
      </a:tcStyle>
    </a:firstCol>
    <a:lastRow>
      <a:tcTxStyle b="on" i="off">
        <a:font>
          <a:latin typeface="Verdana"/>
          <a:ea typeface="Verdana"/>
          <a:cs typeface="Verdana"/>
        </a:font>
        <a:srgbClr val="FFFFFF"/>
      </a:tcTxStyle>
      <a:tcStyle>
        <a:tcBdr>
          <a:top>
            <a:ln w="38100" cap="flat" cmpd="sng">
              <a:solidFill>
                <a:srgbClr val="FFFFFF"/>
              </a:solidFill>
              <a:prstDash val="solid"/>
              <a:round/>
              <a:headEnd type="none" w="sm" len="sm"/>
              <a:tailEnd type="none" w="sm" len="sm"/>
            </a:ln>
          </a:top>
        </a:tcBdr>
        <a:fill>
          <a:solidFill>
            <a:srgbClr val="4285F4"/>
          </a:solidFill>
        </a:fill>
      </a:tcStyle>
    </a:lastRow>
    <a:seCell>
      <a:tcTxStyle/>
      <a:tcStyle>
        <a:tcBdr/>
      </a:tcStyle>
    </a:seCell>
    <a:swCell>
      <a:tcTxStyle/>
      <a:tcStyle>
        <a:tcBdr/>
      </a:tcStyle>
    </a:swCell>
    <a:firstRow>
      <a:tcTxStyle b="on" i="off">
        <a:font>
          <a:latin typeface="Verdana"/>
          <a:ea typeface="Verdana"/>
          <a:cs typeface="Verdana"/>
        </a:font>
        <a:srgbClr val="FFFFFF"/>
      </a:tcTxStyle>
      <a:tcStyle>
        <a:tcBdr>
          <a:bottom>
            <a:ln w="38100" cap="flat" cmpd="sng">
              <a:solidFill>
                <a:srgbClr val="FFFFFF"/>
              </a:solidFill>
              <a:prstDash val="solid"/>
              <a:round/>
              <a:headEnd type="none" w="sm" len="sm"/>
              <a:tailEnd type="none" w="sm" len="sm"/>
            </a:ln>
          </a:bottom>
        </a:tcBdr>
        <a:fill>
          <a:solidFill>
            <a:srgbClr val="4285F4"/>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3" d="100"/>
          <a:sy n="133" d="100"/>
        </p:scale>
        <p:origin x="906" y="12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openxmlformats.org/officeDocument/2006/relationships/font" Target="fonts/font5.fntdata"/><Relationship Id="rId63"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font" Target="fonts/font3.fntdata"/><Relationship Id="rId58" Type="http://schemas.openxmlformats.org/officeDocument/2006/relationships/font" Target="fonts/font8.fntdata"/><Relationship Id="rId66"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font" Target="fonts/font11.fntdata"/><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font" Target="fonts/font6.fntdata"/><Relationship Id="rId64"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font" Target="fonts/font1.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font" Target="fonts/font9.fntdata"/><Relationship Id="rId67"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4.fntdata"/><Relationship Id="rId62" Type="http://schemas.openxmlformats.org/officeDocument/2006/relationships/font" Target="fonts/font12.fntdata"/><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font" Target="fonts/font7.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font" Target="fonts/font2.fntdata"/><Relationship Id="rId60" Type="http://schemas.openxmlformats.org/officeDocument/2006/relationships/font" Target="fonts/font10.fntdata"/><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Émilie Rochette" userId="be7d6f19-dfd8-4b4f-a847-26638e7daef6" providerId="ADAL" clId="{0ED07FFC-4F79-48BD-83A8-2B611A0FA759}"/>
    <pc:docChg chg="undo custSel modSld">
      <pc:chgData name="Émilie Rochette" userId="be7d6f19-dfd8-4b4f-a847-26638e7daef6" providerId="ADAL" clId="{0ED07FFC-4F79-48BD-83A8-2B611A0FA759}" dt="2025-02-05T20:56:01.053" v="82" actId="20577"/>
      <pc:docMkLst>
        <pc:docMk/>
      </pc:docMkLst>
      <pc:sldChg chg="modSp mod">
        <pc:chgData name="Émilie Rochette" userId="be7d6f19-dfd8-4b4f-a847-26638e7daef6" providerId="ADAL" clId="{0ED07FFC-4F79-48BD-83A8-2B611A0FA759}" dt="2025-02-05T18:04:31.076" v="70" actId="113"/>
        <pc:sldMkLst>
          <pc:docMk/>
          <pc:sldMk cId="0" sldId="259"/>
        </pc:sldMkLst>
        <pc:spChg chg="mod">
          <ac:chgData name="Émilie Rochette" userId="be7d6f19-dfd8-4b4f-a847-26638e7daef6" providerId="ADAL" clId="{0ED07FFC-4F79-48BD-83A8-2B611A0FA759}" dt="2025-02-05T18:04:31.076" v="70" actId="113"/>
          <ac:spMkLst>
            <pc:docMk/>
            <pc:sldMk cId="0" sldId="259"/>
            <ac:spMk id="104" creationId="{00000000-0000-0000-0000-000000000000}"/>
          </ac:spMkLst>
        </pc:spChg>
      </pc:sldChg>
      <pc:sldChg chg="modSp mod">
        <pc:chgData name="Émilie Rochette" userId="be7d6f19-dfd8-4b4f-a847-26638e7daef6" providerId="ADAL" clId="{0ED07FFC-4F79-48BD-83A8-2B611A0FA759}" dt="2025-02-05T17:45:08.937" v="0" actId="113"/>
        <pc:sldMkLst>
          <pc:docMk/>
          <pc:sldMk cId="0" sldId="260"/>
        </pc:sldMkLst>
        <pc:spChg chg="mod">
          <ac:chgData name="Émilie Rochette" userId="be7d6f19-dfd8-4b4f-a847-26638e7daef6" providerId="ADAL" clId="{0ED07FFC-4F79-48BD-83A8-2B611A0FA759}" dt="2025-02-05T17:45:08.937" v="0" actId="113"/>
          <ac:spMkLst>
            <pc:docMk/>
            <pc:sldMk cId="0" sldId="260"/>
            <ac:spMk id="3" creationId="{5675B50A-499D-7C8D-883B-B86B802A4BE2}"/>
          </ac:spMkLst>
        </pc:spChg>
      </pc:sldChg>
      <pc:sldChg chg="addSp delSp modSp mod">
        <pc:chgData name="Émilie Rochette" userId="be7d6f19-dfd8-4b4f-a847-26638e7daef6" providerId="ADAL" clId="{0ED07FFC-4F79-48BD-83A8-2B611A0FA759}" dt="2025-02-05T17:49:00.469" v="22" actId="12"/>
        <pc:sldMkLst>
          <pc:docMk/>
          <pc:sldMk cId="0" sldId="261"/>
        </pc:sldMkLst>
        <pc:spChg chg="add mod">
          <ac:chgData name="Émilie Rochette" userId="be7d6f19-dfd8-4b4f-a847-26638e7daef6" providerId="ADAL" clId="{0ED07FFC-4F79-48BD-83A8-2B611A0FA759}" dt="2025-02-05T17:46:36.616" v="10" actId="1076"/>
          <ac:spMkLst>
            <pc:docMk/>
            <pc:sldMk cId="0" sldId="261"/>
            <ac:spMk id="3" creationId="{DFACF8BE-7B9E-4CD3-4F42-E9FFEBF0BC6D}"/>
          </ac:spMkLst>
        </pc:spChg>
        <pc:spChg chg="del mod">
          <ac:chgData name="Émilie Rochette" userId="be7d6f19-dfd8-4b4f-a847-26638e7daef6" providerId="ADAL" clId="{0ED07FFC-4F79-48BD-83A8-2B611A0FA759}" dt="2025-02-05T17:45:42.686" v="3" actId="478"/>
          <ac:spMkLst>
            <pc:docMk/>
            <pc:sldMk cId="0" sldId="261"/>
            <ac:spMk id="118" creationId="{00000000-0000-0000-0000-000000000000}"/>
          </ac:spMkLst>
        </pc:spChg>
        <pc:spChg chg="mod">
          <ac:chgData name="Émilie Rochette" userId="be7d6f19-dfd8-4b4f-a847-26638e7daef6" providerId="ADAL" clId="{0ED07FFC-4F79-48BD-83A8-2B611A0FA759}" dt="2025-02-05T17:49:00.469" v="22" actId="12"/>
          <ac:spMkLst>
            <pc:docMk/>
            <pc:sldMk cId="0" sldId="261"/>
            <ac:spMk id="119" creationId="{00000000-0000-0000-0000-000000000000}"/>
          </ac:spMkLst>
        </pc:spChg>
      </pc:sldChg>
      <pc:sldChg chg="modSp mod">
        <pc:chgData name="Émilie Rochette" userId="be7d6f19-dfd8-4b4f-a847-26638e7daef6" providerId="ADAL" clId="{0ED07FFC-4F79-48BD-83A8-2B611A0FA759}" dt="2025-02-05T17:50:00.669" v="24" actId="20577"/>
        <pc:sldMkLst>
          <pc:docMk/>
          <pc:sldMk cId="0" sldId="263"/>
        </pc:sldMkLst>
        <pc:spChg chg="mod">
          <ac:chgData name="Émilie Rochette" userId="be7d6f19-dfd8-4b4f-a847-26638e7daef6" providerId="ADAL" clId="{0ED07FFC-4F79-48BD-83A8-2B611A0FA759}" dt="2025-02-05T17:50:00.669" v="24" actId="20577"/>
          <ac:spMkLst>
            <pc:docMk/>
            <pc:sldMk cId="0" sldId="263"/>
            <ac:spMk id="134" creationId="{00000000-0000-0000-0000-000000000000}"/>
          </ac:spMkLst>
        </pc:spChg>
      </pc:sldChg>
      <pc:sldChg chg="modSp mod">
        <pc:chgData name="Émilie Rochette" userId="be7d6f19-dfd8-4b4f-a847-26638e7daef6" providerId="ADAL" clId="{0ED07FFC-4F79-48BD-83A8-2B611A0FA759}" dt="2025-02-05T20:54:43.475" v="72" actId="20577"/>
        <pc:sldMkLst>
          <pc:docMk/>
          <pc:sldMk cId="0" sldId="265"/>
        </pc:sldMkLst>
        <pc:spChg chg="mod">
          <ac:chgData name="Émilie Rochette" userId="be7d6f19-dfd8-4b4f-a847-26638e7daef6" providerId="ADAL" clId="{0ED07FFC-4F79-48BD-83A8-2B611A0FA759}" dt="2025-02-05T20:54:43.475" v="72" actId="20577"/>
          <ac:spMkLst>
            <pc:docMk/>
            <pc:sldMk cId="0" sldId="265"/>
            <ac:spMk id="152" creationId="{00000000-0000-0000-0000-000000000000}"/>
          </ac:spMkLst>
        </pc:spChg>
      </pc:sldChg>
      <pc:sldChg chg="modSp mod">
        <pc:chgData name="Émilie Rochette" userId="be7d6f19-dfd8-4b4f-a847-26638e7daef6" providerId="ADAL" clId="{0ED07FFC-4F79-48BD-83A8-2B611A0FA759}" dt="2025-02-05T17:50:40.517" v="26" actId="20577"/>
        <pc:sldMkLst>
          <pc:docMk/>
          <pc:sldMk cId="0" sldId="268"/>
        </pc:sldMkLst>
        <pc:spChg chg="mod">
          <ac:chgData name="Émilie Rochette" userId="be7d6f19-dfd8-4b4f-a847-26638e7daef6" providerId="ADAL" clId="{0ED07FFC-4F79-48BD-83A8-2B611A0FA759}" dt="2025-02-05T17:50:40.517" v="26" actId="20577"/>
          <ac:spMkLst>
            <pc:docMk/>
            <pc:sldMk cId="0" sldId="268"/>
            <ac:spMk id="179" creationId="{00000000-0000-0000-0000-000000000000}"/>
          </ac:spMkLst>
        </pc:spChg>
      </pc:sldChg>
      <pc:sldChg chg="modSp mod">
        <pc:chgData name="Émilie Rochette" userId="be7d6f19-dfd8-4b4f-a847-26638e7daef6" providerId="ADAL" clId="{0ED07FFC-4F79-48BD-83A8-2B611A0FA759}" dt="2025-02-05T17:52:01.809" v="28" actId="20577"/>
        <pc:sldMkLst>
          <pc:docMk/>
          <pc:sldMk cId="0" sldId="269"/>
        </pc:sldMkLst>
        <pc:spChg chg="mod">
          <ac:chgData name="Émilie Rochette" userId="be7d6f19-dfd8-4b4f-a847-26638e7daef6" providerId="ADAL" clId="{0ED07FFC-4F79-48BD-83A8-2B611A0FA759}" dt="2025-02-05T17:52:01.809" v="28" actId="20577"/>
          <ac:spMkLst>
            <pc:docMk/>
            <pc:sldMk cId="0" sldId="269"/>
            <ac:spMk id="186" creationId="{00000000-0000-0000-0000-000000000000}"/>
          </ac:spMkLst>
        </pc:spChg>
      </pc:sldChg>
      <pc:sldChg chg="modSp mod">
        <pc:chgData name="Émilie Rochette" userId="be7d6f19-dfd8-4b4f-a847-26638e7daef6" providerId="ADAL" clId="{0ED07FFC-4F79-48BD-83A8-2B611A0FA759}" dt="2025-02-05T17:52:21.346" v="30" actId="20577"/>
        <pc:sldMkLst>
          <pc:docMk/>
          <pc:sldMk cId="0" sldId="273"/>
        </pc:sldMkLst>
        <pc:spChg chg="mod">
          <ac:chgData name="Émilie Rochette" userId="be7d6f19-dfd8-4b4f-a847-26638e7daef6" providerId="ADAL" clId="{0ED07FFC-4F79-48BD-83A8-2B611A0FA759}" dt="2025-02-05T17:52:21.346" v="30" actId="20577"/>
          <ac:spMkLst>
            <pc:docMk/>
            <pc:sldMk cId="0" sldId="273"/>
            <ac:spMk id="215" creationId="{00000000-0000-0000-0000-000000000000}"/>
          </ac:spMkLst>
        </pc:spChg>
      </pc:sldChg>
      <pc:sldChg chg="modSp mod">
        <pc:chgData name="Émilie Rochette" userId="be7d6f19-dfd8-4b4f-a847-26638e7daef6" providerId="ADAL" clId="{0ED07FFC-4F79-48BD-83A8-2B611A0FA759}" dt="2025-02-05T20:55:34.715" v="74" actId="20577"/>
        <pc:sldMkLst>
          <pc:docMk/>
          <pc:sldMk cId="0" sldId="277"/>
        </pc:sldMkLst>
        <pc:spChg chg="mod">
          <ac:chgData name="Émilie Rochette" userId="be7d6f19-dfd8-4b4f-a847-26638e7daef6" providerId="ADAL" clId="{0ED07FFC-4F79-48BD-83A8-2B611A0FA759}" dt="2025-02-05T20:55:34.715" v="74" actId="20577"/>
          <ac:spMkLst>
            <pc:docMk/>
            <pc:sldMk cId="0" sldId="277"/>
            <ac:spMk id="243" creationId="{00000000-0000-0000-0000-000000000000}"/>
          </ac:spMkLst>
        </pc:spChg>
      </pc:sldChg>
      <pc:sldChg chg="modSp mod">
        <pc:chgData name="Émilie Rochette" userId="be7d6f19-dfd8-4b4f-a847-26638e7daef6" providerId="ADAL" clId="{0ED07FFC-4F79-48BD-83A8-2B611A0FA759}" dt="2025-02-05T20:55:42.604" v="76" actId="20577"/>
        <pc:sldMkLst>
          <pc:docMk/>
          <pc:sldMk cId="0" sldId="279"/>
        </pc:sldMkLst>
        <pc:spChg chg="mod">
          <ac:chgData name="Émilie Rochette" userId="be7d6f19-dfd8-4b4f-a847-26638e7daef6" providerId="ADAL" clId="{0ED07FFC-4F79-48BD-83A8-2B611A0FA759}" dt="2025-02-05T20:55:42.604" v="76" actId="20577"/>
          <ac:spMkLst>
            <pc:docMk/>
            <pc:sldMk cId="0" sldId="279"/>
            <ac:spMk id="258" creationId="{00000000-0000-0000-0000-000000000000}"/>
          </ac:spMkLst>
        </pc:spChg>
      </pc:sldChg>
      <pc:sldChg chg="modSp mod">
        <pc:chgData name="Émilie Rochette" userId="be7d6f19-dfd8-4b4f-a847-26638e7daef6" providerId="ADAL" clId="{0ED07FFC-4F79-48BD-83A8-2B611A0FA759}" dt="2025-02-05T20:55:50.733" v="78" actId="20577"/>
        <pc:sldMkLst>
          <pc:docMk/>
          <pc:sldMk cId="0" sldId="280"/>
        </pc:sldMkLst>
        <pc:spChg chg="mod">
          <ac:chgData name="Émilie Rochette" userId="be7d6f19-dfd8-4b4f-a847-26638e7daef6" providerId="ADAL" clId="{0ED07FFC-4F79-48BD-83A8-2B611A0FA759}" dt="2025-02-05T20:55:50.733" v="78" actId="20577"/>
          <ac:spMkLst>
            <pc:docMk/>
            <pc:sldMk cId="0" sldId="280"/>
            <ac:spMk id="265" creationId="{00000000-0000-0000-0000-000000000000}"/>
          </ac:spMkLst>
        </pc:spChg>
      </pc:sldChg>
      <pc:sldChg chg="modSp mod">
        <pc:chgData name="Émilie Rochette" userId="be7d6f19-dfd8-4b4f-a847-26638e7daef6" providerId="ADAL" clId="{0ED07FFC-4F79-48BD-83A8-2B611A0FA759}" dt="2025-02-05T20:55:55.898" v="80" actId="20577"/>
        <pc:sldMkLst>
          <pc:docMk/>
          <pc:sldMk cId="0" sldId="281"/>
        </pc:sldMkLst>
        <pc:spChg chg="mod">
          <ac:chgData name="Émilie Rochette" userId="be7d6f19-dfd8-4b4f-a847-26638e7daef6" providerId="ADAL" clId="{0ED07FFC-4F79-48BD-83A8-2B611A0FA759}" dt="2025-02-05T20:55:55.898" v="80" actId="20577"/>
          <ac:spMkLst>
            <pc:docMk/>
            <pc:sldMk cId="0" sldId="281"/>
            <ac:spMk id="272" creationId="{00000000-0000-0000-0000-000000000000}"/>
          </ac:spMkLst>
        </pc:spChg>
      </pc:sldChg>
      <pc:sldChg chg="modSp mod">
        <pc:chgData name="Émilie Rochette" userId="be7d6f19-dfd8-4b4f-a847-26638e7daef6" providerId="ADAL" clId="{0ED07FFC-4F79-48BD-83A8-2B611A0FA759}" dt="2025-02-05T20:56:01.053" v="82" actId="20577"/>
        <pc:sldMkLst>
          <pc:docMk/>
          <pc:sldMk cId="0" sldId="283"/>
        </pc:sldMkLst>
        <pc:spChg chg="mod">
          <ac:chgData name="Émilie Rochette" userId="be7d6f19-dfd8-4b4f-a847-26638e7daef6" providerId="ADAL" clId="{0ED07FFC-4F79-48BD-83A8-2B611A0FA759}" dt="2025-02-05T20:56:01.053" v="82" actId="20577"/>
          <ac:spMkLst>
            <pc:docMk/>
            <pc:sldMk cId="0" sldId="283"/>
            <ac:spMk id="288" creationId="{00000000-0000-0000-0000-000000000000}"/>
          </ac:spMkLst>
        </pc:spChg>
      </pc:sldChg>
      <pc:sldChg chg="modSp mod">
        <pc:chgData name="Émilie Rochette" userId="be7d6f19-dfd8-4b4f-a847-26638e7daef6" providerId="ADAL" clId="{0ED07FFC-4F79-48BD-83A8-2B611A0FA759}" dt="2025-02-05T17:52:57.448" v="32" actId="20577"/>
        <pc:sldMkLst>
          <pc:docMk/>
          <pc:sldMk cId="0" sldId="284"/>
        </pc:sldMkLst>
        <pc:spChg chg="mod">
          <ac:chgData name="Émilie Rochette" userId="be7d6f19-dfd8-4b4f-a847-26638e7daef6" providerId="ADAL" clId="{0ED07FFC-4F79-48BD-83A8-2B611A0FA759}" dt="2025-02-05T17:52:57.448" v="32" actId="20577"/>
          <ac:spMkLst>
            <pc:docMk/>
            <pc:sldMk cId="0" sldId="284"/>
            <ac:spMk id="295" creationId="{00000000-0000-0000-0000-000000000000}"/>
          </ac:spMkLst>
        </pc:spChg>
      </pc:sldChg>
      <pc:sldChg chg="modSp mod">
        <pc:chgData name="Émilie Rochette" userId="be7d6f19-dfd8-4b4f-a847-26638e7daef6" providerId="ADAL" clId="{0ED07FFC-4F79-48BD-83A8-2B611A0FA759}" dt="2025-02-05T17:53:05.933" v="34" actId="20577"/>
        <pc:sldMkLst>
          <pc:docMk/>
          <pc:sldMk cId="0" sldId="288"/>
        </pc:sldMkLst>
        <pc:spChg chg="mod">
          <ac:chgData name="Émilie Rochette" userId="be7d6f19-dfd8-4b4f-a847-26638e7daef6" providerId="ADAL" clId="{0ED07FFC-4F79-48BD-83A8-2B611A0FA759}" dt="2025-02-05T17:53:05.933" v="34" actId="20577"/>
          <ac:spMkLst>
            <pc:docMk/>
            <pc:sldMk cId="0" sldId="288"/>
            <ac:spMk id="323" creationId="{00000000-0000-0000-0000-000000000000}"/>
          </ac:spMkLst>
        </pc:spChg>
      </pc:sldChg>
      <pc:sldChg chg="modSp mod">
        <pc:chgData name="Émilie Rochette" userId="be7d6f19-dfd8-4b4f-a847-26638e7daef6" providerId="ADAL" clId="{0ED07FFC-4F79-48BD-83A8-2B611A0FA759}" dt="2025-02-05T17:53:11.041" v="36" actId="20577"/>
        <pc:sldMkLst>
          <pc:docMk/>
          <pc:sldMk cId="0" sldId="289"/>
        </pc:sldMkLst>
        <pc:spChg chg="mod">
          <ac:chgData name="Émilie Rochette" userId="be7d6f19-dfd8-4b4f-a847-26638e7daef6" providerId="ADAL" clId="{0ED07FFC-4F79-48BD-83A8-2B611A0FA759}" dt="2025-02-05T17:53:11.041" v="36" actId="20577"/>
          <ac:spMkLst>
            <pc:docMk/>
            <pc:sldMk cId="0" sldId="289"/>
            <ac:spMk id="332" creationId="{00000000-0000-0000-0000-000000000000}"/>
          </ac:spMkLst>
        </pc:spChg>
      </pc:sldChg>
      <pc:sldChg chg="modSp mod">
        <pc:chgData name="Émilie Rochette" userId="be7d6f19-dfd8-4b4f-a847-26638e7daef6" providerId="ADAL" clId="{0ED07FFC-4F79-48BD-83A8-2B611A0FA759}" dt="2025-02-05T17:53:20.540" v="38" actId="20577"/>
        <pc:sldMkLst>
          <pc:docMk/>
          <pc:sldMk cId="0" sldId="292"/>
        </pc:sldMkLst>
        <pc:spChg chg="mod">
          <ac:chgData name="Émilie Rochette" userId="be7d6f19-dfd8-4b4f-a847-26638e7daef6" providerId="ADAL" clId="{0ED07FFC-4F79-48BD-83A8-2B611A0FA759}" dt="2025-02-05T17:53:20.540" v="38" actId="20577"/>
          <ac:spMkLst>
            <pc:docMk/>
            <pc:sldMk cId="0" sldId="292"/>
            <ac:spMk id="354" creationId="{00000000-0000-0000-0000-000000000000}"/>
          </ac:spMkLst>
        </pc:spChg>
      </pc:sldChg>
      <pc:sldChg chg="modSp mod">
        <pc:chgData name="Émilie Rochette" userId="be7d6f19-dfd8-4b4f-a847-26638e7daef6" providerId="ADAL" clId="{0ED07FFC-4F79-48BD-83A8-2B611A0FA759}" dt="2025-02-05T17:53:51.871" v="40" actId="20577"/>
        <pc:sldMkLst>
          <pc:docMk/>
          <pc:sldMk cId="0" sldId="293"/>
        </pc:sldMkLst>
        <pc:spChg chg="mod">
          <ac:chgData name="Émilie Rochette" userId="be7d6f19-dfd8-4b4f-a847-26638e7daef6" providerId="ADAL" clId="{0ED07FFC-4F79-48BD-83A8-2B611A0FA759}" dt="2025-02-05T17:53:51.871" v="40" actId="20577"/>
          <ac:spMkLst>
            <pc:docMk/>
            <pc:sldMk cId="0" sldId="293"/>
            <ac:spMk id="362" creationId="{00000000-0000-0000-0000-000000000000}"/>
          </ac:spMkLst>
        </pc:spChg>
      </pc:sldChg>
      <pc:sldChg chg="modSp mod">
        <pc:chgData name="Émilie Rochette" userId="be7d6f19-dfd8-4b4f-a847-26638e7daef6" providerId="ADAL" clId="{0ED07FFC-4F79-48BD-83A8-2B611A0FA759}" dt="2025-02-05T17:53:56.162" v="42" actId="20577"/>
        <pc:sldMkLst>
          <pc:docMk/>
          <pc:sldMk cId="0" sldId="294"/>
        </pc:sldMkLst>
        <pc:spChg chg="mod">
          <ac:chgData name="Émilie Rochette" userId="be7d6f19-dfd8-4b4f-a847-26638e7daef6" providerId="ADAL" clId="{0ED07FFC-4F79-48BD-83A8-2B611A0FA759}" dt="2025-02-05T17:53:56.162" v="42" actId="20577"/>
          <ac:spMkLst>
            <pc:docMk/>
            <pc:sldMk cId="0" sldId="294"/>
            <ac:spMk id="369" creationId="{00000000-0000-0000-0000-000000000000}"/>
          </ac:spMkLst>
        </pc:spChg>
      </pc:sldChg>
      <pc:sldChg chg="addSp delSp modSp mod">
        <pc:chgData name="Émilie Rochette" userId="be7d6f19-dfd8-4b4f-a847-26638e7daef6" providerId="ADAL" clId="{0ED07FFC-4F79-48BD-83A8-2B611A0FA759}" dt="2025-02-05T17:55:31.617" v="53" actId="1076"/>
        <pc:sldMkLst>
          <pc:docMk/>
          <pc:sldMk cId="0" sldId="296"/>
        </pc:sldMkLst>
        <pc:spChg chg="add mod">
          <ac:chgData name="Émilie Rochette" userId="be7d6f19-dfd8-4b4f-a847-26638e7daef6" providerId="ADAL" clId="{0ED07FFC-4F79-48BD-83A8-2B611A0FA759}" dt="2025-02-05T17:55:07.106" v="50" actId="1076"/>
          <ac:spMkLst>
            <pc:docMk/>
            <pc:sldMk cId="0" sldId="296"/>
            <ac:spMk id="3" creationId="{7B0D25CD-907B-173B-6BF0-B27F8D7920EA}"/>
          </ac:spMkLst>
        </pc:spChg>
        <pc:spChg chg="mod">
          <ac:chgData name="Émilie Rochette" userId="be7d6f19-dfd8-4b4f-a847-26638e7daef6" providerId="ADAL" clId="{0ED07FFC-4F79-48BD-83A8-2B611A0FA759}" dt="2025-02-05T17:55:27.396" v="52" actId="1076"/>
          <ac:spMkLst>
            <pc:docMk/>
            <pc:sldMk cId="0" sldId="296"/>
            <ac:spMk id="385" creationId="{00000000-0000-0000-0000-000000000000}"/>
          </ac:spMkLst>
        </pc:spChg>
        <pc:spChg chg="del mod">
          <ac:chgData name="Émilie Rochette" userId="be7d6f19-dfd8-4b4f-a847-26638e7daef6" providerId="ADAL" clId="{0ED07FFC-4F79-48BD-83A8-2B611A0FA759}" dt="2025-02-05T17:54:35.606" v="47" actId="478"/>
          <ac:spMkLst>
            <pc:docMk/>
            <pc:sldMk cId="0" sldId="296"/>
            <ac:spMk id="386" creationId="{00000000-0000-0000-0000-000000000000}"/>
          </ac:spMkLst>
        </pc:spChg>
        <pc:spChg chg="mod">
          <ac:chgData name="Émilie Rochette" userId="be7d6f19-dfd8-4b4f-a847-26638e7daef6" providerId="ADAL" clId="{0ED07FFC-4F79-48BD-83A8-2B611A0FA759}" dt="2025-02-05T17:55:31.617" v="53" actId="1076"/>
          <ac:spMkLst>
            <pc:docMk/>
            <pc:sldMk cId="0" sldId="296"/>
            <ac:spMk id="387" creationId="{00000000-0000-0000-0000-000000000000}"/>
          </ac:spMkLst>
        </pc:spChg>
      </pc:sldChg>
      <pc:sldChg chg="modSp mod">
        <pc:chgData name="Émilie Rochette" userId="be7d6f19-dfd8-4b4f-a847-26638e7daef6" providerId="ADAL" clId="{0ED07FFC-4F79-48BD-83A8-2B611A0FA759}" dt="2025-02-05T17:58:03.849" v="62" actId="1076"/>
        <pc:sldMkLst>
          <pc:docMk/>
          <pc:sldMk cId="0" sldId="297"/>
        </pc:sldMkLst>
        <pc:spChg chg="mod">
          <ac:chgData name="Émilie Rochette" userId="be7d6f19-dfd8-4b4f-a847-26638e7daef6" providerId="ADAL" clId="{0ED07FFC-4F79-48BD-83A8-2B611A0FA759}" dt="2025-02-05T17:57:26.876" v="56" actId="20577"/>
          <ac:spMkLst>
            <pc:docMk/>
            <pc:sldMk cId="0" sldId="297"/>
            <ac:spMk id="392" creationId="{00000000-0000-0000-0000-000000000000}"/>
          </ac:spMkLst>
        </pc:spChg>
        <pc:spChg chg="mod">
          <ac:chgData name="Émilie Rochette" userId="be7d6f19-dfd8-4b4f-a847-26638e7daef6" providerId="ADAL" clId="{0ED07FFC-4F79-48BD-83A8-2B611A0FA759}" dt="2025-02-05T17:57:59.656" v="61" actId="1076"/>
          <ac:spMkLst>
            <pc:docMk/>
            <pc:sldMk cId="0" sldId="297"/>
            <ac:spMk id="393" creationId="{00000000-0000-0000-0000-000000000000}"/>
          </ac:spMkLst>
        </pc:spChg>
        <pc:spChg chg="mod">
          <ac:chgData name="Émilie Rochette" userId="be7d6f19-dfd8-4b4f-a847-26638e7daef6" providerId="ADAL" clId="{0ED07FFC-4F79-48BD-83A8-2B611A0FA759}" dt="2025-02-05T17:58:03.849" v="62" actId="1076"/>
          <ac:spMkLst>
            <pc:docMk/>
            <pc:sldMk cId="0" sldId="297"/>
            <ac:spMk id="395" creationId="{00000000-0000-0000-0000-000000000000}"/>
          </ac:spMkLst>
        </pc:spChg>
      </pc:sldChg>
      <pc:sldChg chg="modSp mod">
        <pc:chgData name="Émilie Rochette" userId="be7d6f19-dfd8-4b4f-a847-26638e7daef6" providerId="ADAL" clId="{0ED07FFC-4F79-48BD-83A8-2B611A0FA759}" dt="2025-02-05T17:58:55.446" v="69" actId="1076"/>
        <pc:sldMkLst>
          <pc:docMk/>
          <pc:sldMk cId="0" sldId="298"/>
        </pc:sldMkLst>
        <pc:spChg chg="mod">
          <ac:chgData name="Émilie Rochette" userId="be7d6f19-dfd8-4b4f-a847-26638e7daef6" providerId="ADAL" clId="{0ED07FFC-4F79-48BD-83A8-2B611A0FA759}" dt="2025-02-05T17:58:48.606" v="68" actId="255"/>
          <ac:spMkLst>
            <pc:docMk/>
            <pc:sldMk cId="0" sldId="298"/>
            <ac:spMk id="400" creationId="{00000000-0000-0000-0000-000000000000}"/>
          </ac:spMkLst>
        </pc:spChg>
        <pc:spChg chg="mod">
          <ac:chgData name="Émilie Rochette" userId="be7d6f19-dfd8-4b4f-a847-26638e7daef6" providerId="ADAL" clId="{0ED07FFC-4F79-48BD-83A8-2B611A0FA759}" dt="2025-02-05T17:58:16.626" v="65" actId="20577"/>
          <ac:spMkLst>
            <pc:docMk/>
            <pc:sldMk cId="0" sldId="298"/>
            <ac:spMk id="401" creationId="{00000000-0000-0000-0000-000000000000}"/>
          </ac:spMkLst>
        </pc:spChg>
        <pc:spChg chg="mod">
          <ac:chgData name="Émilie Rochette" userId="be7d6f19-dfd8-4b4f-a847-26638e7daef6" providerId="ADAL" clId="{0ED07FFC-4F79-48BD-83A8-2B611A0FA759}" dt="2025-02-05T17:58:55.446" v="69" actId="1076"/>
          <ac:spMkLst>
            <pc:docMk/>
            <pc:sldMk cId="0" sldId="298"/>
            <ac:spMk id="40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26e60426e5_1_17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9" name="Google Shape;59;g326e60426e5_1_1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2a48e58896b_1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9" name="Google Shape;149;g2a48e58896b_1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326e60426e5_1_8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7" name="Google Shape;157;g326e60426e5_1_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32b2258b6b7_2_7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9" name="Google Shape;169;g32b2258b6b7_2_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32b2258b6b7_2_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7" name="Google Shape;177;g32b2258b6b7_2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323a725c138_1_29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4" name="Google Shape;184;g323a725c138_1_29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2d8425db475_0_9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1" name="Google Shape;191;g2d8425db475_0_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2d8425db475_0_14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8" name="Google Shape;198;g2d8425db475_0_1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2d8866fcc22_0_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5" name="Google Shape;205;g2d8866fcc22_0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2d8425db475_0_9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2" name="Google Shape;212;g2d8425db475_0_9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2d8425db475_0_13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9" name="Google Shape;219;g2d8425db475_0_1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26e60426e5_1_211:notes"/>
          <p:cNvSpPr>
            <a:spLocks noGrp="1" noRot="1" noChangeAspect="1"/>
          </p:cNvSpPr>
          <p:nvPr>
            <p:ph type="sldImg" idx="2"/>
          </p:nvPr>
        </p:nvSpPr>
        <p:spPr>
          <a:xfrm>
            <a:off x="409575" y="698500"/>
            <a:ext cx="6191250" cy="34829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 name="Google Shape;68;g326e60426e5_1_211:notes"/>
          <p:cNvSpPr txBox="1">
            <a:spLocks noGrp="1"/>
          </p:cNvSpPr>
          <p:nvPr>
            <p:ph type="body" idx="1"/>
          </p:nvPr>
        </p:nvSpPr>
        <p:spPr>
          <a:xfrm>
            <a:off x="685800" y="4343401"/>
            <a:ext cx="5486400" cy="4114800"/>
          </a:xfrm>
          <a:prstGeom prst="rect">
            <a:avLst/>
          </a:prstGeom>
          <a:noFill/>
          <a:ln>
            <a:noFill/>
          </a:ln>
        </p:spPr>
        <p:txBody>
          <a:bodyPr spcFirstLastPara="1" wrap="square" lIns="92800" tIns="46400" rIns="92800" bIns="46400" anchor="t" anchorCtr="0">
            <a:noAutofit/>
          </a:bodyPr>
          <a:lstStyle/>
          <a:p>
            <a:pPr marL="0" lvl="0" indent="0" algn="l" rtl="0">
              <a:spcBef>
                <a:spcPts val="0"/>
              </a:spcBef>
              <a:spcAft>
                <a:spcPts val="0"/>
              </a:spcAft>
              <a:buNone/>
            </a:pPr>
            <a:endParaRPr/>
          </a:p>
        </p:txBody>
      </p:sp>
      <p:sp>
        <p:nvSpPr>
          <p:cNvPr id="69" name="Google Shape;69;g326e60426e5_1_211:notes"/>
          <p:cNvSpPr txBox="1">
            <a:spLocks noGrp="1"/>
          </p:cNvSpPr>
          <p:nvPr>
            <p:ph type="sldNum" idx="12"/>
          </p:nvPr>
        </p:nvSpPr>
        <p:spPr>
          <a:xfrm>
            <a:off x="3884615" y="8685214"/>
            <a:ext cx="2971800" cy="457200"/>
          </a:xfrm>
          <a:prstGeom prst="rect">
            <a:avLst/>
          </a:prstGeom>
          <a:noFill/>
          <a:ln>
            <a:noFill/>
          </a:ln>
        </p:spPr>
        <p:txBody>
          <a:bodyPr spcFirstLastPara="1" wrap="square" lIns="92800" tIns="46400" rIns="92800" bIns="46400" anchor="b" anchorCtr="0">
            <a:noAutofit/>
          </a:bodyPr>
          <a:lstStyle/>
          <a:p>
            <a:pPr marL="0" lvl="0" indent="0" algn="r" rtl="0">
              <a:spcBef>
                <a:spcPts val="0"/>
              </a:spcBef>
              <a:spcAft>
                <a:spcPts val="0"/>
              </a:spcAft>
              <a:buNone/>
            </a:pPr>
            <a:fld id="{00000000-1234-1234-1234-123412341234}" type="slidenum">
              <a:rPr lang="en" sz="1300">
                <a:solidFill>
                  <a:srgbClr val="000000"/>
                </a:solidFill>
                <a:latin typeface="Arial"/>
                <a:ea typeface="Arial"/>
                <a:cs typeface="Arial"/>
                <a:sym typeface="Arial"/>
              </a:rPr>
              <a:t>2</a:t>
            </a:fld>
            <a:endParaRPr sz="1300">
              <a:solidFill>
                <a:srgbClr val="000000"/>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2d8866fcc22_0_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6" name="Google Shape;226;g2d8866fcc22_0_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32b2258b6b7_0_69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3" name="Google Shape;233;g32b2258b6b7_0_69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32b2258b6b7_0_63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1" name="Google Shape;241;g32b2258b6b7_0_6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32b2258b6b7_0_57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8" name="Google Shape;248;g32b2258b6b7_0_5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32b2258b6b7_0_50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6" name="Google Shape;256;g32b2258b6b7_0_5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32b2258b6b7_0_44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3" name="Google Shape;263;g32b2258b6b7_0_4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2d8866fcc22_0_3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0" name="Google Shape;270;g2d8866fcc22_0_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32b2258b6b7_0_38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7" name="Google Shape;277;g32b2258b6b7_0_3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32b2258b6b7_0_3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5" name="Google Shape;285;g32b2258b6b7_0_3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2d8425db475_0_15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2" name="Google Shape;292;g2d8425db475_0_1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326e60426e5_1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5" name="Google Shape;75;g326e60426e5_1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2d8425db475_0_16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9" name="Google Shape;299;g2d8425db475_0_1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2d8866fcc22_0_4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6" name="Google Shape;306;g2d8866fcc22_0_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32b2258b6b7_0_26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3" name="Google Shape;313;g32b2258b6b7_0_2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32b2258b6b7_0_20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1" name="Google Shape;321;g32b2258b6b7_0_20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2d798d63880_0_6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8" name="Google Shape;328;g2d798d63880_0_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32b2258b6b7_0_13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6" name="Google Shape;336;g32b2258b6b7_0_1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32b2258b6b7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4" name="Google Shape;344;g32b2258b6b7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32b2258b6b7_1_5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2" name="Google Shape;352;g32b2258b6b7_1_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2d71de4a8b1_0_3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9" name="Google Shape;359;g2d71de4a8b1_0_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2d8866fcc22_0_6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6" name="Google Shape;366;g2d8866fcc22_0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32b2258b6b7_1_23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0" name="Google Shape;100;g32b2258b6b7_1_2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2d8425db475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3" name="Google Shape;373;g2d8425db475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32692621767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2" name="Google Shape;382;g32692621767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32b2258b6b7_0_6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0" name="Google Shape;390;g32b2258b6b7_0_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g32b2258b6b7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8" name="Google Shape;398;g32b2258b6b7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326e60426e5_1_13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6" name="Google Shape;406;g326e60426e5_1_1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g326e60426e5_1_14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6" name="Google Shape;416;g326e60426e5_1_1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32b2258b6b7_3_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7" name="Google Shape;107;g32b2258b6b7_3_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32b2258b6b7_1_35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6" name="Google Shape;116;g32b2258b6b7_1_3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326e60426e5_1_9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3" name="Google Shape;123;g326e60426e5_1_9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326e60426e5_1_1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2" name="Google Shape;132;g326e60426e5_1_1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2a48e58896b_1_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0" name="Google Shape;140;g2a48e58896b_1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ts with image">
  <p:cSld name="Contents with image">
    <p:spTree>
      <p:nvGrpSpPr>
        <p:cNvPr id="1" name="Shape 50"/>
        <p:cNvGrpSpPr/>
        <p:nvPr/>
      </p:nvGrpSpPr>
      <p:grpSpPr>
        <a:xfrm>
          <a:off x="0" y="0"/>
          <a:ext cx="0" cy="0"/>
          <a:chOff x="0" y="0"/>
          <a:chExt cx="0" cy="0"/>
        </a:xfrm>
      </p:grpSpPr>
      <p:sp>
        <p:nvSpPr>
          <p:cNvPr id="51" name="Google Shape;51;p13"/>
          <p:cNvSpPr>
            <a:spLocks noGrp="1"/>
          </p:cNvSpPr>
          <p:nvPr>
            <p:ph type="pic" idx="2"/>
          </p:nvPr>
        </p:nvSpPr>
        <p:spPr>
          <a:xfrm>
            <a:off x="4203650" y="1275160"/>
            <a:ext cx="4587900" cy="3449400"/>
          </a:xfrm>
          <a:prstGeom prst="rect">
            <a:avLst/>
          </a:prstGeom>
          <a:noFill/>
          <a:ln>
            <a:noFill/>
          </a:ln>
        </p:spPr>
        <p:txBody>
          <a:bodyPr spcFirstLastPara="1" wrap="square" lIns="0" tIns="0" rIns="0" bIns="0" anchor="t" anchorCtr="0">
            <a:noAutofit/>
          </a:bodyPr>
          <a:lstStyle>
            <a:lvl1pPr marR="0" lvl="0" algn="l">
              <a:spcBef>
                <a:spcPts val="0"/>
              </a:spcBef>
              <a:spcAft>
                <a:spcPts val="0"/>
              </a:spcAft>
              <a:buClr>
                <a:schemeClr val="dk1"/>
              </a:buClr>
              <a:buSzPts val="900"/>
              <a:buFont typeface="Arial"/>
              <a:buNone/>
              <a:defRPr sz="900" b="0" i="0" u="none" strike="noStrike" cap="none">
                <a:solidFill>
                  <a:schemeClr val="dk1"/>
                </a:solidFill>
                <a:latin typeface="Verdana"/>
                <a:ea typeface="Verdana"/>
                <a:cs typeface="Verdana"/>
                <a:sym typeface="Verdana"/>
              </a:defRPr>
            </a:lvl1pPr>
            <a:lvl2pPr marR="0" lvl="1" algn="l">
              <a:spcBef>
                <a:spcPts val="1000"/>
              </a:spcBef>
              <a:spcAft>
                <a:spcPts val="0"/>
              </a:spcAft>
              <a:buClr>
                <a:schemeClr val="dk1"/>
              </a:buClr>
              <a:buSzPts val="900"/>
              <a:buFont typeface="Arial"/>
              <a:buNone/>
              <a:defRPr sz="900" b="1" i="0" u="none" strike="noStrike" cap="none">
                <a:solidFill>
                  <a:schemeClr val="dk1"/>
                </a:solidFill>
                <a:latin typeface="Verdana"/>
                <a:ea typeface="Verdana"/>
                <a:cs typeface="Verdana"/>
                <a:sym typeface="Verdana"/>
              </a:defRPr>
            </a:lvl2pPr>
            <a:lvl3pPr marR="0" lvl="2" algn="l">
              <a:spcBef>
                <a:spcPts val="1000"/>
              </a:spcBef>
              <a:spcAft>
                <a:spcPts val="0"/>
              </a:spcAft>
              <a:buClr>
                <a:schemeClr val="dk1"/>
              </a:buClr>
              <a:buSzPts val="900"/>
              <a:buFont typeface="Arial"/>
              <a:buChar char="•"/>
              <a:defRPr sz="900" b="0" i="0" u="none" strike="noStrike" cap="none">
                <a:solidFill>
                  <a:schemeClr val="dk1"/>
                </a:solidFill>
                <a:latin typeface="Verdana"/>
                <a:ea typeface="Verdana"/>
                <a:cs typeface="Verdana"/>
                <a:sym typeface="Verdana"/>
              </a:defRPr>
            </a:lvl3pPr>
            <a:lvl4pPr marR="0" lvl="3" algn="l">
              <a:spcBef>
                <a:spcPts val="1000"/>
              </a:spcBef>
              <a:spcAft>
                <a:spcPts val="0"/>
              </a:spcAft>
              <a:buClr>
                <a:schemeClr val="dk1"/>
              </a:buClr>
              <a:buSzPts val="900"/>
              <a:buFont typeface="Verdana"/>
              <a:buChar char="−"/>
              <a:defRPr sz="900" b="0" i="0" u="none" strike="noStrike" cap="none">
                <a:solidFill>
                  <a:schemeClr val="dk1"/>
                </a:solidFill>
                <a:latin typeface="Verdana"/>
                <a:ea typeface="Verdana"/>
                <a:cs typeface="Verdana"/>
                <a:sym typeface="Verdana"/>
              </a:defRPr>
            </a:lvl4pPr>
            <a:lvl5pPr marR="0" lvl="4" algn="l">
              <a:spcBef>
                <a:spcPts val="1000"/>
              </a:spcBef>
              <a:spcAft>
                <a:spcPts val="0"/>
              </a:spcAft>
              <a:buClr>
                <a:schemeClr val="dk1"/>
              </a:buClr>
              <a:buSzPts val="900"/>
              <a:buFont typeface="Verdana"/>
              <a:buChar char="−"/>
              <a:defRPr sz="900" b="0" i="0" u="none" strike="noStrike" cap="none">
                <a:solidFill>
                  <a:schemeClr val="dk1"/>
                </a:solidFill>
                <a:latin typeface="Verdana"/>
                <a:ea typeface="Verdana"/>
                <a:cs typeface="Verdana"/>
                <a:sym typeface="Verdana"/>
              </a:defRPr>
            </a:lvl5pPr>
            <a:lvl6pPr marR="0" lvl="5" algn="l">
              <a:spcBef>
                <a:spcPts val="1000"/>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6pPr>
            <a:lvl7pPr marR="0" lvl="6" algn="l">
              <a:spcBef>
                <a:spcPts val="1000"/>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7pPr>
            <a:lvl8pPr marR="0" lvl="7" algn="l">
              <a:spcBef>
                <a:spcPts val="1000"/>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8pPr>
            <a:lvl9pPr marR="0" lvl="8" algn="l">
              <a:spcBef>
                <a:spcPts val="1000"/>
              </a:spcBef>
              <a:spcAft>
                <a:spcPts val="100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9pPr>
          </a:lstStyle>
          <a:p>
            <a:endParaRPr/>
          </a:p>
        </p:txBody>
      </p:sp>
      <p:sp>
        <p:nvSpPr>
          <p:cNvPr id="52" name="Google Shape;52;p13"/>
          <p:cNvSpPr txBox="1">
            <a:spLocks noGrp="1"/>
          </p:cNvSpPr>
          <p:nvPr>
            <p:ph type="body" idx="1"/>
          </p:nvPr>
        </p:nvSpPr>
        <p:spPr>
          <a:xfrm>
            <a:off x="352425" y="1248968"/>
            <a:ext cx="3250500" cy="3475500"/>
          </a:xfrm>
          <a:prstGeom prst="rect">
            <a:avLst/>
          </a:prstGeom>
          <a:noFill/>
          <a:ln>
            <a:noFill/>
          </a:ln>
        </p:spPr>
        <p:txBody>
          <a:bodyPr spcFirstLastPara="1" wrap="square" lIns="0" tIns="0" rIns="0" bIns="0" anchor="t" anchorCtr="0">
            <a:noAutofit/>
          </a:bodyPr>
          <a:lstStyle>
            <a:lvl1pPr marL="457200" lvl="0" indent="-285750" algn="l">
              <a:spcBef>
                <a:spcPts val="0"/>
              </a:spcBef>
              <a:spcAft>
                <a:spcPts val="0"/>
              </a:spcAft>
              <a:buClr>
                <a:schemeClr val="dk1"/>
              </a:buClr>
              <a:buSzPts val="900"/>
              <a:buChar char="●"/>
              <a:defRPr/>
            </a:lvl1pPr>
            <a:lvl2pPr marL="914400" lvl="1" indent="-285750" algn="l">
              <a:spcBef>
                <a:spcPts val="1000"/>
              </a:spcBef>
              <a:spcAft>
                <a:spcPts val="0"/>
              </a:spcAft>
              <a:buClr>
                <a:schemeClr val="dk1"/>
              </a:buClr>
              <a:buSzPts val="900"/>
              <a:buChar char="○"/>
              <a:defRPr/>
            </a:lvl2pPr>
            <a:lvl3pPr marL="1371600" lvl="2" indent="-285750" algn="l">
              <a:spcBef>
                <a:spcPts val="1000"/>
              </a:spcBef>
              <a:spcAft>
                <a:spcPts val="0"/>
              </a:spcAft>
              <a:buClr>
                <a:schemeClr val="dk1"/>
              </a:buClr>
              <a:buSzPts val="900"/>
              <a:buChar char="■"/>
              <a:defRPr/>
            </a:lvl3pPr>
            <a:lvl4pPr marL="1828800" lvl="3" indent="-285750" algn="l">
              <a:spcBef>
                <a:spcPts val="1000"/>
              </a:spcBef>
              <a:spcAft>
                <a:spcPts val="0"/>
              </a:spcAft>
              <a:buClr>
                <a:schemeClr val="dk1"/>
              </a:buClr>
              <a:buSzPts val="900"/>
              <a:buChar char="●"/>
              <a:defRPr/>
            </a:lvl4pPr>
            <a:lvl5pPr marL="2286000" lvl="4" indent="-285750" algn="l">
              <a:spcBef>
                <a:spcPts val="1000"/>
              </a:spcBef>
              <a:spcAft>
                <a:spcPts val="0"/>
              </a:spcAft>
              <a:buClr>
                <a:schemeClr val="dk1"/>
              </a:buClr>
              <a:buSzPts val="900"/>
              <a:buChar char="○"/>
              <a:defRPr/>
            </a:lvl5pPr>
            <a:lvl6pPr marL="2743200" lvl="5" indent="-317500" algn="l">
              <a:spcBef>
                <a:spcPts val="1000"/>
              </a:spcBef>
              <a:spcAft>
                <a:spcPts val="0"/>
              </a:spcAft>
              <a:buClr>
                <a:schemeClr val="dk1"/>
              </a:buClr>
              <a:buSzPts val="1400"/>
              <a:buChar char="■"/>
              <a:defRPr/>
            </a:lvl6pPr>
            <a:lvl7pPr marL="3200400" lvl="6" indent="-317500" algn="l">
              <a:spcBef>
                <a:spcPts val="1000"/>
              </a:spcBef>
              <a:spcAft>
                <a:spcPts val="0"/>
              </a:spcAft>
              <a:buClr>
                <a:schemeClr val="dk1"/>
              </a:buClr>
              <a:buSzPts val="1400"/>
              <a:buChar char="●"/>
              <a:defRPr/>
            </a:lvl7pPr>
            <a:lvl8pPr marL="3657600" lvl="7" indent="-317500" algn="l">
              <a:spcBef>
                <a:spcPts val="1000"/>
              </a:spcBef>
              <a:spcAft>
                <a:spcPts val="0"/>
              </a:spcAft>
              <a:buClr>
                <a:schemeClr val="dk1"/>
              </a:buClr>
              <a:buSzPts val="1400"/>
              <a:buChar char="○"/>
              <a:defRPr/>
            </a:lvl8pPr>
            <a:lvl9pPr marL="4114800" lvl="8" indent="-317500" algn="l">
              <a:spcBef>
                <a:spcPts val="1000"/>
              </a:spcBef>
              <a:spcAft>
                <a:spcPts val="1000"/>
              </a:spcAft>
              <a:buClr>
                <a:schemeClr val="dk1"/>
              </a:buClr>
              <a:buSzPts val="1400"/>
              <a:buChar char="■"/>
              <a:defRPr/>
            </a:lvl9pPr>
          </a:lstStyle>
          <a:p>
            <a:endParaRPr/>
          </a:p>
        </p:txBody>
      </p:sp>
      <p:sp>
        <p:nvSpPr>
          <p:cNvPr id="53" name="Google Shape;53;p13"/>
          <p:cNvSpPr txBox="1">
            <a:spLocks noGrp="1"/>
          </p:cNvSpPr>
          <p:nvPr>
            <p:ph type="body" idx="3"/>
          </p:nvPr>
        </p:nvSpPr>
        <p:spPr>
          <a:xfrm>
            <a:off x="352425" y="552516"/>
            <a:ext cx="8439000" cy="5679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1500"/>
              <a:buNone/>
              <a:defRPr sz="1500" b="0">
                <a:solidFill>
                  <a:srgbClr val="575757"/>
                </a:solidFill>
              </a:defRPr>
            </a:lvl1pPr>
            <a:lvl2pPr marL="914400" lvl="1" indent="-317500" algn="l">
              <a:spcBef>
                <a:spcPts val="1000"/>
              </a:spcBef>
              <a:spcAft>
                <a:spcPts val="0"/>
              </a:spcAft>
              <a:buClr>
                <a:schemeClr val="dk1"/>
              </a:buClr>
              <a:buSzPts val="1400"/>
              <a:buChar char="○"/>
              <a:defRPr/>
            </a:lvl2pPr>
            <a:lvl3pPr marL="1371600" lvl="2" indent="-317500" algn="l">
              <a:spcBef>
                <a:spcPts val="1000"/>
              </a:spcBef>
              <a:spcAft>
                <a:spcPts val="0"/>
              </a:spcAft>
              <a:buClr>
                <a:schemeClr val="dk1"/>
              </a:buClr>
              <a:buSzPts val="1400"/>
              <a:buChar char="■"/>
              <a:defRPr/>
            </a:lvl3pPr>
            <a:lvl4pPr marL="1828800" lvl="3" indent="-317500" algn="l">
              <a:spcBef>
                <a:spcPts val="1000"/>
              </a:spcBef>
              <a:spcAft>
                <a:spcPts val="0"/>
              </a:spcAft>
              <a:buClr>
                <a:schemeClr val="dk1"/>
              </a:buClr>
              <a:buSzPts val="1400"/>
              <a:buChar char="●"/>
              <a:defRPr/>
            </a:lvl4pPr>
            <a:lvl5pPr marL="2286000" lvl="4" indent="-317500" algn="l">
              <a:spcBef>
                <a:spcPts val="1000"/>
              </a:spcBef>
              <a:spcAft>
                <a:spcPts val="0"/>
              </a:spcAft>
              <a:buClr>
                <a:schemeClr val="dk1"/>
              </a:buClr>
              <a:buSzPts val="1400"/>
              <a:buChar char="○"/>
              <a:defRPr/>
            </a:lvl5pPr>
            <a:lvl6pPr marL="2743200" lvl="5" indent="-317500" algn="l">
              <a:spcBef>
                <a:spcPts val="1000"/>
              </a:spcBef>
              <a:spcAft>
                <a:spcPts val="0"/>
              </a:spcAft>
              <a:buClr>
                <a:schemeClr val="dk1"/>
              </a:buClr>
              <a:buSzPts val="1400"/>
              <a:buChar char="■"/>
              <a:defRPr/>
            </a:lvl6pPr>
            <a:lvl7pPr marL="3200400" lvl="6" indent="-317500" algn="l">
              <a:spcBef>
                <a:spcPts val="1000"/>
              </a:spcBef>
              <a:spcAft>
                <a:spcPts val="0"/>
              </a:spcAft>
              <a:buClr>
                <a:schemeClr val="dk1"/>
              </a:buClr>
              <a:buSzPts val="1400"/>
              <a:buChar char="●"/>
              <a:defRPr/>
            </a:lvl7pPr>
            <a:lvl8pPr marL="3657600" lvl="7" indent="-317500" algn="l">
              <a:spcBef>
                <a:spcPts val="1000"/>
              </a:spcBef>
              <a:spcAft>
                <a:spcPts val="0"/>
              </a:spcAft>
              <a:buClr>
                <a:schemeClr val="dk1"/>
              </a:buClr>
              <a:buSzPts val="1400"/>
              <a:buChar char="○"/>
              <a:defRPr/>
            </a:lvl8pPr>
            <a:lvl9pPr marL="4114800" lvl="8" indent="-317500" algn="l">
              <a:spcBef>
                <a:spcPts val="1000"/>
              </a:spcBef>
              <a:spcAft>
                <a:spcPts val="1000"/>
              </a:spcAft>
              <a:buClr>
                <a:schemeClr val="dk1"/>
              </a:buClr>
              <a:buSzPts val="1400"/>
              <a:buChar char="■"/>
              <a:defRPr/>
            </a:lvl9pPr>
          </a:lstStyle>
          <a:p>
            <a:endParaRPr/>
          </a:p>
        </p:txBody>
      </p:sp>
      <p:sp>
        <p:nvSpPr>
          <p:cNvPr id="54" name="Google Shape;54;p13"/>
          <p:cNvSpPr txBox="1">
            <a:spLocks noGrp="1"/>
          </p:cNvSpPr>
          <p:nvPr>
            <p:ph type="title"/>
          </p:nvPr>
        </p:nvSpPr>
        <p:spPr>
          <a:xfrm>
            <a:off x="352425" y="301940"/>
            <a:ext cx="8439000" cy="250800"/>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1500"/>
              <a:buFont typeface="Verdana"/>
              <a:buNone/>
              <a:defRPr sz="15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5" name="Google Shape;55;p13"/>
          <p:cNvSpPr txBox="1">
            <a:spLocks noGrp="1"/>
          </p:cNvSpPr>
          <p:nvPr>
            <p:ph type="ftr" idx="11"/>
          </p:nvPr>
        </p:nvSpPr>
        <p:spPr>
          <a:xfrm>
            <a:off x="7366834" y="4855721"/>
            <a:ext cx="1062900" cy="75000"/>
          </a:xfrm>
          <a:prstGeom prst="rect">
            <a:avLst/>
          </a:prstGeom>
          <a:noFill/>
          <a:ln>
            <a:noFill/>
          </a:ln>
        </p:spPr>
        <p:txBody>
          <a:bodyPr spcFirstLastPara="1" wrap="square" lIns="0" tIns="0" rIns="0" bIns="0" anchor="ctr" anchorCtr="0">
            <a:spAutoFit/>
          </a:bodyPr>
          <a:lstStyle>
            <a:lvl1pPr lvl="0" algn="r">
              <a:spcBef>
                <a:spcPts val="0"/>
              </a:spcBef>
              <a:spcAft>
                <a:spcPts val="0"/>
              </a:spcAft>
              <a:buSzPts val="1100"/>
              <a:buNone/>
              <a:defRPr sz="500">
                <a:solidFill>
                  <a:schemeClr val="dk1"/>
                </a:solidFill>
              </a:defRPr>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a:endParaRPr/>
          </a:p>
        </p:txBody>
      </p:sp>
      <p:sp>
        <p:nvSpPr>
          <p:cNvPr id="56" name="Google Shape;56;p13"/>
          <p:cNvSpPr txBox="1">
            <a:spLocks noGrp="1"/>
          </p:cNvSpPr>
          <p:nvPr>
            <p:ph type="sldNum" idx="12"/>
          </p:nvPr>
        </p:nvSpPr>
        <p:spPr>
          <a:xfrm>
            <a:off x="8682169" y="4855721"/>
            <a:ext cx="109200" cy="77100"/>
          </a:xfrm>
          <a:prstGeom prst="rect">
            <a:avLst/>
          </a:prstGeom>
          <a:noFill/>
          <a:ln>
            <a:noFill/>
          </a:ln>
        </p:spPr>
        <p:txBody>
          <a:bodyPr spcFirstLastPara="1" wrap="square" lIns="0" tIns="0" rIns="0" bIns="0" anchor="ctr" anchorCtr="0">
            <a:spAutoFit/>
          </a:bodyPr>
          <a:lstStyle>
            <a:lvl1pPr marL="0" lvl="0" indent="0" algn="r">
              <a:spcBef>
                <a:spcPts val="0"/>
              </a:spcBef>
              <a:buNone/>
              <a:defRPr sz="500">
                <a:solidFill>
                  <a:schemeClr val="dk1"/>
                </a:solidFill>
                <a:latin typeface="Verdana"/>
                <a:ea typeface="Verdana"/>
                <a:cs typeface="Verdana"/>
                <a:sym typeface="Verdana"/>
              </a:defRPr>
            </a:lvl1pPr>
            <a:lvl2pPr marL="0" lvl="1" indent="0" algn="r">
              <a:spcBef>
                <a:spcPts val="0"/>
              </a:spcBef>
              <a:buNone/>
              <a:defRPr sz="500">
                <a:solidFill>
                  <a:schemeClr val="dk1"/>
                </a:solidFill>
                <a:latin typeface="Verdana"/>
                <a:ea typeface="Verdana"/>
                <a:cs typeface="Verdana"/>
                <a:sym typeface="Verdana"/>
              </a:defRPr>
            </a:lvl2pPr>
            <a:lvl3pPr marL="0" lvl="2" indent="0" algn="r">
              <a:spcBef>
                <a:spcPts val="0"/>
              </a:spcBef>
              <a:buNone/>
              <a:defRPr sz="500">
                <a:solidFill>
                  <a:schemeClr val="dk1"/>
                </a:solidFill>
                <a:latin typeface="Verdana"/>
                <a:ea typeface="Verdana"/>
                <a:cs typeface="Verdana"/>
                <a:sym typeface="Verdana"/>
              </a:defRPr>
            </a:lvl3pPr>
            <a:lvl4pPr marL="0" lvl="3" indent="0" algn="r">
              <a:spcBef>
                <a:spcPts val="0"/>
              </a:spcBef>
              <a:buNone/>
              <a:defRPr sz="500">
                <a:solidFill>
                  <a:schemeClr val="dk1"/>
                </a:solidFill>
                <a:latin typeface="Verdana"/>
                <a:ea typeface="Verdana"/>
                <a:cs typeface="Verdana"/>
                <a:sym typeface="Verdana"/>
              </a:defRPr>
            </a:lvl4pPr>
            <a:lvl5pPr marL="0" lvl="4" indent="0" algn="r">
              <a:spcBef>
                <a:spcPts val="0"/>
              </a:spcBef>
              <a:buNone/>
              <a:defRPr sz="500">
                <a:solidFill>
                  <a:schemeClr val="dk1"/>
                </a:solidFill>
                <a:latin typeface="Verdana"/>
                <a:ea typeface="Verdana"/>
                <a:cs typeface="Verdana"/>
                <a:sym typeface="Verdana"/>
              </a:defRPr>
            </a:lvl5pPr>
            <a:lvl6pPr marL="0" lvl="5" indent="0" algn="r">
              <a:spcBef>
                <a:spcPts val="0"/>
              </a:spcBef>
              <a:buNone/>
              <a:defRPr sz="500">
                <a:solidFill>
                  <a:schemeClr val="dk1"/>
                </a:solidFill>
                <a:latin typeface="Verdana"/>
                <a:ea typeface="Verdana"/>
                <a:cs typeface="Verdana"/>
                <a:sym typeface="Verdana"/>
              </a:defRPr>
            </a:lvl6pPr>
            <a:lvl7pPr marL="0" lvl="6" indent="0" algn="r">
              <a:spcBef>
                <a:spcPts val="0"/>
              </a:spcBef>
              <a:buNone/>
              <a:defRPr sz="500">
                <a:solidFill>
                  <a:schemeClr val="dk1"/>
                </a:solidFill>
                <a:latin typeface="Verdana"/>
                <a:ea typeface="Verdana"/>
                <a:cs typeface="Verdana"/>
                <a:sym typeface="Verdana"/>
              </a:defRPr>
            </a:lvl7pPr>
            <a:lvl8pPr marL="0" lvl="7" indent="0" algn="r">
              <a:spcBef>
                <a:spcPts val="0"/>
              </a:spcBef>
              <a:buNone/>
              <a:defRPr sz="500">
                <a:solidFill>
                  <a:schemeClr val="dk1"/>
                </a:solidFill>
                <a:latin typeface="Verdana"/>
                <a:ea typeface="Verdana"/>
                <a:cs typeface="Verdana"/>
                <a:sym typeface="Verdana"/>
              </a:defRPr>
            </a:lvl8pPr>
            <a:lvl9pPr marL="0" lvl="8" indent="0" algn="r">
              <a:spcBef>
                <a:spcPts val="0"/>
              </a:spcBef>
              <a:buNone/>
              <a:defRPr sz="500">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frq.gouv.qc.ca/programme/creation-dentreprise-scientifique-et-innovante-cesi-incluant-une-bourse-postdoctorale-2025-2026/"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0"/>
        <p:cNvGrpSpPr/>
        <p:nvPr/>
      </p:nvGrpSpPr>
      <p:grpSpPr>
        <a:xfrm>
          <a:off x="0" y="0"/>
          <a:ext cx="0" cy="0"/>
          <a:chOff x="0" y="0"/>
          <a:chExt cx="0" cy="0"/>
        </a:xfrm>
      </p:grpSpPr>
      <p:sp>
        <p:nvSpPr>
          <p:cNvPr id="61" name="Google Shape;61;p14"/>
          <p:cNvSpPr txBox="1">
            <a:spLocks noGrp="1"/>
          </p:cNvSpPr>
          <p:nvPr>
            <p:ph type="title" idx="4294967295"/>
          </p:nvPr>
        </p:nvSpPr>
        <p:spPr>
          <a:xfrm>
            <a:off x="310896" y="989925"/>
            <a:ext cx="4133700" cy="2019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200"/>
              <a:t>Application document for the</a:t>
            </a:r>
            <a:endParaRPr sz="2200"/>
          </a:p>
          <a:p>
            <a:pPr marL="0" lvl="0" indent="0" algn="l" rtl="0">
              <a:spcBef>
                <a:spcPts val="0"/>
              </a:spcBef>
              <a:spcAft>
                <a:spcPts val="0"/>
              </a:spcAft>
              <a:buNone/>
            </a:pPr>
            <a:r>
              <a:rPr lang="en" sz="2200" b="1"/>
              <a:t>Scientific and Innovative Venture Program (SIVP)</a:t>
            </a:r>
            <a:endParaRPr sz="2200" b="1"/>
          </a:p>
          <a:p>
            <a:pPr marL="0" lvl="0" indent="0" algn="l" rtl="0">
              <a:spcBef>
                <a:spcPts val="0"/>
              </a:spcBef>
              <a:spcAft>
                <a:spcPts val="0"/>
              </a:spcAft>
              <a:buNone/>
            </a:pPr>
            <a:endParaRPr/>
          </a:p>
        </p:txBody>
      </p:sp>
      <p:pic>
        <p:nvPicPr>
          <p:cNvPr id="62" name="Google Shape;62;p14"/>
          <p:cNvPicPr preferRelativeResize="0"/>
          <p:nvPr/>
        </p:nvPicPr>
        <p:blipFill rotWithShape="1">
          <a:blip r:embed="rId3">
            <a:alphaModFix/>
          </a:blip>
          <a:srcRect t="55949"/>
          <a:stretch/>
        </p:blipFill>
        <p:spPr>
          <a:xfrm>
            <a:off x="-284650" y="4599900"/>
            <a:ext cx="5145677" cy="1133350"/>
          </a:xfrm>
          <a:prstGeom prst="rect">
            <a:avLst/>
          </a:prstGeom>
          <a:noFill/>
          <a:ln>
            <a:noFill/>
          </a:ln>
        </p:spPr>
      </p:pic>
      <p:sp>
        <p:nvSpPr>
          <p:cNvPr id="63" name="Google Shape;63;p14"/>
          <p:cNvSpPr txBox="1"/>
          <p:nvPr/>
        </p:nvSpPr>
        <p:spPr>
          <a:xfrm>
            <a:off x="310896" y="4215900"/>
            <a:ext cx="37701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i="1">
                <a:solidFill>
                  <a:schemeClr val="dk1"/>
                </a:solidFill>
                <a:latin typeface="Roboto Light"/>
                <a:ea typeface="Roboto Light"/>
                <a:cs typeface="Roboto Light"/>
                <a:sym typeface="Roboto Light"/>
              </a:rPr>
              <a:t>January 2025</a:t>
            </a:r>
            <a:endParaRPr sz="800" i="1">
              <a:latin typeface="Roboto Light"/>
              <a:ea typeface="Roboto Light"/>
              <a:cs typeface="Roboto Light"/>
              <a:sym typeface="Roboto Light"/>
            </a:endParaRPr>
          </a:p>
        </p:txBody>
      </p:sp>
      <p:pic>
        <p:nvPicPr>
          <p:cNvPr id="64" name="Google Shape;64;p14"/>
          <p:cNvPicPr preferRelativeResize="0"/>
          <p:nvPr/>
        </p:nvPicPr>
        <p:blipFill rotWithShape="1">
          <a:blip r:embed="rId4">
            <a:alphaModFix amt="36000"/>
          </a:blip>
          <a:srcRect l="29913" r="3420"/>
          <a:stretch/>
        </p:blipFill>
        <p:spPr>
          <a:xfrm>
            <a:off x="4572000" y="0"/>
            <a:ext cx="4572000" cy="5143500"/>
          </a:xfrm>
          <a:prstGeom prst="rect">
            <a:avLst/>
          </a:prstGeom>
          <a:noFill/>
          <a:ln>
            <a:noFill/>
          </a:ln>
        </p:spPr>
      </p:pic>
      <p:sp>
        <p:nvSpPr>
          <p:cNvPr id="65" name="Google Shape;65;p14"/>
          <p:cNvSpPr txBox="1"/>
          <p:nvPr/>
        </p:nvSpPr>
        <p:spPr>
          <a:xfrm>
            <a:off x="308850" y="2957475"/>
            <a:ext cx="4182000" cy="966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
              <a:t>Your startup name:</a:t>
            </a:r>
            <a:endParaRPr>
              <a:solidFill>
                <a:srgbClr val="000000"/>
              </a:solidFill>
            </a:endParaRPr>
          </a:p>
          <a:p>
            <a:pPr marL="0" marR="0" lvl="0" indent="0" algn="l" rtl="0">
              <a:lnSpc>
                <a:spcPct val="100000"/>
              </a:lnSpc>
              <a:spcBef>
                <a:spcPts val="0"/>
              </a:spcBef>
              <a:spcAft>
                <a:spcPts val="0"/>
              </a:spcAft>
              <a:buClr>
                <a:srgbClr val="000000"/>
              </a:buClr>
              <a:buSzPts val="2000"/>
              <a:buFont typeface="Arial"/>
              <a:buNone/>
            </a:pPr>
            <a:endParaRPr>
              <a:solidFill>
                <a:srgbClr val="000000"/>
              </a:solidFill>
            </a:endParaRPr>
          </a:p>
          <a:p>
            <a:pPr marL="0" marR="0" lvl="0" indent="0" algn="l" rtl="0">
              <a:lnSpc>
                <a:spcPct val="100000"/>
              </a:lnSpc>
              <a:spcBef>
                <a:spcPts val="0"/>
              </a:spcBef>
              <a:spcAft>
                <a:spcPts val="0"/>
              </a:spcAft>
              <a:buClr>
                <a:srgbClr val="000000"/>
              </a:buClr>
              <a:buSzPts val="2000"/>
              <a:buFont typeface="Arial"/>
              <a:buNone/>
            </a:pPr>
            <a:r>
              <a:rPr lang="en"/>
              <a:t>Candidate name:</a:t>
            </a:r>
            <a:endParaRPr>
              <a:solidFill>
                <a:srgbClr val="00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0"/>
        <p:cNvGrpSpPr/>
        <p:nvPr/>
      </p:nvGrpSpPr>
      <p:grpSpPr>
        <a:xfrm>
          <a:off x="0" y="0"/>
          <a:ext cx="0" cy="0"/>
          <a:chOff x="0" y="0"/>
          <a:chExt cx="0" cy="0"/>
        </a:xfrm>
      </p:grpSpPr>
      <p:sp>
        <p:nvSpPr>
          <p:cNvPr id="151" name="Google Shape;151;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10</a:t>
            </a:fld>
            <a:endParaRPr/>
          </a:p>
        </p:txBody>
      </p:sp>
      <p:sp>
        <p:nvSpPr>
          <p:cNvPr id="152" name="Google Shape;152;p23"/>
          <p:cNvSpPr txBox="1"/>
          <p:nvPr/>
        </p:nvSpPr>
        <p:spPr>
          <a:xfrm>
            <a:off x="311700" y="107275"/>
            <a:ext cx="7503300" cy="39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dk1"/>
                </a:solidFill>
              </a:rPr>
              <a:t>Project impact (maximum 1 slide)</a:t>
            </a:r>
            <a:endParaRPr dirty="0">
              <a:solidFill>
                <a:schemeClr val="dk1"/>
              </a:solidFill>
            </a:endParaRPr>
          </a:p>
        </p:txBody>
      </p:sp>
      <p:sp>
        <p:nvSpPr>
          <p:cNvPr id="153" name="Google Shape;153;p23"/>
          <p:cNvSpPr txBox="1">
            <a:spLocks noGrp="1"/>
          </p:cNvSpPr>
          <p:nvPr>
            <p:ph type="title"/>
          </p:nvPr>
        </p:nvSpPr>
        <p:spPr>
          <a:xfrm>
            <a:off x="311700" y="445025"/>
            <a:ext cx="8520600" cy="845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00"/>
              <a:t>Describe how the project has a potential impact on society, the economy and the environment in Quebec. Describe how this impact could also extend to the rest of Canada and internationally. Please use at least Arial font size 10 for the text.</a:t>
            </a:r>
            <a:endParaRPr sz="1000"/>
          </a:p>
          <a:p>
            <a:pPr marL="0" lvl="0" indent="0" algn="l" rtl="0">
              <a:spcBef>
                <a:spcPts val="0"/>
              </a:spcBef>
              <a:spcAft>
                <a:spcPts val="0"/>
              </a:spcAft>
              <a:buNone/>
            </a:pPr>
            <a:endParaRPr sz="1000"/>
          </a:p>
        </p:txBody>
      </p:sp>
      <p:sp>
        <p:nvSpPr>
          <p:cNvPr id="154" name="Google Shape;154;p23"/>
          <p:cNvSpPr txBox="1">
            <a:spLocks noGrp="1"/>
          </p:cNvSpPr>
          <p:nvPr>
            <p:ph type="title"/>
          </p:nvPr>
        </p:nvSpPr>
        <p:spPr>
          <a:xfrm>
            <a:off x="311700" y="898075"/>
            <a:ext cx="8520600" cy="3898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00" i="1">
                <a:solidFill>
                  <a:schemeClr val="dk2"/>
                </a:solidFill>
              </a:rPr>
              <a:t>Type your answer here...</a:t>
            </a:r>
            <a:endParaRPr sz="1200" i="1">
              <a:solidFill>
                <a:schemeClr val="dk2"/>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8"/>
        <p:cNvGrpSpPr/>
        <p:nvPr/>
      </p:nvGrpSpPr>
      <p:grpSpPr>
        <a:xfrm>
          <a:off x="0" y="0"/>
          <a:ext cx="0" cy="0"/>
          <a:chOff x="0" y="0"/>
          <a:chExt cx="0" cy="0"/>
        </a:xfrm>
      </p:grpSpPr>
      <p:grpSp>
        <p:nvGrpSpPr>
          <p:cNvPr id="159" name="Google Shape;159;p24"/>
          <p:cNvGrpSpPr/>
          <p:nvPr/>
        </p:nvGrpSpPr>
        <p:grpSpPr>
          <a:xfrm>
            <a:off x="6452476" y="3105200"/>
            <a:ext cx="1524450" cy="1524450"/>
            <a:chOff x="4383" y="2091"/>
            <a:chExt cx="340" cy="340"/>
          </a:xfrm>
        </p:grpSpPr>
        <p:sp>
          <p:nvSpPr>
            <p:cNvPr id="160" name="Google Shape;160;p24"/>
            <p:cNvSpPr/>
            <p:nvPr/>
          </p:nvSpPr>
          <p:spPr>
            <a:xfrm>
              <a:off x="4445" y="2169"/>
              <a:ext cx="200" cy="170"/>
            </a:xfrm>
            <a:custGeom>
              <a:avLst/>
              <a:gdLst/>
              <a:ahLst/>
              <a:cxnLst/>
              <a:rect l="l" t="t" r="r" b="b"/>
              <a:pathLst>
                <a:path w="300" h="256" extrusionOk="0">
                  <a:moveTo>
                    <a:pt x="23" y="224"/>
                  </a:moveTo>
                  <a:cubicBezTo>
                    <a:pt x="23" y="245"/>
                    <a:pt x="23" y="245"/>
                    <a:pt x="23" y="245"/>
                  </a:cubicBezTo>
                  <a:cubicBezTo>
                    <a:pt x="23" y="251"/>
                    <a:pt x="18" y="256"/>
                    <a:pt x="12" y="256"/>
                  </a:cubicBezTo>
                  <a:cubicBezTo>
                    <a:pt x="6" y="256"/>
                    <a:pt x="2" y="251"/>
                    <a:pt x="2" y="245"/>
                  </a:cubicBezTo>
                  <a:cubicBezTo>
                    <a:pt x="2" y="224"/>
                    <a:pt x="2" y="224"/>
                    <a:pt x="2" y="224"/>
                  </a:cubicBezTo>
                  <a:cubicBezTo>
                    <a:pt x="2" y="218"/>
                    <a:pt x="6" y="213"/>
                    <a:pt x="12" y="213"/>
                  </a:cubicBezTo>
                  <a:cubicBezTo>
                    <a:pt x="18" y="213"/>
                    <a:pt x="23" y="218"/>
                    <a:pt x="23" y="224"/>
                  </a:cubicBezTo>
                  <a:close/>
                  <a:moveTo>
                    <a:pt x="55" y="192"/>
                  </a:moveTo>
                  <a:cubicBezTo>
                    <a:pt x="49" y="192"/>
                    <a:pt x="44" y="197"/>
                    <a:pt x="44" y="203"/>
                  </a:cubicBezTo>
                  <a:cubicBezTo>
                    <a:pt x="44" y="245"/>
                    <a:pt x="44" y="245"/>
                    <a:pt x="44" y="245"/>
                  </a:cubicBezTo>
                  <a:cubicBezTo>
                    <a:pt x="44" y="251"/>
                    <a:pt x="49" y="256"/>
                    <a:pt x="55" y="256"/>
                  </a:cubicBezTo>
                  <a:cubicBezTo>
                    <a:pt x="61" y="256"/>
                    <a:pt x="66" y="251"/>
                    <a:pt x="66" y="245"/>
                  </a:cubicBezTo>
                  <a:cubicBezTo>
                    <a:pt x="66" y="203"/>
                    <a:pt x="66" y="203"/>
                    <a:pt x="66" y="203"/>
                  </a:cubicBezTo>
                  <a:cubicBezTo>
                    <a:pt x="66" y="197"/>
                    <a:pt x="61" y="192"/>
                    <a:pt x="55" y="192"/>
                  </a:cubicBezTo>
                  <a:close/>
                  <a:moveTo>
                    <a:pt x="98" y="160"/>
                  </a:moveTo>
                  <a:cubicBezTo>
                    <a:pt x="92" y="160"/>
                    <a:pt x="87" y="165"/>
                    <a:pt x="87" y="171"/>
                  </a:cubicBezTo>
                  <a:cubicBezTo>
                    <a:pt x="87" y="245"/>
                    <a:pt x="87" y="245"/>
                    <a:pt x="87" y="245"/>
                  </a:cubicBezTo>
                  <a:cubicBezTo>
                    <a:pt x="87" y="251"/>
                    <a:pt x="92" y="256"/>
                    <a:pt x="98" y="256"/>
                  </a:cubicBezTo>
                  <a:cubicBezTo>
                    <a:pt x="104" y="256"/>
                    <a:pt x="108" y="251"/>
                    <a:pt x="108" y="245"/>
                  </a:cubicBezTo>
                  <a:cubicBezTo>
                    <a:pt x="108" y="171"/>
                    <a:pt x="108" y="171"/>
                    <a:pt x="108" y="171"/>
                  </a:cubicBezTo>
                  <a:cubicBezTo>
                    <a:pt x="108" y="165"/>
                    <a:pt x="104" y="160"/>
                    <a:pt x="98" y="160"/>
                  </a:cubicBezTo>
                  <a:close/>
                  <a:moveTo>
                    <a:pt x="140" y="149"/>
                  </a:moveTo>
                  <a:cubicBezTo>
                    <a:pt x="134" y="149"/>
                    <a:pt x="130" y="154"/>
                    <a:pt x="130" y="160"/>
                  </a:cubicBezTo>
                  <a:cubicBezTo>
                    <a:pt x="130" y="245"/>
                    <a:pt x="130" y="245"/>
                    <a:pt x="130" y="245"/>
                  </a:cubicBezTo>
                  <a:cubicBezTo>
                    <a:pt x="130" y="251"/>
                    <a:pt x="134" y="256"/>
                    <a:pt x="140" y="256"/>
                  </a:cubicBezTo>
                  <a:cubicBezTo>
                    <a:pt x="146" y="256"/>
                    <a:pt x="151" y="251"/>
                    <a:pt x="151" y="245"/>
                  </a:cubicBezTo>
                  <a:cubicBezTo>
                    <a:pt x="151" y="160"/>
                    <a:pt x="151" y="160"/>
                    <a:pt x="151" y="160"/>
                  </a:cubicBezTo>
                  <a:cubicBezTo>
                    <a:pt x="151" y="154"/>
                    <a:pt x="146" y="149"/>
                    <a:pt x="140" y="149"/>
                  </a:cubicBezTo>
                  <a:close/>
                  <a:moveTo>
                    <a:pt x="183" y="149"/>
                  </a:moveTo>
                  <a:cubicBezTo>
                    <a:pt x="177" y="149"/>
                    <a:pt x="172" y="154"/>
                    <a:pt x="172" y="160"/>
                  </a:cubicBezTo>
                  <a:cubicBezTo>
                    <a:pt x="172" y="245"/>
                    <a:pt x="172" y="245"/>
                    <a:pt x="172" y="245"/>
                  </a:cubicBezTo>
                  <a:cubicBezTo>
                    <a:pt x="172" y="251"/>
                    <a:pt x="177" y="256"/>
                    <a:pt x="183" y="256"/>
                  </a:cubicBezTo>
                  <a:cubicBezTo>
                    <a:pt x="189" y="256"/>
                    <a:pt x="194" y="251"/>
                    <a:pt x="194" y="245"/>
                  </a:cubicBezTo>
                  <a:cubicBezTo>
                    <a:pt x="194" y="160"/>
                    <a:pt x="194" y="160"/>
                    <a:pt x="194" y="160"/>
                  </a:cubicBezTo>
                  <a:cubicBezTo>
                    <a:pt x="194" y="154"/>
                    <a:pt x="189" y="149"/>
                    <a:pt x="183" y="149"/>
                  </a:cubicBezTo>
                  <a:close/>
                  <a:moveTo>
                    <a:pt x="226" y="117"/>
                  </a:moveTo>
                  <a:cubicBezTo>
                    <a:pt x="220" y="117"/>
                    <a:pt x="215" y="122"/>
                    <a:pt x="215" y="128"/>
                  </a:cubicBezTo>
                  <a:cubicBezTo>
                    <a:pt x="215" y="245"/>
                    <a:pt x="215" y="245"/>
                    <a:pt x="215" y="245"/>
                  </a:cubicBezTo>
                  <a:cubicBezTo>
                    <a:pt x="215" y="251"/>
                    <a:pt x="220" y="256"/>
                    <a:pt x="226" y="256"/>
                  </a:cubicBezTo>
                  <a:cubicBezTo>
                    <a:pt x="232" y="256"/>
                    <a:pt x="236" y="251"/>
                    <a:pt x="236" y="245"/>
                  </a:cubicBezTo>
                  <a:cubicBezTo>
                    <a:pt x="236" y="128"/>
                    <a:pt x="236" y="128"/>
                    <a:pt x="236" y="128"/>
                  </a:cubicBezTo>
                  <a:cubicBezTo>
                    <a:pt x="236" y="122"/>
                    <a:pt x="232" y="117"/>
                    <a:pt x="226" y="117"/>
                  </a:cubicBezTo>
                  <a:close/>
                  <a:moveTo>
                    <a:pt x="268" y="85"/>
                  </a:moveTo>
                  <a:cubicBezTo>
                    <a:pt x="262" y="85"/>
                    <a:pt x="258" y="90"/>
                    <a:pt x="258" y="96"/>
                  </a:cubicBezTo>
                  <a:cubicBezTo>
                    <a:pt x="258" y="245"/>
                    <a:pt x="258" y="245"/>
                    <a:pt x="258" y="245"/>
                  </a:cubicBezTo>
                  <a:cubicBezTo>
                    <a:pt x="258" y="251"/>
                    <a:pt x="262" y="256"/>
                    <a:pt x="268" y="256"/>
                  </a:cubicBezTo>
                  <a:cubicBezTo>
                    <a:pt x="274" y="256"/>
                    <a:pt x="279" y="251"/>
                    <a:pt x="279" y="245"/>
                  </a:cubicBezTo>
                  <a:cubicBezTo>
                    <a:pt x="279" y="96"/>
                    <a:pt x="279" y="96"/>
                    <a:pt x="279" y="96"/>
                  </a:cubicBezTo>
                  <a:cubicBezTo>
                    <a:pt x="279" y="90"/>
                    <a:pt x="274" y="85"/>
                    <a:pt x="268" y="85"/>
                  </a:cubicBezTo>
                  <a:close/>
                  <a:moveTo>
                    <a:pt x="300" y="7"/>
                  </a:moveTo>
                  <a:cubicBezTo>
                    <a:pt x="298" y="4"/>
                    <a:pt x="296" y="2"/>
                    <a:pt x="294" y="1"/>
                  </a:cubicBezTo>
                  <a:cubicBezTo>
                    <a:pt x="292" y="0"/>
                    <a:pt x="291" y="0"/>
                    <a:pt x="290" y="0"/>
                  </a:cubicBezTo>
                  <a:cubicBezTo>
                    <a:pt x="247" y="0"/>
                    <a:pt x="247" y="0"/>
                    <a:pt x="247" y="0"/>
                  </a:cubicBezTo>
                  <a:cubicBezTo>
                    <a:pt x="241" y="0"/>
                    <a:pt x="236" y="5"/>
                    <a:pt x="236" y="11"/>
                  </a:cubicBezTo>
                  <a:cubicBezTo>
                    <a:pt x="236" y="17"/>
                    <a:pt x="241" y="21"/>
                    <a:pt x="247" y="21"/>
                  </a:cubicBezTo>
                  <a:cubicBezTo>
                    <a:pt x="264" y="21"/>
                    <a:pt x="264" y="21"/>
                    <a:pt x="264" y="21"/>
                  </a:cubicBezTo>
                  <a:cubicBezTo>
                    <a:pt x="179" y="107"/>
                    <a:pt x="179" y="107"/>
                    <a:pt x="179" y="107"/>
                  </a:cubicBezTo>
                  <a:cubicBezTo>
                    <a:pt x="98" y="107"/>
                    <a:pt x="98" y="107"/>
                    <a:pt x="98" y="107"/>
                  </a:cubicBezTo>
                  <a:cubicBezTo>
                    <a:pt x="95" y="107"/>
                    <a:pt x="93" y="107"/>
                    <a:pt x="91" y="109"/>
                  </a:cubicBezTo>
                  <a:cubicBezTo>
                    <a:pt x="6" y="173"/>
                    <a:pt x="6" y="173"/>
                    <a:pt x="6" y="173"/>
                  </a:cubicBezTo>
                  <a:cubicBezTo>
                    <a:pt x="1" y="176"/>
                    <a:pt x="0" y="183"/>
                    <a:pt x="4" y="188"/>
                  </a:cubicBezTo>
                  <a:cubicBezTo>
                    <a:pt x="6" y="191"/>
                    <a:pt x="9" y="192"/>
                    <a:pt x="12" y="192"/>
                  </a:cubicBezTo>
                  <a:cubicBezTo>
                    <a:pt x="15" y="192"/>
                    <a:pt x="17" y="191"/>
                    <a:pt x="19" y="190"/>
                  </a:cubicBezTo>
                  <a:cubicBezTo>
                    <a:pt x="101" y="128"/>
                    <a:pt x="101" y="128"/>
                    <a:pt x="101" y="128"/>
                  </a:cubicBezTo>
                  <a:cubicBezTo>
                    <a:pt x="183" y="128"/>
                    <a:pt x="183" y="128"/>
                    <a:pt x="183" y="128"/>
                  </a:cubicBezTo>
                  <a:cubicBezTo>
                    <a:pt x="186" y="128"/>
                    <a:pt x="189" y="127"/>
                    <a:pt x="191" y="125"/>
                  </a:cubicBezTo>
                  <a:cubicBezTo>
                    <a:pt x="279" y="36"/>
                    <a:pt x="279" y="36"/>
                    <a:pt x="279" y="36"/>
                  </a:cubicBezTo>
                  <a:cubicBezTo>
                    <a:pt x="279" y="53"/>
                    <a:pt x="279" y="53"/>
                    <a:pt x="279" y="53"/>
                  </a:cubicBezTo>
                  <a:cubicBezTo>
                    <a:pt x="279" y="59"/>
                    <a:pt x="284" y="64"/>
                    <a:pt x="290" y="64"/>
                  </a:cubicBezTo>
                  <a:cubicBezTo>
                    <a:pt x="296" y="64"/>
                    <a:pt x="300" y="59"/>
                    <a:pt x="300" y="53"/>
                  </a:cubicBezTo>
                  <a:cubicBezTo>
                    <a:pt x="300" y="11"/>
                    <a:pt x="300" y="11"/>
                    <a:pt x="300" y="11"/>
                  </a:cubicBezTo>
                  <a:cubicBezTo>
                    <a:pt x="300" y="9"/>
                    <a:pt x="300" y="8"/>
                    <a:pt x="300" y="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Verdana"/>
                <a:ea typeface="Verdana"/>
                <a:cs typeface="Verdana"/>
                <a:sym typeface="Verdana"/>
              </a:endParaRPr>
            </a:p>
          </p:txBody>
        </p:sp>
        <p:sp>
          <p:nvSpPr>
            <p:cNvPr id="161" name="Google Shape;161;p24"/>
            <p:cNvSpPr/>
            <p:nvPr/>
          </p:nvSpPr>
          <p:spPr>
            <a:xfrm>
              <a:off x="4383" y="2091"/>
              <a:ext cx="340" cy="340"/>
            </a:xfrm>
            <a:custGeom>
              <a:avLst/>
              <a:gdLst/>
              <a:ahLst/>
              <a:cxnLst/>
              <a:rect l="l" t="t" r="r" b="b"/>
              <a:pathLst>
                <a:path w="512" h="512" extrusionOk="0">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Verdana"/>
                <a:ea typeface="Verdana"/>
                <a:cs typeface="Verdana"/>
                <a:sym typeface="Verdana"/>
              </a:endParaRPr>
            </a:p>
          </p:txBody>
        </p:sp>
      </p:grpSp>
      <p:sp>
        <p:nvSpPr>
          <p:cNvPr id="162" name="Google Shape;162;p24"/>
          <p:cNvSpPr/>
          <p:nvPr/>
        </p:nvSpPr>
        <p:spPr>
          <a:xfrm>
            <a:off x="-75" y="0"/>
            <a:ext cx="9144000" cy="5143500"/>
          </a:xfrm>
          <a:prstGeom prst="rect">
            <a:avLst/>
          </a:prstGeom>
          <a:solidFill>
            <a:srgbClr val="B6D7A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63" name="Google Shape;163;p24"/>
          <p:cNvSpPr txBox="1"/>
          <p:nvPr/>
        </p:nvSpPr>
        <p:spPr>
          <a:xfrm>
            <a:off x="529249" y="2065025"/>
            <a:ext cx="8157600" cy="577200"/>
          </a:xfrm>
          <a:prstGeom prst="rect">
            <a:avLst/>
          </a:prstGeom>
          <a:noFill/>
          <a:ln>
            <a:noFill/>
          </a:ln>
        </p:spPr>
        <p:txBody>
          <a:bodyPr spcFirstLastPara="1" wrap="square" lIns="68575" tIns="34275" rIns="68575" bIns="34275" anchor="t" anchorCtr="0">
            <a:noAutofit/>
          </a:bodyPr>
          <a:lstStyle/>
          <a:p>
            <a:pPr marL="0" lvl="0" indent="0" algn="l" rtl="0">
              <a:spcBef>
                <a:spcPts val="0"/>
              </a:spcBef>
              <a:spcAft>
                <a:spcPts val="0"/>
              </a:spcAft>
              <a:buClr>
                <a:schemeClr val="dk1"/>
              </a:buClr>
              <a:buSzPts val="3300"/>
              <a:buFont typeface="Arial"/>
              <a:buNone/>
            </a:pPr>
            <a:r>
              <a:rPr lang="en" sz="3300" b="1">
                <a:solidFill>
                  <a:schemeClr val="lt1"/>
                </a:solidFill>
              </a:rPr>
              <a:t>Project readiness level</a:t>
            </a:r>
            <a:endParaRPr sz="3300" b="1">
              <a:solidFill>
                <a:schemeClr val="lt1"/>
              </a:solidFill>
            </a:endParaRPr>
          </a:p>
        </p:txBody>
      </p:sp>
      <p:grpSp>
        <p:nvGrpSpPr>
          <p:cNvPr id="164" name="Google Shape;164;p24"/>
          <p:cNvGrpSpPr/>
          <p:nvPr/>
        </p:nvGrpSpPr>
        <p:grpSpPr>
          <a:xfrm>
            <a:off x="6452476" y="3105200"/>
            <a:ext cx="1526602" cy="1526602"/>
            <a:chOff x="4383" y="2091"/>
            <a:chExt cx="340" cy="340"/>
          </a:xfrm>
        </p:grpSpPr>
        <p:sp>
          <p:nvSpPr>
            <p:cNvPr id="165" name="Google Shape;165;p24"/>
            <p:cNvSpPr/>
            <p:nvPr/>
          </p:nvSpPr>
          <p:spPr>
            <a:xfrm>
              <a:off x="4445" y="2169"/>
              <a:ext cx="200" cy="170"/>
            </a:xfrm>
            <a:custGeom>
              <a:avLst/>
              <a:gdLst/>
              <a:ahLst/>
              <a:cxnLst/>
              <a:rect l="l" t="t" r="r" b="b"/>
              <a:pathLst>
                <a:path w="300" h="256" extrusionOk="0">
                  <a:moveTo>
                    <a:pt x="23" y="224"/>
                  </a:moveTo>
                  <a:cubicBezTo>
                    <a:pt x="23" y="245"/>
                    <a:pt x="23" y="245"/>
                    <a:pt x="23" y="245"/>
                  </a:cubicBezTo>
                  <a:cubicBezTo>
                    <a:pt x="23" y="251"/>
                    <a:pt x="18" y="256"/>
                    <a:pt x="12" y="256"/>
                  </a:cubicBezTo>
                  <a:cubicBezTo>
                    <a:pt x="6" y="256"/>
                    <a:pt x="2" y="251"/>
                    <a:pt x="2" y="245"/>
                  </a:cubicBezTo>
                  <a:cubicBezTo>
                    <a:pt x="2" y="224"/>
                    <a:pt x="2" y="224"/>
                    <a:pt x="2" y="224"/>
                  </a:cubicBezTo>
                  <a:cubicBezTo>
                    <a:pt x="2" y="218"/>
                    <a:pt x="6" y="213"/>
                    <a:pt x="12" y="213"/>
                  </a:cubicBezTo>
                  <a:cubicBezTo>
                    <a:pt x="18" y="213"/>
                    <a:pt x="23" y="218"/>
                    <a:pt x="23" y="224"/>
                  </a:cubicBezTo>
                  <a:close/>
                  <a:moveTo>
                    <a:pt x="55" y="192"/>
                  </a:moveTo>
                  <a:cubicBezTo>
                    <a:pt x="49" y="192"/>
                    <a:pt x="44" y="197"/>
                    <a:pt x="44" y="203"/>
                  </a:cubicBezTo>
                  <a:cubicBezTo>
                    <a:pt x="44" y="245"/>
                    <a:pt x="44" y="245"/>
                    <a:pt x="44" y="245"/>
                  </a:cubicBezTo>
                  <a:cubicBezTo>
                    <a:pt x="44" y="251"/>
                    <a:pt x="49" y="256"/>
                    <a:pt x="55" y="256"/>
                  </a:cubicBezTo>
                  <a:cubicBezTo>
                    <a:pt x="61" y="256"/>
                    <a:pt x="66" y="251"/>
                    <a:pt x="66" y="245"/>
                  </a:cubicBezTo>
                  <a:cubicBezTo>
                    <a:pt x="66" y="203"/>
                    <a:pt x="66" y="203"/>
                    <a:pt x="66" y="203"/>
                  </a:cubicBezTo>
                  <a:cubicBezTo>
                    <a:pt x="66" y="197"/>
                    <a:pt x="61" y="192"/>
                    <a:pt x="55" y="192"/>
                  </a:cubicBezTo>
                  <a:close/>
                  <a:moveTo>
                    <a:pt x="98" y="160"/>
                  </a:moveTo>
                  <a:cubicBezTo>
                    <a:pt x="92" y="160"/>
                    <a:pt x="87" y="165"/>
                    <a:pt x="87" y="171"/>
                  </a:cubicBezTo>
                  <a:cubicBezTo>
                    <a:pt x="87" y="245"/>
                    <a:pt x="87" y="245"/>
                    <a:pt x="87" y="245"/>
                  </a:cubicBezTo>
                  <a:cubicBezTo>
                    <a:pt x="87" y="251"/>
                    <a:pt x="92" y="256"/>
                    <a:pt x="98" y="256"/>
                  </a:cubicBezTo>
                  <a:cubicBezTo>
                    <a:pt x="104" y="256"/>
                    <a:pt x="108" y="251"/>
                    <a:pt x="108" y="245"/>
                  </a:cubicBezTo>
                  <a:cubicBezTo>
                    <a:pt x="108" y="171"/>
                    <a:pt x="108" y="171"/>
                    <a:pt x="108" y="171"/>
                  </a:cubicBezTo>
                  <a:cubicBezTo>
                    <a:pt x="108" y="165"/>
                    <a:pt x="104" y="160"/>
                    <a:pt x="98" y="160"/>
                  </a:cubicBezTo>
                  <a:close/>
                  <a:moveTo>
                    <a:pt x="140" y="149"/>
                  </a:moveTo>
                  <a:cubicBezTo>
                    <a:pt x="134" y="149"/>
                    <a:pt x="130" y="154"/>
                    <a:pt x="130" y="160"/>
                  </a:cubicBezTo>
                  <a:cubicBezTo>
                    <a:pt x="130" y="245"/>
                    <a:pt x="130" y="245"/>
                    <a:pt x="130" y="245"/>
                  </a:cubicBezTo>
                  <a:cubicBezTo>
                    <a:pt x="130" y="251"/>
                    <a:pt x="134" y="256"/>
                    <a:pt x="140" y="256"/>
                  </a:cubicBezTo>
                  <a:cubicBezTo>
                    <a:pt x="146" y="256"/>
                    <a:pt x="151" y="251"/>
                    <a:pt x="151" y="245"/>
                  </a:cubicBezTo>
                  <a:cubicBezTo>
                    <a:pt x="151" y="160"/>
                    <a:pt x="151" y="160"/>
                    <a:pt x="151" y="160"/>
                  </a:cubicBezTo>
                  <a:cubicBezTo>
                    <a:pt x="151" y="154"/>
                    <a:pt x="146" y="149"/>
                    <a:pt x="140" y="149"/>
                  </a:cubicBezTo>
                  <a:close/>
                  <a:moveTo>
                    <a:pt x="183" y="149"/>
                  </a:moveTo>
                  <a:cubicBezTo>
                    <a:pt x="177" y="149"/>
                    <a:pt x="172" y="154"/>
                    <a:pt x="172" y="160"/>
                  </a:cubicBezTo>
                  <a:cubicBezTo>
                    <a:pt x="172" y="245"/>
                    <a:pt x="172" y="245"/>
                    <a:pt x="172" y="245"/>
                  </a:cubicBezTo>
                  <a:cubicBezTo>
                    <a:pt x="172" y="251"/>
                    <a:pt x="177" y="256"/>
                    <a:pt x="183" y="256"/>
                  </a:cubicBezTo>
                  <a:cubicBezTo>
                    <a:pt x="189" y="256"/>
                    <a:pt x="194" y="251"/>
                    <a:pt x="194" y="245"/>
                  </a:cubicBezTo>
                  <a:cubicBezTo>
                    <a:pt x="194" y="160"/>
                    <a:pt x="194" y="160"/>
                    <a:pt x="194" y="160"/>
                  </a:cubicBezTo>
                  <a:cubicBezTo>
                    <a:pt x="194" y="154"/>
                    <a:pt x="189" y="149"/>
                    <a:pt x="183" y="149"/>
                  </a:cubicBezTo>
                  <a:close/>
                  <a:moveTo>
                    <a:pt x="226" y="117"/>
                  </a:moveTo>
                  <a:cubicBezTo>
                    <a:pt x="220" y="117"/>
                    <a:pt x="215" y="122"/>
                    <a:pt x="215" y="128"/>
                  </a:cubicBezTo>
                  <a:cubicBezTo>
                    <a:pt x="215" y="245"/>
                    <a:pt x="215" y="245"/>
                    <a:pt x="215" y="245"/>
                  </a:cubicBezTo>
                  <a:cubicBezTo>
                    <a:pt x="215" y="251"/>
                    <a:pt x="220" y="256"/>
                    <a:pt x="226" y="256"/>
                  </a:cubicBezTo>
                  <a:cubicBezTo>
                    <a:pt x="232" y="256"/>
                    <a:pt x="236" y="251"/>
                    <a:pt x="236" y="245"/>
                  </a:cubicBezTo>
                  <a:cubicBezTo>
                    <a:pt x="236" y="128"/>
                    <a:pt x="236" y="128"/>
                    <a:pt x="236" y="128"/>
                  </a:cubicBezTo>
                  <a:cubicBezTo>
                    <a:pt x="236" y="122"/>
                    <a:pt x="232" y="117"/>
                    <a:pt x="226" y="117"/>
                  </a:cubicBezTo>
                  <a:close/>
                  <a:moveTo>
                    <a:pt x="268" y="85"/>
                  </a:moveTo>
                  <a:cubicBezTo>
                    <a:pt x="262" y="85"/>
                    <a:pt x="258" y="90"/>
                    <a:pt x="258" y="96"/>
                  </a:cubicBezTo>
                  <a:cubicBezTo>
                    <a:pt x="258" y="245"/>
                    <a:pt x="258" y="245"/>
                    <a:pt x="258" y="245"/>
                  </a:cubicBezTo>
                  <a:cubicBezTo>
                    <a:pt x="258" y="251"/>
                    <a:pt x="262" y="256"/>
                    <a:pt x="268" y="256"/>
                  </a:cubicBezTo>
                  <a:cubicBezTo>
                    <a:pt x="274" y="256"/>
                    <a:pt x="279" y="251"/>
                    <a:pt x="279" y="245"/>
                  </a:cubicBezTo>
                  <a:cubicBezTo>
                    <a:pt x="279" y="96"/>
                    <a:pt x="279" y="96"/>
                    <a:pt x="279" y="96"/>
                  </a:cubicBezTo>
                  <a:cubicBezTo>
                    <a:pt x="279" y="90"/>
                    <a:pt x="274" y="85"/>
                    <a:pt x="268" y="85"/>
                  </a:cubicBezTo>
                  <a:close/>
                  <a:moveTo>
                    <a:pt x="300" y="7"/>
                  </a:moveTo>
                  <a:cubicBezTo>
                    <a:pt x="298" y="4"/>
                    <a:pt x="296" y="2"/>
                    <a:pt x="294" y="1"/>
                  </a:cubicBezTo>
                  <a:cubicBezTo>
                    <a:pt x="292" y="0"/>
                    <a:pt x="291" y="0"/>
                    <a:pt x="290" y="0"/>
                  </a:cubicBezTo>
                  <a:cubicBezTo>
                    <a:pt x="247" y="0"/>
                    <a:pt x="247" y="0"/>
                    <a:pt x="247" y="0"/>
                  </a:cubicBezTo>
                  <a:cubicBezTo>
                    <a:pt x="241" y="0"/>
                    <a:pt x="236" y="5"/>
                    <a:pt x="236" y="11"/>
                  </a:cubicBezTo>
                  <a:cubicBezTo>
                    <a:pt x="236" y="17"/>
                    <a:pt x="241" y="21"/>
                    <a:pt x="247" y="21"/>
                  </a:cubicBezTo>
                  <a:cubicBezTo>
                    <a:pt x="264" y="21"/>
                    <a:pt x="264" y="21"/>
                    <a:pt x="264" y="21"/>
                  </a:cubicBezTo>
                  <a:cubicBezTo>
                    <a:pt x="179" y="107"/>
                    <a:pt x="179" y="107"/>
                    <a:pt x="179" y="107"/>
                  </a:cubicBezTo>
                  <a:cubicBezTo>
                    <a:pt x="98" y="107"/>
                    <a:pt x="98" y="107"/>
                    <a:pt x="98" y="107"/>
                  </a:cubicBezTo>
                  <a:cubicBezTo>
                    <a:pt x="95" y="107"/>
                    <a:pt x="93" y="107"/>
                    <a:pt x="91" y="109"/>
                  </a:cubicBezTo>
                  <a:cubicBezTo>
                    <a:pt x="6" y="173"/>
                    <a:pt x="6" y="173"/>
                    <a:pt x="6" y="173"/>
                  </a:cubicBezTo>
                  <a:cubicBezTo>
                    <a:pt x="1" y="176"/>
                    <a:pt x="0" y="183"/>
                    <a:pt x="4" y="188"/>
                  </a:cubicBezTo>
                  <a:cubicBezTo>
                    <a:pt x="6" y="191"/>
                    <a:pt x="9" y="192"/>
                    <a:pt x="12" y="192"/>
                  </a:cubicBezTo>
                  <a:cubicBezTo>
                    <a:pt x="15" y="192"/>
                    <a:pt x="17" y="191"/>
                    <a:pt x="19" y="190"/>
                  </a:cubicBezTo>
                  <a:cubicBezTo>
                    <a:pt x="101" y="128"/>
                    <a:pt x="101" y="128"/>
                    <a:pt x="101" y="128"/>
                  </a:cubicBezTo>
                  <a:cubicBezTo>
                    <a:pt x="183" y="128"/>
                    <a:pt x="183" y="128"/>
                    <a:pt x="183" y="128"/>
                  </a:cubicBezTo>
                  <a:cubicBezTo>
                    <a:pt x="186" y="128"/>
                    <a:pt x="189" y="127"/>
                    <a:pt x="191" y="125"/>
                  </a:cubicBezTo>
                  <a:cubicBezTo>
                    <a:pt x="279" y="36"/>
                    <a:pt x="279" y="36"/>
                    <a:pt x="279" y="36"/>
                  </a:cubicBezTo>
                  <a:cubicBezTo>
                    <a:pt x="279" y="53"/>
                    <a:pt x="279" y="53"/>
                    <a:pt x="279" y="53"/>
                  </a:cubicBezTo>
                  <a:cubicBezTo>
                    <a:pt x="279" y="59"/>
                    <a:pt x="284" y="64"/>
                    <a:pt x="290" y="64"/>
                  </a:cubicBezTo>
                  <a:cubicBezTo>
                    <a:pt x="296" y="64"/>
                    <a:pt x="300" y="59"/>
                    <a:pt x="300" y="53"/>
                  </a:cubicBezTo>
                  <a:cubicBezTo>
                    <a:pt x="300" y="11"/>
                    <a:pt x="300" y="11"/>
                    <a:pt x="300" y="11"/>
                  </a:cubicBezTo>
                  <a:cubicBezTo>
                    <a:pt x="300" y="9"/>
                    <a:pt x="300" y="8"/>
                    <a:pt x="300" y="7"/>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Verdana"/>
                <a:ea typeface="Verdana"/>
                <a:cs typeface="Verdana"/>
                <a:sym typeface="Verdana"/>
              </a:endParaRPr>
            </a:p>
          </p:txBody>
        </p:sp>
        <p:sp>
          <p:nvSpPr>
            <p:cNvPr id="166" name="Google Shape;166;p24"/>
            <p:cNvSpPr/>
            <p:nvPr/>
          </p:nvSpPr>
          <p:spPr>
            <a:xfrm>
              <a:off x="4383" y="2091"/>
              <a:ext cx="340" cy="340"/>
            </a:xfrm>
            <a:custGeom>
              <a:avLst/>
              <a:gdLst/>
              <a:ahLst/>
              <a:cxnLst/>
              <a:rect l="l" t="t" r="r" b="b"/>
              <a:pathLst>
                <a:path w="512" h="512" extrusionOk="0">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Verdana"/>
                <a:ea typeface="Verdana"/>
                <a:cs typeface="Verdana"/>
                <a:sym typeface="Verdana"/>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0"/>
        <p:cNvGrpSpPr/>
        <p:nvPr/>
      </p:nvGrpSpPr>
      <p:grpSpPr>
        <a:xfrm>
          <a:off x="0" y="0"/>
          <a:ext cx="0" cy="0"/>
          <a:chOff x="0" y="0"/>
          <a:chExt cx="0" cy="0"/>
        </a:xfrm>
      </p:grpSpPr>
      <p:sp>
        <p:nvSpPr>
          <p:cNvPr id="171" name="Google Shape;171;p25"/>
          <p:cNvSpPr txBox="1"/>
          <p:nvPr/>
        </p:nvSpPr>
        <p:spPr>
          <a:xfrm>
            <a:off x="311700" y="107275"/>
            <a:ext cx="6748200" cy="41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Business Model Readiness Level - BRL</a:t>
            </a:r>
            <a:endParaRPr>
              <a:solidFill>
                <a:schemeClr val="dk1"/>
              </a:solidFill>
            </a:endParaRPr>
          </a:p>
        </p:txBody>
      </p:sp>
      <p:pic>
        <p:nvPicPr>
          <p:cNvPr id="172" name="Google Shape;172;p25"/>
          <p:cNvPicPr preferRelativeResize="0"/>
          <p:nvPr/>
        </p:nvPicPr>
        <p:blipFill rotWithShape="1">
          <a:blip r:embed="rId3">
            <a:alphaModFix/>
          </a:blip>
          <a:srcRect l="59161" r="30035"/>
          <a:stretch/>
        </p:blipFill>
        <p:spPr>
          <a:xfrm>
            <a:off x="4066024" y="596132"/>
            <a:ext cx="895124" cy="4122792"/>
          </a:xfrm>
          <a:prstGeom prst="rect">
            <a:avLst/>
          </a:prstGeom>
          <a:noFill/>
          <a:ln>
            <a:noFill/>
          </a:ln>
        </p:spPr>
      </p:pic>
      <p:sp>
        <p:nvSpPr>
          <p:cNvPr id="173" name="Google Shape;173;p25"/>
          <p:cNvSpPr txBox="1">
            <a:spLocks noGrp="1"/>
          </p:cNvSpPr>
          <p:nvPr>
            <p:ph type="ctrTitle"/>
          </p:nvPr>
        </p:nvSpPr>
        <p:spPr>
          <a:xfrm>
            <a:off x="311700" y="448050"/>
            <a:ext cx="3117600" cy="3047400"/>
          </a:xfrm>
          <a:prstGeom prst="rect">
            <a:avLst/>
          </a:prstGeom>
        </p:spPr>
        <p:txBody>
          <a:bodyPr spcFirstLastPara="1" wrap="square" lIns="91425" tIns="91425" rIns="91425" bIns="91425" anchor="t" anchorCtr="0">
            <a:noAutofit/>
          </a:bodyPr>
          <a:lstStyle/>
          <a:p>
            <a:pPr marL="457200" lvl="0" indent="-292100" algn="l" rtl="0">
              <a:spcBef>
                <a:spcPts val="1200"/>
              </a:spcBef>
              <a:spcAft>
                <a:spcPts val="0"/>
              </a:spcAft>
              <a:buSzPts val="1000"/>
              <a:buChar char="●"/>
            </a:pPr>
            <a:r>
              <a:rPr lang="en" sz="1000"/>
              <a:t>Indicate which Level your startup has COMPLETELY achieved and why</a:t>
            </a:r>
            <a:endParaRPr sz="1000"/>
          </a:p>
          <a:p>
            <a:pPr marL="457200" lvl="0" indent="-292100" algn="l" rtl="0">
              <a:spcBef>
                <a:spcPts val="0"/>
              </a:spcBef>
              <a:spcAft>
                <a:spcPts val="0"/>
              </a:spcAft>
              <a:buSzPts val="1000"/>
              <a:buChar char="●"/>
            </a:pPr>
            <a:r>
              <a:rPr lang="en" sz="1000"/>
              <a:t>Check that you have satisfied all the points mentioned in the description</a:t>
            </a:r>
            <a:endParaRPr sz="1000"/>
          </a:p>
          <a:p>
            <a:pPr marL="457200" lvl="0" indent="-292100" algn="l" rtl="0">
              <a:spcBef>
                <a:spcPts val="0"/>
              </a:spcBef>
              <a:spcAft>
                <a:spcPts val="0"/>
              </a:spcAft>
              <a:buSzPts val="1000"/>
              <a:buChar char="●"/>
            </a:pPr>
            <a:r>
              <a:rPr lang="en" sz="1000"/>
              <a:t>If you have not achieved all the elements of the Level, please default to the lower level</a:t>
            </a:r>
            <a:endParaRPr sz="1000"/>
          </a:p>
          <a:p>
            <a:pPr marL="457200" lvl="0" indent="-292100" algn="l" rtl="0">
              <a:spcBef>
                <a:spcPts val="0"/>
              </a:spcBef>
              <a:spcAft>
                <a:spcPts val="0"/>
              </a:spcAft>
              <a:buSzPts val="1000"/>
              <a:buChar char="●"/>
            </a:pPr>
            <a:r>
              <a:rPr lang="en" sz="1000"/>
              <a:t>Be sure to address each dash for the level achieved and support your answers with concrete evidence that you have indeed achieved that level in your journey</a:t>
            </a:r>
            <a:endParaRPr sz="1000"/>
          </a:p>
          <a:p>
            <a:pPr marL="457200" lvl="0" indent="-292100" algn="l" rtl="0">
              <a:spcBef>
                <a:spcPts val="0"/>
              </a:spcBef>
              <a:spcAft>
                <a:spcPts val="0"/>
              </a:spcAft>
              <a:buSzPts val="1000"/>
              <a:buChar char="●"/>
            </a:pPr>
            <a:r>
              <a:rPr lang="en" sz="1000"/>
              <a:t>If you have achieved some of the points listed at higher levels, please mention them. (Maximum 1 slide)</a:t>
            </a:r>
            <a:endParaRPr sz="1000"/>
          </a:p>
          <a:p>
            <a:pPr marL="0" lvl="0" indent="0" algn="l" rtl="0">
              <a:spcBef>
                <a:spcPts val="1200"/>
              </a:spcBef>
              <a:spcAft>
                <a:spcPts val="0"/>
              </a:spcAft>
              <a:buClr>
                <a:schemeClr val="dk1"/>
              </a:buClr>
              <a:buSzPts val="1100"/>
              <a:buFont typeface="Arial"/>
              <a:buNone/>
            </a:pPr>
            <a:r>
              <a:rPr lang="en" sz="1000" b="1"/>
              <a:t>Note: </a:t>
            </a:r>
            <a:r>
              <a:rPr lang="en" sz="1000"/>
              <a:t>You must have conducted more than 40 interviews with various stakeholders in several potential market segments to qualify for SIVP.</a:t>
            </a:r>
            <a:endParaRPr sz="1000"/>
          </a:p>
        </p:txBody>
      </p:sp>
      <p:pic>
        <p:nvPicPr>
          <p:cNvPr id="174" name="Google Shape;174;p25"/>
          <p:cNvPicPr preferRelativeResize="0"/>
          <p:nvPr/>
        </p:nvPicPr>
        <p:blipFill>
          <a:blip r:embed="rId4">
            <a:alphaModFix/>
          </a:blip>
          <a:stretch>
            <a:fillRect/>
          </a:stretch>
        </p:blipFill>
        <p:spPr>
          <a:xfrm>
            <a:off x="5698125" y="246913"/>
            <a:ext cx="3117700" cy="464967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8"/>
        <p:cNvGrpSpPr/>
        <p:nvPr/>
      </p:nvGrpSpPr>
      <p:grpSpPr>
        <a:xfrm>
          <a:off x="0" y="0"/>
          <a:ext cx="0" cy="0"/>
          <a:chOff x="0" y="0"/>
          <a:chExt cx="0" cy="0"/>
        </a:xfrm>
      </p:grpSpPr>
      <p:sp>
        <p:nvSpPr>
          <p:cNvPr id="179" name="Google Shape;179;p26"/>
          <p:cNvSpPr txBox="1"/>
          <p:nvPr/>
        </p:nvSpPr>
        <p:spPr>
          <a:xfrm>
            <a:off x="311700" y="107275"/>
            <a:ext cx="6748200" cy="41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dk1"/>
                </a:solidFill>
              </a:rPr>
              <a:t>Business Model Readiness Level - BRL (maximum 1 slide)</a:t>
            </a:r>
            <a:endParaRPr dirty="0">
              <a:solidFill>
                <a:schemeClr val="dk1"/>
              </a:solidFill>
            </a:endParaRPr>
          </a:p>
        </p:txBody>
      </p:sp>
      <p:sp>
        <p:nvSpPr>
          <p:cNvPr id="180" name="Google Shape;180;p2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13</a:t>
            </a:fld>
            <a:endParaRPr/>
          </a:p>
        </p:txBody>
      </p:sp>
      <p:sp>
        <p:nvSpPr>
          <p:cNvPr id="181" name="Google Shape;181;p26"/>
          <p:cNvSpPr txBox="1">
            <a:spLocks noGrp="1"/>
          </p:cNvSpPr>
          <p:nvPr>
            <p:ph type="title"/>
          </p:nvPr>
        </p:nvSpPr>
        <p:spPr>
          <a:xfrm>
            <a:off x="311700" y="495300"/>
            <a:ext cx="8520600" cy="3898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00" i="1">
                <a:solidFill>
                  <a:schemeClr val="dk2"/>
                </a:solidFill>
              </a:rPr>
              <a:t>Type your answer here…</a:t>
            </a:r>
            <a:endParaRPr sz="1200" i="1">
              <a:solidFill>
                <a:schemeClr val="dk2"/>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5"/>
        <p:cNvGrpSpPr/>
        <p:nvPr/>
      </p:nvGrpSpPr>
      <p:grpSpPr>
        <a:xfrm>
          <a:off x="0" y="0"/>
          <a:ext cx="0" cy="0"/>
          <a:chOff x="0" y="0"/>
          <a:chExt cx="0" cy="0"/>
        </a:xfrm>
      </p:grpSpPr>
      <p:sp>
        <p:nvSpPr>
          <p:cNvPr id="186" name="Google Shape;186;p27"/>
          <p:cNvSpPr txBox="1"/>
          <p:nvPr/>
        </p:nvSpPr>
        <p:spPr>
          <a:xfrm>
            <a:off x="311700" y="107275"/>
            <a:ext cx="8160600" cy="41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dk1"/>
                </a:solidFill>
              </a:rPr>
              <a:t>Follow-up questions: Business Model - Customers and value proposition (maximum 3 slides)</a:t>
            </a:r>
            <a:endParaRPr dirty="0">
              <a:solidFill>
                <a:schemeClr val="dk1"/>
              </a:solidFill>
            </a:endParaRPr>
          </a:p>
        </p:txBody>
      </p:sp>
      <p:sp>
        <p:nvSpPr>
          <p:cNvPr id="187" name="Google Shape;187;p27"/>
          <p:cNvSpPr txBox="1">
            <a:spLocks noGrp="1"/>
          </p:cNvSpPr>
          <p:nvPr>
            <p:ph type="title"/>
          </p:nvPr>
        </p:nvSpPr>
        <p:spPr>
          <a:xfrm>
            <a:off x="311700" y="445025"/>
            <a:ext cx="8520600" cy="4065900"/>
          </a:xfrm>
          <a:prstGeom prst="rect">
            <a:avLst/>
          </a:prstGeom>
        </p:spPr>
        <p:txBody>
          <a:bodyPr spcFirstLastPara="1" wrap="square" lIns="91425" tIns="91425" rIns="91425" bIns="91425" anchor="t" anchorCtr="0">
            <a:noAutofit/>
          </a:bodyPr>
          <a:lstStyle/>
          <a:p>
            <a:pPr marL="0" lvl="0" indent="0" algn="l" rtl="0">
              <a:spcBef>
                <a:spcPts val="800"/>
              </a:spcBef>
              <a:spcAft>
                <a:spcPts val="0"/>
              </a:spcAft>
              <a:buNone/>
            </a:pPr>
            <a:r>
              <a:rPr lang="en" sz="1000"/>
              <a:t>Please use the following three slides to answer the questions below which will help us to understand and gain an insight into your business model. Present your customer segmentation and value proposition. Please indicate whether this information has been validated and how.</a:t>
            </a:r>
            <a:endParaRPr sz="1000"/>
          </a:p>
          <a:p>
            <a:pPr marL="457200" lvl="0" indent="-292100" algn="l" rtl="0">
              <a:spcBef>
                <a:spcPts val="800"/>
              </a:spcBef>
              <a:spcAft>
                <a:spcPts val="0"/>
              </a:spcAft>
              <a:buSzPts val="1000"/>
              <a:buChar char="●"/>
            </a:pPr>
            <a:r>
              <a:rPr lang="en" sz="1000"/>
              <a:t>Who are your paying customers (current or future) or potential sources of revenue?</a:t>
            </a:r>
            <a:endParaRPr sz="2600"/>
          </a:p>
          <a:p>
            <a:pPr marL="457200" lvl="0" indent="-292100" algn="l" rtl="0">
              <a:spcBef>
                <a:spcPts val="0"/>
              </a:spcBef>
              <a:spcAft>
                <a:spcPts val="0"/>
              </a:spcAft>
              <a:buSzPts val="1000"/>
              <a:buChar char="●"/>
            </a:pPr>
            <a:r>
              <a:rPr lang="en" sz="1000"/>
              <a:t>What do you think your value proposition is for these customers? And for your users (if the segment is different)?</a:t>
            </a:r>
            <a:endParaRPr sz="1000"/>
          </a:p>
          <a:p>
            <a:pPr marL="457200" lvl="0" indent="-292100" algn="l" rtl="0">
              <a:spcBef>
                <a:spcPts val="0"/>
              </a:spcBef>
              <a:spcAft>
                <a:spcPts val="0"/>
              </a:spcAft>
              <a:buSzPts val="1000"/>
              <a:buChar char="●"/>
            </a:pPr>
            <a:r>
              <a:rPr lang="en" sz="1000"/>
              <a:t>Describe your sustainable competitive advantage / your "secret recipe" / the innovation that enables you to position yourself uniquely in the market compared to the competition. (Please do not disclose any confidential information)</a:t>
            </a:r>
            <a:endParaRPr sz="1000"/>
          </a:p>
          <a:p>
            <a:pPr marL="457200" lvl="0" indent="-292100" algn="l" rtl="0">
              <a:spcBef>
                <a:spcPts val="0"/>
              </a:spcBef>
              <a:spcAft>
                <a:spcPts val="0"/>
              </a:spcAft>
              <a:buSzPts val="1000"/>
              <a:buChar char="●"/>
            </a:pPr>
            <a:r>
              <a:rPr lang="en" sz="1000"/>
              <a:t>Is it a physical product, a digital platform, a service, etc.?</a:t>
            </a:r>
            <a:endParaRPr sz="1000"/>
          </a:p>
          <a:p>
            <a:pPr marL="457200" lvl="0" indent="-292100" algn="l" rtl="0">
              <a:spcBef>
                <a:spcPts val="0"/>
              </a:spcBef>
              <a:spcAft>
                <a:spcPts val="0"/>
              </a:spcAft>
              <a:buSzPts val="1000"/>
              <a:buChar char="●"/>
            </a:pPr>
            <a:r>
              <a:rPr lang="en" sz="1000"/>
              <a:t>What is the customer currently doing to solve the problem? List the alternatives. Who are the other players (and competitors)?</a:t>
            </a:r>
            <a:endParaRPr sz="1000"/>
          </a:p>
          <a:p>
            <a:pPr marL="457200" lvl="0" indent="-292100" algn="l" rtl="0">
              <a:spcBef>
                <a:spcPts val="0"/>
              </a:spcBef>
              <a:spcAft>
                <a:spcPts val="0"/>
              </a:spcAft>
              <a:buSzPts val="1000"/>
              <a:buChar char="●"/>
            </a:pPr>
            <a:r>
              <a:rPr lang="en" sz="1000"/>
              <a:t>Describe the market validation (particularly interviews) carried out to date. What have you validated and invalidated? How many validation interviews were carried out? How long did the validation interviews last? How many customer segments did you consider?  </a:t>
            </a:r>
            <a:endParaRPr sz="1000"/>
          </a:p>
          <a:p>
            <a:pPr marL="457200" lvl="0" indent="-292100" algn="l" rtl="0">
              <a:spcBef>
                <a:spcPts val="0"/>
              </a:spcBef>
              <a:spcAft>
                <a:spcPts val="0"/>
              </a:spcAft>
              <a:buSzPts val="1000"/>
              <a:buChar char="●"/>
            </a:pPr>
            <a:r>
              <a:rPr lang="en" sz="1000"/>
              <a:t>How do you intend to make money from your product or service (what is your revenue model)?</a:t>
            </a:r>
            <a:endParaRPr sz="1000"/>
          </a:p>
          <a:p>
            <a:pPr marL="457200" lvl="0" indent="-292100" algn="l" rtl="0">
              <a:spcBef>
                <a:spcPts val="0"/>
              </a:spcBef>
              <a:spcAft>
                <a:spcPts val="0"/>
              </a:spcAft>
              <a:buSzPts val="1000"/>
              <a:buChar char="●"/>
            </a:pPr>
            <a:r>
              <a:rPr lang="en" sz="1000"/>
              <a:t>What are your main costs in providing the product or service to your customers?</a:t>
            </a:r>
            <a:endParaRPr sz="1000"/>
          </a:p>
          <a:p>
            <a:pPr marL="457200" lvl="0" indent="-292100" algn="l" rtl="0">
              <a:spcBef>
                <a:spcPts val="0"/>
              </a:spcBef>
              <a:spcAft>
                <a:spcPts val="0"/>
              </a:spcAft>
              <a:buSzPts val="1000"/>
              <a:buChar char="●"/>
            </a:pPr>
            <a:r>
              <a:rPr lang="en" sz="1000"/>
              <a:t>What price can you charge for your product or service?</a:t>
            </a:r>
            <a:endParaRPr sz="1000"/>
          </a:p>
        </p:txBody>
      </p:sp>
      <p:sp>
        <p:nvSpPr>
          <p:cNvPr id="188" name="Google Shape;188;p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2"/>
        <p:cNvGrpSpPr/>
        <p:nvPr/>
      </p:nvGrpSpPr>
      <p:grpSpPr>
        <a:xfrm>
          <a:off x="0" y="0"/>
          <a:ext cx="0" cy="0"/>
          <a:chOff x="0" y="0"/>
          <a:chExt cx="0" cy="0"/>
        </a:xfrm>
      </p:grpSpPr>
      <p:sp>
        <p:nvSpPr>
          <p:cNvPr id="193" name="Google Shape;193;p28"/>
          <p:cNvSpPr txBox="1"/>
          <p:nvPr/>
        </p:nvSpPr>
        <p:spPr>
          <a:xfrm>
            <a:off x="311700" y="107275"/>
            <a:ext cx="6748200" cy="41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Business Model - Customers and value proposition (1 of 3)</a:t>
            </a:r>
            <a:endParaRPr>
              <a:solidFill>
                <a:schemeClr val="dk1"/>
              </a:solidFill>
            </a:endParaRPr>
          </a:p>
        </p:txBody>
      </p:sp>
      <p:sp>
        <p:nvSpPr>
          <p:cNvPr id="194" name="Google Shape;194;p2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15</a:t>
            </a:fld>
            <a:endParaRPr/>
          </a:p>
        </p:txBody>
      </p:sp>
      <p:sp>
        <p:nvSpPr>
          <p:cNvPr id="195" name="Google Shape;195;p28"/>
          <p:cNvSpPr txBox="1">
            <a:spLocks noGrp="1"/>
          </p:cNvSpPr>
          <p:nvPr>
            <p:ph type="title"/>
          </p:nvPr>
        </p:nvSpPr>
        <p:spPr>
          <a:xfrm>
            <a:off x="311700" y="495300"/>
            <a:ext cx="8520600" cy="3898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00" i="1">
                <a:solidFill>
                  <a:schemeClr val="dk2"/>
                </a:solidFill>
              </a:rPr>
              <a:t>Type your answer here…</a:t>
            </a:r>
            <a:endParaRPr sz="1200" i="1">
              <a:solidFill>
                <a:schemeClr val="dk2"/>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9"/>
        <p:cNvGrpSpPr/>
        <p:nvPr/>
      </p:nvGrpSpPr>
      <p:grpSpPr>
        <a:xfrm>
          <a:off x="0" y="0"/>
          <a:ext cx="0" cy="0"/>
          <a:chOff x="0" y="0"/>
          <a:chExt cx="0" cy="0"/>
        </a:xfrm>
      </p:grpSpPr>
      <p:sp>
        <p:nvSpPr>
          <p:cNvPr id="200" name="Google Shape;200;p2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16</a:t>
            </a:fld>
            <a:endParaRPr/>
          </a:p>
        </p:txBody>
      </p:sp>
      <p:sp>
        <p:nvSpPr>
          <p:cNvPr id="201" name="Google Shape;201;p29"/>
          <p:cNvSpPr txBox="1"/>
          <p:nvPr/>
        </p:nvSpPr>
        <p:spPr>
          <a:xfrm>
            <a:off x="311700" y="107275"/>
            <a:ext cx="6748200" cy="41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Business Model - Customers and value proposition (2 of 3)</a:t>
            </a:r>
            <a:endParaRPr>
              <a:solidFill>
                <a:schemeClr val="dk1"/>
              </a:solidFill>
            </a:endParaRPr>
          </a:p>
        </p:txBody>
      </p:sp>
      <p:sp>
        <p:nvSpPr>
          <p:cNvPr id="202" name="Google Shape;202;p29"/>
          <p:cNvSpPr txBox="1">
            <a:spLocks noGrp="1"/>
          </p:cNvSpPr>
          <p:nvPr>
            <p:ph type="title"/>
          </p:nvPr>
        </p:nvSpPr>
        <p:spPr>
          <a:xfrm>
            <a:off x="311700" y="495300"/>
            <a:ext cx="8520600" cy="3898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00" i="1">
                <a:solidFill>
                  <a:schemeClr val="dk2"/>
                </a:solidFill>
              </a:rPr>
              <a:t>Type your answer here…</a:t>
            </a:r>
            <a:endParaRPr sz="1200" i="1">
              <a:solidFill>
                <a:schemeClr val="dk2"/>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6"/>
        <p:cNvGrpSpPr/>
        <p:nvPr/>
      </p:nvGrpSpPr>
      <p:grpSpPr>
        <a:xfrm>
          <a:off x="0" y="0"/>
          <a:ext cx="0" cy="0"/>
          <a:chOff x="0" y="0"/>
          <a:chExt cx="0" cy="0"/>
        </a:xfrm>
      </p:grpSpPr>
      <p:sp>
        <p:nvSpPr>
          <p:cNvPr id="207" name="Google Shape;207;p3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17</a:t>
            </a:fld>
            <a:endParaRPr/>
          </a:p>
        </p:txBody>
      </p:sp>
      <p:sp>
        <p:nvSpPr>
          <p:cNvPr id="208" name="Google Shape;208;p30"/>
          <p:cNvSpPr txBox="1"/>
          <p:nvPr/>
        </p:nvSpPr>
        <p:spPr>
          <a:xfrm>
            <a:off x="311700" y="107275"/>
            <a:ext cx="6748200" cy="41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Business Model - Customers and value proposition (3 of 3)</a:t>
            </a:r>
            <a:endParaRPr>
              <a:solidFill>
                <a:schemeClr val="dk1"/>
              </a:solidFill>
            </a:endParaRPr>
          </a:p>
        </p:txBody>
      </p:sp>
      <p:sp>
        <p:nvSpPr>
          <p:cNvPr id="209" name="Google Shape;209;p30"/>
          <p:cNvSpPr txBox="1">
            <a:spLocks noGrp="1"/>
          </p:cNvSpPr>
          <p:nvPr>
            <p:ph type="title"/>
          </p:nvPr>
        </p:nvSpPr>
        <p:spPr>
          <a:xfrm>
            <a:off x="311700" y="495300"/>
            <a:ext cx="8520600" cy="3898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00" i="1" dirty="0">
                <a:solidFill>
                  <a:schemeClr val="dk2"/>
                </a:solidFill>
              </a:rPr>
              <a:t>Type your answer here…</a:t>
            </a:r>
            <a:endParaRPr sz="1200" i="1" dirty="0">
              <a:solidFill>
                <a:schemeClr val="dk2"/>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3"/>
        <p:cNvGrpSpPr/>
        <p:nvPr/>
      </p:nvGrpSpPr>
      <p:grpSpPr>
        <a:xfrm>
          <a:off x="0" y="0"/>
          <a:ext cx="0" cy="0"/>
          <a:chOff x="0" y="0"/>
          <a:chExt cx="0" cy="0"/>
        </a:xfrm>
      </p:grpSpPr>
      <p:sp>
        <p:nvSpPr>
          <p:cNvPr id="214" name="Google Shape;214;p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18</a:t>
            </a:fld>
            <a:endParaRPr/>
          </a:p>
        </p:txBody>
      </p:sp>
      <p:sp>
        <p:nvSpPr>
          <p:cNvPr id="215" name="Google Shape;215;p31"/>
          <p:cNvSpPr txBox="1"/>
          <p:nvPr/>
        </p:nvSpPr>
        <p:spPr>
          <a:xfrm>
            <a:off x="311700" y="107275"/>
            <a:ext cx="6748200" cy="41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dk1"/>
                </a:solidFill>
              </a:rPr>
              <a:t>Business Model - Market opportunity (maximum 2 slides) </a:t>
            </a:r>
            <a:endParaRPr dirty="0">
              <a:solidFill>
                <a:schemeClr val="dk1"/>
              </a:solidFill>
            </a:endParaRPr>
          </a:p>
          <a:p>
            <a:pPr marL="0" lvl="0" indent="0" algn="l" rtl="0">
              <a:spcBef>
                <a:spcPts val="0"/>
              </a:spcBef>
              <a:spcAft>
                <a:spcPts val="0"/>
              </a:spcAft>
              <a:buNone/>
            </a:pPr>
            <a:endParaRPr dirty="0">
              <a:solidFill>
                <a:schemeClr val="dk1"/>
              </a:solidFill>
            </a:endParaRPr>
          </a:p>
        </p:txBody>
      </p:sp>
      <p:sp>
        <p:nvSpPr>
          <p:cNvPr id="216" name="Google Shape;216;p31"/>
          <p:cNvSpPr txBox="1">
            <a:spLocks noGrp="1"/>
          </p:cNvSpPr>
          <p:nvPr>
            <p:ph type="title"/>
          </p:nvPr>
        </p:nvSpPr>
        <p:spPr>
          <a:xfrm>
            <a:off x="311700" y="445025"/>
            <a:ext cx="8520600" cy="1807500"/>
          </a:xfrm>
          <a:prstGeom prst="rect">
            <a:avLst/>
          </a:prstGeom>
        </p:spPr>
        <p:txBody>
          <a:bodyPr spcFirstLastPara="1" wrap="square" lIns="91425" tIns="91425" rIns="91425" bIns="91425" anchor="t" anchorCtr="0">
            <a:noAutofit/>
          </a:bodyPr>
          <a:lstStyle/>
          <a:p>
            <a:pPr marL="0" lvl="0" indent="0" algn="l" rtl="0">
              <a:spcBef>
                <a:spcPts val="800"/>
              </a:spcBef>
              <a:spcAft>
                <a:spcPts val="0"/>
              </a:spcAft>
              <a:buNone/>
            </a:pPr>
            <a:r>
              <a:rPr lang="en" sz="1000"/>
              <a:t>Please use the following two slides to answer the questions below, which will help us to understand and gain an insight into your business model.</a:t>
            </a:r>
            <a:endParaRPr sz="1000" b="1"/>
          </a:p>
          <a:p>
            <a:pPr marL="457200" lvl="0" indent="-292100" algn="l" rtl="0">
              <a:lnSpc>
                <a:spcPct val="100000"/>
              </a:lnSpc>
              <a:spcBef>
                <a:spcPts val="800"/>
              </a:spcBef>
              <a:spcAft>
                <a:spcPts val="0"/>
              </a:spcAft>
              <a:buSzPts val="1000"/>
              <a:buChar char="●"/>
            </a:pPr>
            <a:r>
              <a:rPr lang="en" sz="1000"/>
              <a:t>What is the size of the target market, annual market growth, market trends?</a:t>
            </a:r>
            <a:endParaRPr sz="1000"/>
          </a:p>
          <a:p>
            <a:pPr marL="457200" lvl="0" indent="-292100" algn="l" rtl="0">
              <a:lnSpc>
                <a:spcPct val="100000"/>
              </a:lnSpc>
              <a:spcBef>
                <a:spcPts val="0"/>
              </a:spcBef>
              <a:spcAft>
                <a:spcPts val="0"/>
              </a:spcAft>
              <a:buSzPts val="1000"/>
              <a:buChar char="●"/>
            </a:pPr>
            <a:r>
              <a:rPr lang="en" sz="1000"/>
              <a:t>How much of this market can you capture? What is the Total Available Market (TAM), the Serviceable Available Market (SAM), and the Serviceable Obtainable Market (SOM)?</a:t>
            </a:r>
            <a:endParaRPr sz="1000"/>
          </a:p>
          <a:p>
            <a:pPr marL="457200" lvl="0" indent="-292100" algn="l" rtl="0">
              <a:lnSpc>
                <a:spcPct val="100000"/>
              </a:lnSpc>
              <a:spcBef>
                <a:spcPts val="0"/>
              </a:spcBef>
              <a:spcAft>
                <a:spcPts val="0"/>
              </a:spcAft>
              <a:buSzPts val="1000"/>
              <a:buChar char="●"/>
            </a:pPr>
            <a:r>
              <a:rPr lang="en" sz="1000"/>
              <a:t>How will you win market share? Outline your high-level go-to-market strategy. </a:t>
            </a:r>
            <a:endParaRPr sz="1000"/>
          </a:p>
          <a:p>
            <a:pPr marL="457200" lvl="0" indent="-292100" algn="l" rtl="0">
              <a:spcBef>
                <a:spcPts val="0"/>
              </a:spcBef>
              <a:spcAft>
                <a:spcPts val="0"/>
              </a:spcAft>
              <a:buSzPts val="1000"/>
              <a:buChar char="●"/>
            </a:pPr>
            <a:r>
              <a:rPr lang="en" sz="1000"/>
              <a:t>How do you plan to build relationships with your customers?</a:t>
            </a:r>
            <a:endParaRPr sz="1000"/>
          </a:p>
          <a:p>
            <a:pPr marL="457200" lvl="0" indent="-292100" algn="l" rtl="0">
              <a:spcBef>
                <a:spcPts val="0"/>
              </a:spcBef>
              <a:spcAft>
                <a:spcPts val="0"/>
              </a:spcAft>
              <a:buSzPts val="1000"/>
              <a:buChar char="●"/>
            </a:pPr>
            <a:r>
              <a:rPr lang="en" sz="1000"/>
              <a:t>Tell us about the traction you've seen in the market. Do you have any listings for your product? Positive customer feedback? Letters of support? Industrial partners?</a:t>
            </a:r>
            <a:endParaRPr sz="1000"/>
          </a:p>
          <a:p>
            <a:pPr marL="457200" lvl="0" indent="-292100" algn="l" rtl="0">
              <a:lnSpc>
                <a:spcPct val="100000"/>
              </a:lnSpc>
              <a:spcBef>
                <a:spcPts val="0"/>
              </a:spcBef>
              <a:spcAft>
                <a:spcPts val="0"/>
              </a:spcAft>
              <a:buSzPts val="1000"/>
              <a:buChar char="●"/>
            </a:pPr>
            <a:r>
              <a:rPr lang="en" sz="1000"/>
              <a:t>What would be the 2 or 3 follow-up markets?</a:t>
            </a:r>
            <a:endParaRPr sz="10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0"/>
        <p:cNvGrpSpPr/>
        <p:nvPr/>
      </p:nvGrpSpPr>
      <p:grpSpPr>
        <a:xfrm>
          <a:off x="0" y="0"/>
          <a:ext cx="0" cy="0"/>
          <a:chOff x="0" y="0"/>
          <a:chExt cx="0" cy="0"/>
        </a:xfrm>
      </p:grpSpPr>
      <p:sp>
        <p:nvSpPr>
          <p:cNvPr id="221" name="Google Shape;221;p3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19</a:t>
            </a:fld>
            <a:endParaRPr/>
          </a:p>
        </p:txBody>
      </p:sp>
      <p:sp>
        <p:nvSpPr>
          <p:cNvPr id="222" name="Google Shape;222;p32"/>
          <p:cNvSpPr txBox="1"/>
          <p:nvPr/>
        </p:nvSpPr>
        <p:spPr>
          <a:xfrm>
            <a:off x="311700" y="107275"/>
            <a:ext cx="6748200" cy="41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Business Model - Market opportunity (1 of 2) </a:t>
            </a:r>
            <a:endParaRPr>
              <a:solidFill>
                <a:schemeClr val="dk1"/>
              </a:solidFill>
            </a:endParaRPr>
          </a:p>
          <a:p>
            <a:pPr marL="0" lvl="0" indent="0" algn="l" rtl="0">
              <a:spcBef>
                <a:spcPts val="0"/>
              </a:spcBef>
              <a:spcAft>
                <a:spcPts val="0"/>
              </a:spcAft>
              <a:buNone/>
            </a:pPr>
            <a:endParaRPr>
              <a:solidFill>
                <a:schemeClr val="dk1"/>
              </a:solidFill>
            </a:endParaRPr>
          </a:p>
        </p:txBody>
      </p:sp>
      <p:sp>
        <p:nvSpPr>
          <p:cNvPr id="223" name="Google Shape;223;p32"/>
          <p:cNvSpPr txBox="1">
            <a:spLocks noGrp="1"/>
          </p:cNvSpPr>
          <p:nvPr>
            <p:ph type="title"/>
          </p:nvPr>
        </p:nvSpPr>
        <p:spPr>
          <a:xfrm>
            <a:off x="311700" y="495300"/>
            <a:ext cx="8520600" cy="3898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00" i="1">
                <a:solidFill>
                  <a:schemeClr val="dk2"/>
                </a:solidFill>
              </a:rPr>
              <a:t>Type your answer here…</a:t>
            </a:r>
            <a:endParaRPr sz="1200" i="1">
              <a:solidFill>
                <a:schemeClr val="dk2"/>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5"/>
          <p:cNvSpPr txBox="1"/>
          <p:nvPr/>
        </p:nvSpPr>
        <p:spPr>
          <a:xfrm>
            <a:off x="310896" y="109728"/>
            <a:ext cx="3940800" cy="523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a:solidFill>
                  <a:schemeClr val="dk1"/>
                </a:solidFill>
              </a:rPr>
              <a:t>Table of contents</a:t>
            </a:r>
            <a:endParaRPr>
              <a:solidFill>
                <a:schemeClr val="dk1"/>
              </a:solidFill>
            </a:endParaRPr>
          </a:p>
          <a:p>
            <a:pPr marL="0" lvl="0" indent="0" algn="l" rtl="0">
              <a:spcBef>
                <a:spcPts val="0"/>
              </a:spcBef>
              <a:spcAft>
                <a:spcPts val="0"/>
              </a:spcAft>
              <a:buNone/>
            </a:pPr>
            <a:endParaRPr sz="1800">
              <a:solidFill>
                <a:schemeClr val="dk2"/>
              </a:solidFill>
            </a:endParaRPr>
          </a:p>
        </p:txBody>
      </p:sp>
      <p:graphicFrame>
        <p:nvGraphicFramePr>
          <p:cNvPr id="72" name="Google Shape;72;p15"/>
          <p:cNvGraphicFramePr/>
          <p:nvPr/>
        </p:nvGraphicFramePr>
        <p:xfrm>
          <a:off x="2020788" y="911980"/>
          <a:ext cx="5102425" cy="3059100"/>
        </p:xfrm>
        <a:graphic>
          <a:graphicData uri="http://schemas.openxmlformats.org/drawingml/2006/table">
            <a:tbl>
              <a:tblPr firstRow="1" bandRow="1">
                <a:noFill/>
                <a:tableStyleId>{9B707EF4-FCD4-44A6-8FF3-66F6354884FF}</a:tableStyleId>
              </a:tblPr>
              <a:tblGrid>
                <a:gridCol w="4579625">
                  <a:extLst>
                    <a:ext uri="{9D8B030D-6E8A-4147-A177-3AD203B41FA5}">
                      <a16:colId xmlns:a16="http://schemas.microsoft.com/office/drawing/2014/main" val="20000"/>
                    </a:ext>
                  </a:extLst>
                </a:gridCol>
                <a:gridCol w="522800">
                  <a:extLst>
                    <a:ext uri="{9D8B030D-6E8A-4147-A177-3AD203B41FA5}">
                      <a16:colId xmlns:a16="http://schemas.microsoft.com/office/drawing/2014/main" val="20001"/>
                    </a:ext>
                  </a:extLst>
                </a:gridCol>
              </a:tblGrid>
              <a:tr h="278100">
                <a:tc gridSpan="2">
                  <a:txBody>
                    <a:bodyPr/>
                    <a:lstStyle/>
                    <a:p>
                      <a:pPr marL="0" lvl="0" indent="0" algn="l" rtl="0">
                        <a:spcBef>
                          <a:spcPts val="0"/>
                        </a:spcBef>
                        <a:spcAft>
                          <a:spcPts val="0"/>
                        </a:spcAft>
                        <a:buNone/>
                      </a:pPr>
                      <a:r>
                        <a:rPr lang="en" sz="1300">
                          <a:solidFill>
                            <a:schemeClr val="dk1"/>
                          </a:solidFill>
                          <a:latin typeface="Arial"/>
                          <a:ea typeface="Arial"/>
                          <a:cs typeface="Arial"/>
                          <a:sym typeface="Arial"/>
                        </a:rPr>
                        <a:t>Section 1: Program overview, rules and instructions</a:t>
                      </a:r>
                      <a:endParaRPr sz="1300">
                        <a:solidFill>
                          <a:srgbClr val="000000"/>
                        </a:solidFill>
                        <a:latin typeface="Arial"/>
                        <a:ea typeface="Arial"/>
                        <a:cs typeface="Arial"/>
                        <a:sym typeface="Arial"/>
                      </a:endParaRPr>
                    </a:p>
                  </a:txBody>
                  <a:tcPr marL="68600" marR="68600" marT="34300" marB="34300" anchor="ctr">
                    <a:lnT w="12700" cap="flat" cmpd="sng">
                      <a:solidFill>
                        <a:srgbClr val="4285F4"/>
                      </a:solidFill>
                      <a:prstDash val="solid"/>
                      <a:round/>
                      <a:headEnd type="none" w="sm" len="sm"/>
                      <a:tailEnd type="none" w="sm" len="sm"/>
                    </a:lnT>
                    <a:lnB w="12700" cap="flat" cmpd="sng">
                      <a:solidFill>
                        <a:srgbClr val="4285F4"/>
                      </a:solidFill>
                      <a:prstDash val="dot"/>
                      <a:round/>
                      <a:headEnd type="none" w="sm" len="sm"/>
                      <a:tailEnd type="none" w="sm" len="sm"/>
                    </a:lnB>
                    <a:solidFill>
                      <a:srgbClr val="C9DAF8"/>
                    </a:solidFill>
                  </a:tcPr>
                </a:tc>
                <a:tc hMerge="1">
                  <a:txBody>
                    <a:bodyPr/>
                    <a:lstStyle/>
                    <a:p>
                      <a:endParaRPr lang="fr-FR"/>
                    </a:p>
                  </a:txBody>
                  <a:tcPr/>
                </a:tc>
                <a:extLst>
                  <a:ext uri="{0D108BD9-81ED-4DB2-BD59-A6C34878D82A}">
                    <a16:rowId xmlns:a16="http://schemas.microsoft.com/office/drawing/2014/main" val="10000"/>
                  </a:ext>
                </a:extLst>
              </a:tr>
              <a:tr h="278100">
                <a:tc>
                  <a:txBody>
                    <a:bodyPr/>
                    <a:lstStyle/>
                    <a:p>
                      <a:pPr marL="91440" lvl="0" indent="0" algn="l" rtl="0">
                        <a:spcBef>
                          <a:spcPts val="0"/>
                        </a:spcBef>
                        <a:spcAft>
                          <a:spcPts val="0"/>
                        </a:spcAft>
                        <a:buClr>
                          <a:schemeClr val="dk1"/>
                        </a:buClr>
                        <a:buFont typeface="Arial"/>
                        <a:buNone/>
                      </a:pPr>
                      <a:r>
                        <a:rPr lang="en" sz="1200">
                          <a:solidFill>
                            <a:schemeClr val="dk1"/>
                          </a:solidFill>
                          <a:latin typeface="Arial"/>
                          <a:ea typeface="Arial"/>
                          <a:cs typeface="Arial"/>
                          <a:sym typeface="Arial"/>
                        </a:rPr>
                        <a:t>Benefits of the SIVP</a:t>
                      </a:r>
                      <a:endParaRPr sz="1200">
                        <a:latin typeface="Arial"/>
                        <a:ea typeface="Arial"/>
                        <a:cs typeface="Arial"/>
                        <a:sym typeface="Arial"/>
                      </a:endParaRPr>
                    </a:p>
                  </a:txBody>
                  <a:tcPr marL="68600" marR="68600" marT="34300" marB="34300" anchor="ctr">
                    <a:lnT w="12700" cap="flat" cmpd="sng">
                      <a:solidFill>
                        <a:srgbClr val="4285F4"/>
                      </a:solidFill>
                      <a:prstDash val="dot"/>
                      <a:round/>
                      <a:headEnd type="none" w="sm" len="sm"/>
                      <a:tailEnd type="none" w="sm" len="sm"/>
                    </a:lnT>
                    <a:lnB w="12700" cap="flat" cmpd="sng">
                      <a:solidFill>
                        <a:srgbClr val="4285F4"/>
                      </a:solidFill>
                      <a:prstDash val="dot"/>
                      <a:round/>
                      <a:headEnd type="none" w="sm" len="sm"/>
                      <a:tailEnd type="none" w="sm" len="sm"/>
                    </a:lnB>
                    <a:solidFill>
                      <a:srgbClr val="EDF3E8"/>
                    </a:solidFill>
                  </a:tcPr>
                </a:tc>
                <a:tc>
                  <a:txBody>
                    <a:bodyPr/>
                    <a:lstStyle/>
                    <a:p>
                      <a:pPr marL="91440" marR="0" lvl="0" indent="0" algn="r" rtl="0">
                        <a:spcBef>
                          <a:spcPts val="0"/>
                        </a:spcBef>
                        <a:spcAft>
                          <a:spcPts val="0"/>
                        </a:spcAft>
                        <a:buNone/>
                      </a:pPr>
                      <a:r>
                        <a:rPr lang="en" sz="1200">
                          <a:solidFill>
                            <a:srgbClr val="000000"/>
                          </a:solidFill>
                          <a:latin typeface="Arial"/>
                          <a:ea typeface="Arial"/>
                          <a:cs typeface="Arial"/>
                          <a:sym typeface="Arial"/>
                        </a:rPr>
                        <a:t>3 </a:t>
                      </a:r>
                      <a:endParaRPr sz="1200">
                        <a:solidFill>
                          <a:srgbClr val="000000"/>
                        </a:solidFill>
                        <a:latin typeface="Arial"/>
                        <a:ea typeface="Arial"/>
                        <a:cs typeface="Arial"/>
                        <a:sym typeface="Arial"/>
                      </a:endParaRPr>
                    </a:p>
                  </a:txBody>
                  <a:tcPr marL="68600" marR="68600" marT="34300" marB="34300" anchor="ctr">
                    <a:lnT w="12700" cap="flat" cmpd="sng">
                      <a:solidFill>
                        <a:srgbClr val="4285F4"/>
                      </a:solidFill>
                      <a:prstDash val="dot"/>
                      <a:round/>
                      <a:headEnd type="none" w="sm" len="sm"/>
                      <a:tailEnd type="none" w="sm" len="sm"/>
                    </a:lnT>
                    <a:lnB w="12700" cap="flat" cmpd="sng">
                      <a:solidFill>
                        <a:srgbClr val="4285F4"/>
                      </a:solidFill>
                      <a:prstDash val="dot"/>
                      <a:round/>
                      <a:headEnd type="none" w="sm" len="sm"/>
                      <a:tailEnd type="none" w="sm" len="sm"/>
                    </a:lnB>
                    <a:solidFill>
                      <a:srgbClr val="EDF3E8"/>
                    </a:solidFill>
                  </a:tcPr>
                </a:tc>
                <a:extLst>
                  <a:ext uri="{0D108BD9-81ED-4DB2-BD59-A6C34878D82A}">
                    <a16:rowId xmlns:a16="http://schemas.microsoft.com/office/drawing/2014/main" val="10001"/>
                  </a:ext>
                </a:extLst>
              </a:tr>
              <a:tr h="278100">
                <a:tc>
                  <a:txBody>
                    <a:bodyPr/>
                    <a:lstStyle/>
                    <a:p>
                      <a:pPr marL="91440" marR="0" lvl="0" indent="0" algn="l" rtl="0">
                        <a:lnSpc>
                          <a:spcPct val="100000"/>
                        </a:lnSpc>
                        <a:spcBef>
                          <a:spcPts val="0"/>
                        </a:spcBef>
                        <a:spcAft>
                          <a:spcPts val="0"/>
                        </a:spcAft>
                        <a:buClr>
                          <a:srgbClr val="000000"/>
                        </a:buClr>
                        <a:buFont typeface="Arial"/>
                        <a:buNone/>
                      </a:pPr>
                      <a:r>
                        <a:rPr lang="en" sz="1200">
                          <a:latin typeface="Arial"/>
                          <a:ea typeface="Arial"/>
                          <a:cs typeface="Arial"/>
                          <a:sym typeface="Arial"/>
                        </a:rPr>
                        <a:t>Instructions to complete this document</a:t>
                      </a:r>
                      <a:endParaRPr sz="1200">
                        <a:latin typeface="Arial"/>
                        <a:ea typeface="Arial"/>
                        <a:cs typeface="Arial"/>
                        <a:sym typeface="Arial"/>
                      </a:endParaRPr>
                    </a:p>
                  </a:txBody>
                  <a:tcPr marL="68600" marR="68600" marT="34300" marB="34300" anchor="ctr">
                    <a:lnT w="12700" cap="flat" cmpd="sng">
                      <a:solidFill>
                        <a:srgbClr val="4285F4"/>
                      </a:solidFill>
                      <a:prstDash val="dot"/>
                      <a:round/>
                      <a:headEnd type="none" w="sm" len="sm"/>
                      <a:tailEnd type="none" w="sm" len="sm"/>
                    </a:lnT>
                    <a:lnB w="12700" cap="flat" cmpd="sng">
                      <a:solidFill>
                        <a:srgbClr val="4285F4"/>
                      </a:solidFill>
                      <a:prstDash val="dot"/>
                      <a:round/>
                      <a:headEnd type="none" w="sm" len="sm"/>
                      <a:tailEnd type="none" w="sm" len="sm"/>
                    </a:lnB>
                    <a:solidFill>
                      <a:srgbClr val="D8E7CB"/>
                    </a:solidFill>
                  </a:tcPr>
                </a:tc>
                <a:tc>
                  <a:txBody>
                    <a:bodyPr/>
                    <a:lstStyle/>
                    <a:p>
                      <a:pPr marL="91440" marR="0" lvl="0" indent="0" algn="r" rtl="0">
                        <a:spcBef>
                          <a:spcPts val="0"/>
                        </a:spcBef>
                        <a:spcAft>
                          <a:spcPts val="0"/>
                        </a:spcAft>
                        <a:buNone/>
                      </a:pPr>
                      <a:r>
                        <a:rPr lang="en" sz="1200">
                          <a:latin typeface="Arial"/>
                          <a:ea typeface="Arial"/>
                          <a:cs typeface="Arial"/>
                          <a:sym typeface="Arial"/>
                        </a:rPr>
                        <a:t>4</a:t>
                      </a:r>
                      <a:endParaRPr sz="1200">
                        <a:latin typeface="Arial"/>
                        <a:ea typeface="Arial"/>
                        <a:cs typeface="Arial"/>
                        <a:sym typeface="Arial"/>
                      </a:endParaRPr>
                    </a:p>
                  </a:txBody>
                  <a:tcPr marL="68600" marR="68600" marT="34300" marB="34300" anchor="ctr">
                    <a:lnT w="12700" cap="flat" cmpd="sng">
                      <a:solidFill>
                        <a:srgbClr val="4285F4"/>
                      </a:solidFill>
                      <a:prstDash val="dot"/>
                      <a:round/>
                      <a:headEnd type="none" w="sm" len="sm"/>
                      <a:tailEnd type="none" w="sm" len="sm"/>
                    </a:lnT>
                    <a:lnB w="12700" cap="flat" cmpd="sng">
                      <a:solidFill>
                        <a:srgbClr val="4285F4"/>
                      </a:solidFill>
                      <a:prstDash val="dot"/>
                      <a:round/>
                      <a:headEnd type="none" w="sm" len="sm"/>
                      <a:tailEnd type="none" w="sm" len="sm"/>
                    </a:lnB>
                    <a:solidFill>
                      <a:srgbClr val="D8E7CB"/>
                    </a:solidFill>
                  </a:tcPr>
                </a:tc>
                <a:extLst>
                  <a:ext uri="{0D108BD9-81ED-4DB2-BD59-A6C34878D82A}">
                    <a16:rowId xmlns:a16="http://schemas.microsoft.com/office/drawing/2014/main" val="10002"/>
                  </a:ext>
                </a:extLst>
              </a:tr>
              <a:tr h="278100">
                <a:tc>
                  <a:txBody>
                    <a:bodyPr/>
                    <a:lstStyle/>
                    <a:p>
                      <a:pPr marL="91440" lvl="0" indent="0" algn="l" rtl="0">
                        <a:spcBef>
                          <a:spcPts val="0"/>
                        </a:spcBef>
                        <a:spcAft>
                          <a:spcPts val="0"/>
                        </a:spcAft>
                        <a:buClr>
                          <a:schemeClr val="dk1"/>
                        </a:buClr>
                        <a:buSzPts val="1100"/>
                        <a:buFont typeface="Arial"/>
                        <a:buNone/>
                      </a:pPr>
                      <a:r>
                        <a:rPr lang="en" sz="1200">
                          <a:solidFill>
                            <a:schemeClr val="dk1"/>
                          </a:solidFill>
                          <a:latin typeface="Arial"/>
                          <a:ea typeface="Arial"/>
                          <a:cs typeface="Arial"/>
                          <a:sym typeface="Arial"/>
                        </a:rPr>
                        <a:t>Important points to consider when determining eligibility</a:t>
                      </a:r>
                      <a:endParaRPr sz="1200">
                        <a:solidFill>
                          <a:schemeClr val="dk1"/>
                        </a:solidFill>
                        <a:latin typeface="Arial"/>
                        <a:ea typeface="Arial"/>
                        <a:cs typeface="Arial"/>
                        <a:sym typeface="Arial"/>
                      </a:endParaRPr>
                    </a:p>
                  </a:txBody>
                  <a:tcPr marL="68600" marR="68600" marT="34300" marB="34300" anchor="ctr">
                    <a:lnT w="12700" cap="flat" cmpd="sng">
                      <a:solidFill>
                        <a:srgbClr val="4285F4"/>
                      </a:solidFill>
                      <a:prstDash val="dot"/>
                      <a:round/>
                      <a:headEnd type="none" w="sm" len="sm"/>
                      <a:tailEnd type="none" w="sm" len="sm"/>
                    </a:lnT>
                    <a:lnB w="12700" cap="flat" cmpd="sng">
                      <a:solidFill>
                        <a:srgbClr val="4285F4"/>
                      </a:solidFill>
                      <a:prstDash val="dot"/>
                      <a:round/>
                      <a:headEnd type="none" w="sm" len="sm"/>
                      <a:tailEnd type="none" w="sm" len="sm"/>
                    </a:lnB>
                    <a:solidFill>
                      <a:srgbClr val="EDF3E8"/>
                    </a:solidFill>
                  </a:tcPr>
                </a:tc>
                <a:tc>
                  <a:txBody>
                    <a:bodyPr/>
                    <a:lstStyle/>
                    <a:p>
                      <a:pPr marL="0" lvl="0" indent="0" algn="r" rtl="0">
                        <a:spcBef>
                          <a:spcPts val="0"/>
                        </a:spcBef>
                        <a:spcAft>
                          <a:spcPts val="0"/>
                        </a:spcAft>
                        <a:buNone/>
                      </a:pPr>
                      <a:r>
                        <a:rPr lang="en" sz="1200">
                          <a:latin typeface="Arial"/>
                          <a:ea typeface="Arial"/>
                          <a:cs typeface="Arial"/>
                          <a:sym typeface="Arial"/>
                        </a:rPr>
                        <a:t>5</a:t>
                      </a:r>
                      <a:endParaRPr sz="1200">
                        <a:latin typeface="Arial"/>
                        <a:ea typeface="Arial"/>
                        <a:cs typeface="Arial"/>
                        <a:sym typeface="Arial"/>
                      </a:endParaRPr>
                    </a:p>
                  </a:txBody>
                  <a:tcPr marL="68600" marR="68600" marT="34300" marB="34300" anchor="ctr">
                    <a:lnT w="12700" cap="flat" cmpd="sng">
                      <a:solidFill>
                        <a:srgbClr val="4285F4"/>
                      </a:solidFill>
                      <a:prstDash val="dot"/>
                      <a:round/>
                      <a:headEnd type="none" w="sm" len="sm"/>
                      <a:tailEnd type="none" w="sm" len="sm"/>
                    </a:lnT>
                    <a:lnB w="12700" cap="flat" cmpd="sng">
                      <a:solidFill>
                        <a:srgbClr val="4285F4"/>
                      </a:solidFill>
                      <a:prstDash val="dot"/>
                      <a:round/>
                      <a:headEnd type="none" w="sm" len="sm"/>
                      <a:tailEnd type="none" w="sm" len="sm"/>
                    </a:lnB>
                    <a:solidFill>
                      <a:srgbClr val="EDF3E8"/>
                    </a:solidFill>
                  </a:tcPr>
                </a:tc>
                <a:extLst>
                  <a:ext uri="{0D108BD9-81ED-4DB2-BD59-A6C34878D82A}">
                    <a16:rowId xmlns:a16="http://schemas.microsoft.com/office/drawing/2014/main" val="10003"/>
                  </a:ext>
                </a:extLst>
              </a:tr>
              <a:tr h="278100">
                <a:tc>
                  <a:txBody>
                    <a:bodyPr/>
                    <a:lstStyle/>
                    <a:p>
                      <a:pPr marL="91440" lvl="0" indent="0" algn="l" rtl="0">
                        <a:spcBef>
                          <a:spcPts val="0"/>
                        </a:spcBef>
                        <a:spcAft>
                          <a:spcPts val="0"/>
                        </a:spcAft>
                        <a:buNone/>
                      </a:pPr>
                      <a:r>
                        <a:rPr lang="en" sz="1200">
                          <a:solidFill>
                            <a:schemeClr val="dk1"/>
                          </a:solidFill>
                          <a:latin typeface="Arial"/>
                          <a:ea typeface="Arial"/>
                          <a:cs typeface="Arial"/>
                          <a:sym typeface="Arial"/>
                        </a:rPr>
                        <a:t>Evaluation criteria</a:t>
                      </a:r>
                      <a:endParaRPr sz="1200">
                        <a:latin typeface="Arial"/>
                        <a:ea typeface="Arial"/>
                        <a:cs typeface="Arial"/>
                        <a:sym typeface="Arial"/>
                      </a:endParaRPr>
                    </a:p>
                  </a:txBody>
                  <a:tcPr marL="68600" marR="68600" marT="34300" marB="34300" anchor="ctr">
                    <a:lnT w="12700" cap="flat" cmpd="sng">
                      <a:solidFill>
                        <a:srgbClr val="4285F4"/>
                      </a:solidFill>
                      <a:prstDash val="dot"/>
                      <a:round/>
                      <a:headEnd type="none" w="sm" len="sm"/>
                      <a:tailEnd type="none" w="sm" len="sm"/>
                    </a:lnT>
                    <a:lnB w="12700" cap="flat" cmpd="sng">
                      <a:solidFill>
                        <a:srgbClr val="4285F4"/>
                      </a:solidFill>
                      <a:prstDash val="dot"/>
                      <a:round/>
                      <a:headEnd type="none" w="sm" len="sm"/>
                      <a:tailEnd type="none" w="sm" len="sm"/>
                    </a:lnB>
                    <a:solidFill>
                      <a:srgbClr val="D8E7CB"/>
                    </a:solidFill>
                  </a:tcPr>
                </a:tc>
                <a:tc>
                  <a:txBody>
                    <a:bodyPr/>
                    <a:lstStyle/>
                    <a:p>
                      <a:pPr marL="0" lvl="0" indent="0" algn="r" rtl="0">
                        <a:spcBef>
                          <a:spcPts val="0"/>
                        </a:spcBef>
                        <a:spcAft>
                          <a:spcPts val="0"/>
                        </a:spcAft>
                        <a:buNone/>
                      </a:pPr>
                      <a:r>
                        <a:rPr lang="en" sz="1200">
                          <a:latin typeface="Arial"/>
                          <a:ea typeface="Arial"/>
                          <a:cs typeface="Arial"/>
                          <a:sym typeface="Arial"/>
                        </a:rPr>
                        <a:t>6</a:t>
                      </a:r>
                      <a:endParaRPr sz="1200">
                        <a:latin typeface="Arial"/>
                        <a:ea typeface="Arial"/>
                        <a:cs typeface="Arial"/>
                        <a:sym typeface="Arial"/>
                      </a:endParaRPr>
                    </a:p>
                  </a:txBody>
                  <a:tcPr marL="68600" marR="68600" marT="34300" marB="34300" anchor="ctr">
                    <a:lnT w="12700" cap="flat" cmpd="sng">
                      <a:solidFill>
                        <a:srgbClr val="4285F4"/>
                      </a:solidFill>
                      <a:prstDash val="dot"/>
                      <a:round/>
                      <a:headEnd type="none" w="sm" len="sm"/>
                      <a:tailEnd type="none" w="sm" len="sm"/>
                    </a:lnT>
                    <a:lnB w="12700" cap="flat" cmpd="sng">
                      <a:solidFill>
                        <a:srgbClr val="4285F4"/>
                      </a:solidFill>
                      <a:prstDash val="dot"/>
                      <a:round/>
                      <a:headEnd type="none" w="sm" len="sm"/>
                      <a:tailEnd type="none" w="sm" len="sm"/>
                    </a:lnB>
                    <a:solidFill>
                      <a:srgbClr val="D8E7CB"/>
                    </a:solidFill>
                  </a:tcPr>
                </a:tc>
                <a:extLst>
                  <a:ext uri="{0D108BD9-81ED-4DB2-BD59-A6C34878D82A}">
                    <a16:rowId xmlns:a16="http://schemas.microsoft.com/office/drawing/2014/main" val="10004"/>
                  </a:ext>
                </a:extLst>
              </a:tr>
              <a:tr h="278100">
                <a:tc gridSpan="2">
                  <a:txBody>
                    <a:bodyPr/>
                    <a:lstStyle/>
                    <a:p>
                      <a:pPr marL="0" lvl="0" indent="0" algn="l" rtl="0">
                        <a:spcBef>
                          <a:spcPts val="0"/>
                        </a:spcBef>
                        <a:spcAft>
                          <a:spcPts val="0"/>
                        </a:spcAft>
                        <a:buNone/>
                      </a:pPr>
                      <a:r>
                        <a:rPr lang="en" sz="1300" b="1">
                          <a:solidFill>
                            <a:schemeClr val="dk1"/>
                          </a:solidFill>
                          <a:latin typeface="Arial"/>
                          <a:ea typeface="Arial"/>
                          <a:cs typeface="Arial"/>
                          <a:sym typeface="Arial"/>
                        </a:rPr>
                        <a:t>Section 2: To be completed by the candidate</a:t>
                      </a:r>
                      <a:endParaRPr sz="1300" b="1">
                        <a:latin typeface="Arial"/>
                        <a:ea typeface="Arial"/>
                        <a:cs typeface="Arial"/>
                        <a:sym typeface="Arial"/>
                      </a:endParaRPr>
                    </a:p>
                  </a:txBody>
                  <a:tcPr marL="68600" marR="68600" marT="34300" marB="34300" anchor="ctr">
                    <a:lnT w="12700" cap="flat" cmpd="sng">
                      <a:solidFill>
                        <a:srgbClr val="4285F4"/>
                      </a:solidFill>
                      <a:prstDash val="dot"/>
                      <a:round/>
                      <a:headEnd type="none" w="sm" len="sm"/>
                      <a:tailEnd type="none" w="sm" len="sm"/>
                    </a:lnT>
                    <a:lnB w="12700" cap="flat" cmpd="sng">
                      <a:solidFill>
                        <a:srgbClr val="4285F4"/>
                      </a:solidFill>
                      <a:prstDash val="dot"/>
                      <a:round/>
                      <a:headEnd type="none" w="sm" len="sm"/>
                      <a:tailEnd type="none" w="sm" len="sm"/>
                    </a:lnB>
                    <a:solidFill>
                      <a:srgbClr val="C9DAF8"/>
                    </a:solidFill>
                  </a:tcPr>
                </a:tc>
                <a:tc hMerge="1">
                  <a:txBody>
                    <a:bodyPr/>
                    <a:lstStyle/>
                    <a:p>
                      <a:endParaRPr lang="fr-FR"/>
                    </a:p>
                  </a:txBody>
                  <a:tcPr/>
                </a:tc>
                <a:extLst>
                  <a:ext uri="{0D108BD9-81ED-4DB2-BD59-A6C34878D82A}">
                    <a16:rowId xmlns:a16="http://schemas.microsoft.com/office/drawing/2014/main" val="10005"/>
                  </a:ext>
                </a:extLst>
              </a:tr>
              <a:tr h="278100">
                <a:tc>
                  <a:txBody>
                    <a:bodyPr/>
                    <a:lstStyle/>
                    <a:p>
                      <a:pPr marL="91440" lvl="0" indent="0" algn="l" rtl="0">
                        <a:spcBef>
                          <a:spcPts val="0"/>
                        </a:spcBef>
                        <a:spcAft>
                          <a:spcPts val="0"/>
                        </a:spcAft>
                        <a:buSzPts val="900"/>
                        <a:buNone/>
                      </a:pPr>
                      <a:r>
                        <a:rPr lang="en" sz="1200">
                          <a:solidFill>
                            <a:schemeClr val="dk1"/>
                          </a:solidFill>
                          <a:latin typeface="Arial"/>
                          <a:ea typeface="Arial"/>
                          <a:cs typeface="Arial"/>
                          <a:sym typeface="Arial"/>
                        </a:rPr>
                        <a:t>Project quality</a:t>
                      </a:r>
                      <a:endParaRPr sz="1200">
                        <a:latin typeface="Arial"/>
                        <a:ea typeface="Arial"/>
                        <a:cs typeface="Arial"/>
                        <a:sym typeface="Arial"/>
                      </a:endParaRPr>
                    </a:p>
                  </a:txBody>
                  <a:tcPr marL="68600" marR="68600" marT="34300" marB="34300" anchor="ctr">
                    <a:lnT w="12700" cap="flat" cmpd="sng">
                      <a:solidFill>
                        <a:srgbClr val="4285F4"/>
                      </a:solidFill>
                      <a:prstDash val="dot"/>
                      <a:round/>
                      <a:headEnd type="none" w="sm" len="sm"/>
                      <a:tailEnd type="none" w="sm" len="sm"/>
                    </a:lnT>
                    <a:lnB w="12700" cap="flat" cmpd="sng">
                      <a:solidFill>
                        <a:srgbClr val="4285F4"/>
                      </a:solidFill>
                      <a:prstDash val="dot"/>
                      <a:round/>
                      <a:headEnd type="none" w="sm" len="sm"/>
                      <a:tailEnd type="none" w="sm" len="sm"/>
                    </a:lnB>
                  </a:tcPr>
                </a:tc>
                <a:tc>
                  <a:txBody>
                    <a:bodyPr/>
                    <a:lstStyle/>
                    <a:p>
                      <a:pPr marL="0" lvl="0" indent="0" algn="r" rtl="0">
                        <a:spcBef>
                          <a:spcPts val="0"/>
                        </a:spcBef>
                        <a:spcAft>
                          <a:spcPts val="0"/>
                        </a:spcAft>
                        <a:buNone/>
                      </a:pPr>
                      <a:r>
                        <a:rPr lang="en" sz="1200">
                          <a:latin typeface="Arial"/>
                          <a:ea typeface="Arial"/>
                          <a:cs typeface="Arial"/>
                          <a:sym typeface="Arial"/>
                        </a:rPr>
                        <a:t>7</a:t>
                      </a:r>
                      <a:endParaRPr sz="1200">
                        <a:latin typeface="Arial"/>
                        <a:ea typeface="Arial"/>
                        <a:cs typeface="Arial"/>
                        <a:sym typeface="Arial"/>
                      </a:endParaRPr>
                    </a:p>
                  </a:txBody>
                  <a:tcPr marL="68600" marR="68600" marT="34300" marB="34300" anchor="ctr">
                    <a:lnT w="12700" cap="flat" cmpd="sng">
                      <a:solidFill>
                        <a:srgbClr val="4285F4"/>
                      </a:solidFill>
                      <a:prstDash val="dot"/>
                      <a:round/>
                      <a:headEnd type="none" w="sm" len="sm"/>
                      <a:tailEnd type="none" w="sm" len="sm"/>
                    </a:lnT>
                    <a:lnB w="12700" cap="flat" cmpd="sng">
                      <a:solidFill>
                        <a:srgbClr val="4285F4"/>
                      </a:solidFill>
                      <a:prstDash val="dot"/>
                      <a:round/>
                      <a:headEnd type="none" w="sm" len="sm"/>
                      <a:tailEnd type="none" w="sm" len="sm"/>
                    </a:lnB>
                  </a:tcPr>
                </a:tc>
                <a:extLst>
                  <a:ext uri="{0D108BD9-81ED-4DB2-BD59-A6C34878D82A}">
                    <a16:rowId xmlns:a16="http://schemas.microsoft.com/office/drawing/2014/main" val="10006"/>
                  </a:ext>
                </a:extLst>
              </a:tr>
              <a:tr h="278100">
                <a:tc>
                  <a:txBody>
                    <a:bodyPr/>
                    <a:lstStyle/>
                    <a:p>
                      <a:pPr marL="91440" lvl="1" indent="0" algn="l" rtl="0">
                        <a:spcBef>
                          <a:spcPts val="0"/>
                        </a:spcBef>
                        <a:spcAft>
                          <a:spcPts val="0"/>
                        </a:spcAft>
                        <a:buClr>
                          <a:schemeClr val="dk1"/>
                        </a:buClr>
                        <a:buFont typeface="Arial"/>
                        <a:buNone/>
                      </a:pPr>
                      <a:r>
                        <a:rPr lang="en" sz="1200">
                          <a:solidFill>
                            <a:schemeClr val="dk1"/>
                          </a:solidFill>
                          <a:latin typeface="Arial"/>
                          <a:ea typeface="Arial"/>
                          <a:cs typeface="Arial"/>
                          <a:sym typeface="Arial"/>
                        </a:rPr>
                        <a:t>Project impact </a:t>
                      </a:r>
                      <a:endParaRPr sz="1200">
                        <a:latin typeface="Arial"/>
                        <a:ea typeface="Arial"/>
                        <a:cs typeface="Arial"/>
                        <a:sym typeface="Arial"/>
                      </a:endParaRPr>
                    </a:p>
                  </a:txBody>
                  <a:tcPr marL="68600" marR="68600" marT="34300" marB="34300" anchor="ctr">
                    <a:lnT w="12700" cap="flat" cmpd="sng">
                      <a:solidFill>
                        <a:srgbClr val="4285F4"/>
                      </a:solidFill>
                      <a:prstDash val="dot"/>
                      <a:round/>
                      <a:headEnd type="none" w="sm" len="sm"/>
                      <a:tailEnd type="none" w="sm" len="sm"/>
                    </a:lnT>
                    <a:lnB w="12700" cap="flat" cmpd="sng">
                      <a:solidFill>
                        <a:srgbClr val="4285F4"/>
                      </a:solidFill>
                      <a:prstDash val="dot"/>
                      <a:round/>
                      <a:headEnd type="none" w="sm" len="sm"/>
                      <a:tailEnd type="none" w="sm" len="sm"/>
                    </a:lnB>
                    <a:solidFill>
                      <a:srgbClr val="D8E7CB"/>
                    </a:solidFill>
                  </a:tcPr>
                </a:tc>
                <a:tc>
                  <a:txBody>
                    <a:bodyPr/>
                    <a:lstStyle/>
                    <a:p>
                      <a:pPr marL="91440" marR="0" lvl="0" indent="0" algn="r" rtl="0">
                        <a:spcBef>
                          <a:spcPts val="0"/>
                        </a:spcBef>
                        <a:spcAft>
                          <a:spcPts val="0"/>
                        </a:spcAft>
                        <a:buNone/>
                      </a:pPr>
                      <a:r>
                        <a:rPr lang="en" sz="1200">
                          <a:latin typeface="Arial"/>
                          <a:ea typeface="Arial"/>
                          <a:cs typeface="Arial"/>
                          <a:sym typeface="Arial"/>
                        </a:rPr>
                        <a:t>9</a:t>
                      </a:r>
                      <a:endParaRPr sz="1200">
                        <a:latin typeface="Arial"/>
                        <a:ea typeface="Arial"/>
                        <a:cs typeface="Arial"/>
                        <a:sym typeface="Arial"/>
                      </a:endParaRPr>
                    </a:p>
                  </a:txBody>
                  <a:tcPr marL="68600" marR="68600" marT="34300" marB="34300" anchor="ctr">
                    <a:lnT w="12700" cap="flat" cmpd="sng">
                      <a:solidFill>
                        <a:srgbClr val="4285F4"/>
                      </a:solidFill>
                      <a:prstDash val="dot"/>
                      <a:round/>
                      <a:headEnd type="none" w="sm" len="sm"/>
                      <a:tailEnd type="none" w="sm" len="sm"/>
                    </a:lnT>
                    <a:lnB w="12700" cap="flat" cmpd="sng">
                      <a:solidFill>
                        <a:srgbClr val="4285F4"/>
                      </a:solidFill>
                      <a:prstDash val="dot"/>
                      <a:round/>
                      <a:headEnd type="none" w="sm" len="sm"/>
                      <a:tailEnd type="none" w="sm" len="sm"/>
                    </a:lnB>
                    <a:solidFill>
                      <a:srgbClr val="D8E7CB"/>
                    </a:solidFill>
                  </a:tcPr>
                </a:tc>
                <a:extLst>
                  <a:ext uri="{0D108BD9-81ED-4DB2-BD59-A6C34878D82A}">
                    <a16:rowId xmlns:a16="http://schemas.microsoft.com/office/drawing/2014/main" val="10007"/>
                  </a:ext>
                </a:extLst>
              </a:tr>
              <a:tr h="278100">
                <a:tc>
                  <a:txBody>
                    <a:bodyPr/>
                    <a:lstStyle/>
                    <a:p>
                      <a:pPr marL="91440" lvl="0" indent="0" algn="l" rtl="0">
                        <a:spcBef>
                          <a:spcPts val="0"/>
                        </a:spcBef>
                        <a:spcAft>
                          <a:spcPts val="0"/>
                        </a:spcAft>
                        <a:buSzPts val="1100"/>
                        <a:buNone/>
                      </a:pPr>
                      <a:r>
                        <a:rPr lang="en" sz="1200">
                          <a:solidFill>
                            <a:schemeClr val="dk1"/>
                          </a:solidFill>
                          <a:latin typeface="Arial"/>
                          <a:ea typeface="Arial"/>
                          <a:cs typeface="Arial"/>
                          <a:sym typeface="Arial"/>
                        </a:rPr>
                        <a:t>Project readiness level</a:t>
                      </a:r>
                      <a:endParaRPr sz="1200">
                        <a:solidFill>
                          <a:schemeClr val="dk1"/>
                        </a:solidFill>
                        <a:latin typeface="Arial"/>
                        <a:ea typeface="Arial"/>
                        <a:cs typeface="Arial"/>
                        <a:sym typeface="Arial"/>
                      </a:endParaRPr>
                    </a:p>
                  </a:txBody>
                  <a:tcPr marL="68600" marR="68600" marT="34300" marB="34300" anchor="ctr">
                    <a:lnT w="12700" cap="flat" cmpd="sng">
                      <a:solidFill>
                        <a:srgbClr val="4285F4"/>
                      </a:solidFill>
                      <a:prstDash val="dot"/>
                      <a:round/>
                      <a:headEnd type="none" w="sm" len="sm"/>
                      <a:tailEnd type="none" w="sm" len="sm"/>
                    </a:lnT>
                    <a:lnB w="12700" cap="flat" cmpd="sng">
                      <a:solidFill>
                        <a:srgbClr val="4285F4"/>
                      </a:solidFill>
                      <a:prstDash val="dot"/>
                      <a:round/>
                      <a:headEnd type="none" w="sm" len="sm"/>
                      <a:tailEnd type="none" w="sm" len="sm"/>
                    </a:lnB>
                  </a:tcPr>
                </a:tc>
                <a:tc>
                  <a:txBody>
                    <a:bodyPr/>
                    <a:lstStyle/>
                    <a:p>
                      <a:pPr marL="91440" marR="0" lvl="0" indent="0" algn="r" rtl="0">
                        <a:lnSpc>
                          <a:spcPct val="100000"/>
                        </a:lnSpc>
                        <a:spcBef>
                          <a:spcPts val="0"/>
                        </a:spcBef>
                        <a:spcAft>
                          <a:spcPts val="0"/>
                        </a:spcAft>
                        <a:buNone/>
                      </a:pPr>
                      <a:r>
                        <a:rPr lang="en" sz="1200">
                          <a:latin typeface="Arial"/>
                          <a:ea typeface="Arial"/>
                          <a:cs typeface="Arial"/>
                          <a:sym typeface="Arial"/>
                        </a:rPr>
                        <a:t>11</a:t>
                      </a:r>
                      <a:endParaRPr sz="1200">
                        <a:latin typeface="Arial"/>
                        <a:ea typeface="Arial"/>
                        <a:cs typeface="Arial"/>
                        <a:sym typeface="Arial"/>
                      </a:endParaRPr>
                    </a:p>
                  </a:txBody>
                  <a:tcPr marL="68600" marR="68600" marT="34300" marB="34300" anchor="ctr">
                    <a:lnT w="12700" cap="flat" cmpd="sng">
                      <a:solidFill>
                        <a:srgbClr val="4285F4"/>
                      </a:solidFill>
                      <a:prstDash val="dot"/>
                      <a:round/>
                      <a:headEnd type="none" w="sm" len="sm"/>
                      <a:tailEnd type="none" w="sm" len="sm"/>
                    </a:lnT>
                    <a:lnB w="12700" cap="flat" cmpd="sng">
                      <a:solidFill>
                        <a:srgbClr val="4285F4"/>
                      </a:solidFill>
                      <a:prstDash val="dot"/>
                      <a:round/>
                      <a:headEnd type="none" w="sm" len="sm"/>
                      <a:tailEnd type="none" w="sm" len="sm"/>
                    </a:lnB>
                  </a:tcPr>
                </a:tc>
                <a:extLst>
                  <a:ext uri="{0D108BD9-81ED-4DB2-BD59-A6C34878D82A}">
                    <a16:rowId xmlns:a16="http://schemas.microsoft.com/office/drawing/2014/main" val="10008"/>
                  </a:ext>
                </a:extLst>
              </a:tr>
              <a:tr h="278100">
                <a:tc>
                  <a:txBody>
                    <a:bodyPr/>
                    <a:lstStyle/>
                    <a:p>
                      <a:pPr marL="91440" lvl="0" indent="0" algn="l" rtl="0">
                        <a:spcBef>
                          <a:spcPts val="0"/>
                        </a:spcBef>
                        <a:spcAft>
                          <a:spcPts val="0"/>
                        </a:spcAft>
                        <a:buNone/>
                      </a:pPr>
                      <a:r>
                        <a:rPr lang="en" sz="1200">
                          <a:solidFill>
                            <a:schemeClr val="dk1"/>
                          </a:solidFill>
                          <a:latin typeface="Arial"/>
                          <a:ea typeface="Arial"/>
                          <a:cs typeface="Arial"/>
                          <a:sym typeface="Arial"/>
                        </a:rPr>
                        <a:t>Anticipated benefits</a:t>
                      </a:r>
                      <a:endParaRPr sz="1200">
                        <a:latin typeface="Arial"/>
                        <a:ea typeface="Arial"/>
                        <a:cs typeface="Arial"/>
                        <a:sym typeface="Arial"/>
                      </a:endParaRPr>
                    </a:p>
                  </a:txBody>
                  <a:tcPr marL="68600" marR="68600" marT="34300" marB="34300" anchor="ctr">
                    <a:lnT w="12700" cap="flat" cmpd="sng">
                      <a:solidFill>
                        <a:srgbClr val="4285F4"/>
                      </a:solidFill>
                      <a:prstDash val="dot"/>
                      <a:round/>
                      <a:headEnd type="none" w="sm" len="sm"/>
                      <a:tailEnd type="none" w="sm" len="sm"/>
                    </a:lnT>
                    <a:lnB w="12700" cap="flat" cmpd="sng">
                      <a:solidFill>
                        <a:srgbClr val="63666A"/>
                      </a:solidFill>
                      <a:prstDash val="solid"/>
                      <a:round/>
                      <a:headEnd type="none" w="sm" len="sm"/>
                      <a:tailEnd type="none" w="sm" len="sm"/>
                    </a:lnB>
                    <a:solidFill>
                      <a:srgbClr val="D8E7CB"/>
                    </a:solidFill>
                  </a:tcPr>
                </a:tc>
                <a:tc>
                  <a:txBody>
                    <a:bodyPr/>
                    <a:lstStyle/>
                    <a:p>
                      <a:pPr marL="91440" marR="0" lvl="0" indent="0" algn="r" rtl="0">
                        <a:lnSpc>
                          <a:spcPct val="100000"/>
                        </a:lnSpc>
                        <a:spcBef>
                          <a:spcPts val="0"/>
                        </a:spcBef>
                        <a:spcAft>
                          <a:spcPts val="0"/>
                        </a:spcAft>
                        <a:buClr>
                          <a:srgbClr val="000000"/>
                        </a:buClr>
                        <a:buFont typeface="Arial"/>
                        <a:buNone/>
                      </a:pPr>
                      <a:r>
                        <a:rPr lang="en" sz="1200">
                          <a:latin typeface="Arial"/>
                          <a:ea typeface="Arial"/>
                          <a:cs typeface="Arial"/>
                          <a:sym typeface="Arial"/>
                        </a:rPr>
                        <a:t>40</a:t>
                      </a:r>
                      <a:endParaRPr sz="1200">
                        <a:latin typeface="Arial"/>
                        <a:ea typeface="Arial"/>
                        <a:cs typeface="Arial"/>
                        <a:sym typeface="Arial"/>
                      </a:endParaRPr>
                    </a:p>
                  </a:txBody>
                  <a:tcPr marL="68600" marR="68600" marT="34300" marB="34300" anchor="ctr">
                    <a:lnT w="12700" cap="flat" cmpd="sng">
                      <a:solidFill>
                        <a:srgbClr val="4285F4"/>
                      </a:solidFill>
                      <a:prstDash val="dot"/>
                      <a:round/>
                      <a:headEnd type="none" w="sm" len="sm"/>
                      <a:tailEnd type="none" w="sm" len="sm"/>
                    </a:lnT>
                    <a:lnB w="12700" cap="flat" cmpd="sng">
                      <a:solidFill>
                        <a:srgbClr val="63666A"/>
                      </a:solidFill>
                      <a:prstDash val="solid"/>
                      <a:round/>
                      <a:headEnd type="none" w="sm" len="sm"/>
                      <a:tailEnd type="none" w="sm" len="sm"/>
                    </a:lnB>
                    <a:solidFill>
                      <a:srgbClr val="D8E7CB"/>
                    </a:solidFill>
                  </a:tcPr>
                </a:tc>
                <a:extLst>
                  <a:ext uri="{0D108BD9-81ED-4DB2-BD59-A6C34878D82A}">
                    <a16:rowId xmlns:a16="http://schemas.microsoft.com/office/drawing/2014/main" val="10009"/>
                  </a:ext>
                </a:extLst>
              </a:tr>
              <a:tr h="278100">
                <a:tc>
                  <a:txBody>
                    <a:bodyPr/>
                    <a:lstStyle/>
                    <a:p>
                      <a:pPr marL="0" lvl="0" indent="0" algn="l" rtl="0">
                        <a:spcBef>
                          <a:spcPts val="0"/>
                        </a:spcBef>
                        <a:spcAft>
                          <a:spcPts val="0"/>
                        </a:spcAft>
                        <a:buNone/>
                      </a:pPr>
                      <a:r>
                        <a:rPr lang="en" sz="1200">
                          <a:solidFill>
                            <a:schemeClr val="dk1"/>
                          </a:solidFill>
                          <a:latin typeface="Arial"/>
                          <a:ea typeface="Arial"/>
                          <a:cs typeface="Arial"/>
                          <a:sym typeface="Arial"/>
                        </a:rPr>
                        <a:t>Bibliography</a:t>
                      </a:r>
                      <a:endParaRPr sz="1200">
                        <a:latin typeface="Arial"/>
                        <a:ea typeface="Arial"/>
                        <a:cs typeface="Arial"/>
                        <a:sym typeface="Arial"/>
                      </a:endParaRPr>
                    </a:p>
                  </a:txBody>
                  <a:tcPr marL="68600" marR="68600" marT="34300" marB="34300" anchor="ctr">
                    <a:lnT w="12700" cap="flat" cmpd="sng">
                      <a:solidFill>
                        <a:srgbClr val="63666A"/>
                      </a:solidFill>
                      <a:prstDash val="solid"/>
                      <a:round/>
                      <a:headEnd type="none" w="sm" len="sm"/>
                      <a:tailEnd type="none" w="sm" len="sm"/>
                    </a:lnT>
                    <a:lnB w="12700" cap="flat" cmpd="sng">
                      <a:solidFill>
                        <a:srgbClr val="BFBFBF"/>
                      </a:solidFill>
                      <a:prstDash val="dot"/>
                      <a:round/>
                      <a:headEnd type="none" w="sm" len="sm"/>
                      <a:tailEnd type="none" w="sm" len="sm"/>
                    </a:lnB>
                  </a:tcPr>
                </a:tc>
                <a:tc>
                  <a:txBody>
                    <a:bodyPr/>
                    <a:lstStyle/>
                    <a:p>
                      <a:pPr marL="0" lvl="0" indent="0" algn="r" rtl="0">
                        <a:spcBef>
                          <a:spcPts val="0"/>
                        </a:spcBef>
                        <a:spcAft>
                          <a:spcPts val="0"/>
                        </a:spcAft>
                        <a:buNone/>
                      </a:pPr>
                      <a:r>
                        <a:rPr lang="en" sz="1200">
                          <a:latin typeface="Arial"/>
                          <a:ea typeface="Arial"/>
                          <a:cs typeface="Arial"/>
                          <a:sym typeface="Arial"/>
                        </a:rPr>
                        <a:t>44</a:t>
                      </a:r>
                      <a:endParaRPr sz="1200">
                        <a:latin typeface="Arial"/>
                        <a:ea typeface="Arial"/>
                        <a:cs typeface="Arial"/>
                        <a:sym typeface="Arial"/>
                      </a:endParaRPr>
                    </a:p>
                  </a:txBody>
                  <a:tcPr marL="68600" marR="68600" marT="34300" marB="34300" anchor="ctr">
                    <a:lnT w="12700" cap="flat" cmpd="sng">
                      <a:solidFill>
                        <a:srgbClr val="63666A"/>
                      </a:solidFill>
                      <a:prstDash val="solid"/>
                      <a:round/>
                      <a:headEnd type="none" w="sm" len="sm"/>
                      <a:tailEnd type="none" w="sm" len="sm"/>
                    </a:lnT>
                    <a:lnB w="12700" cap="flat" cmpd="sng">
                      <a:solidFill>
                        <a:srgbClr val="BFBFBF"/>
                      </a:solidFill>
                      <a:prstDash val="dot"/>
                      <a:round/>
                      <a:headEnd type="none" w="sm" len="sm"/>
                      <a:tailEnd type="none" w="sm" len="sm"/>
                    </a:lnB>
                  </a:tcPr>
                </a:tc>
                <a:extLst>
                  <a:ext uri="{0D108BD9-81ED-4DB2-BD59-A6C34878D82A}">
                    <a16:rowId xmlns:a16="http://schemas.microsoft.com/office/drawing/2014/main" val="10010"/>
                  </a:ext>
                </a:extLst>
              </a:tr>
            </a:tbl>
          </a:graphicData>
        </a:graphic>
      </p:graphicFrame>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7"/>
        <p:cNvGrpSpPr/>
        <p:nvPr/>
      </p:nvGrpSpPr>
      <p:grpSpPr>
        <a:xfrm>
          <a:off x="0" y="0"/>
          <a:ext cx="0" cy="0"/>
          <a:chOff x="0" y="0"/>
          <a:chExt cx="0" cy="0"/>
        </a:xfrm>
      </p:grpSpPr>
      <p:sp>
        <p:nvSpPr>
          <p:cNvPr id="228" name="Google Shape;228;p3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20</a:t>
            </a:fld>
            <a:endParaRPr/>
          </a:p>
        </p:txBody>
      </p:sp>
      <p:sp>
        <p:nvSpPr>
          <p:cNvPr id="229" name="Google Shape;229;p33"/>
          <p:cNvSpPr txBox="1"/>
          <p:nvPr/>
        </p:nvSpPr>
        <p:spPr>
          <a:xfrm>
            <a:off x="311700" y="107275"/>
            <a:ext cx="6748200" cy="41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Business Model - Market opportunity (2 of 2) </a:t>
            </a:r>
            <a:endParaRPr>
              <a:solidFill>
                <a:schemeClr val="dk1"/>
              </a:solidFill>
            </a:endParaRPr>
          </a:p>
          <a:p>
            <a:pPr marL="0" lvl="0" indent="0" algn="l" rtl="0">
              <a:spcBef>
                <a:spcPts val="0"/>
              </a:spcBef>
              <a:spcAft>
                <a:spcPts val="0"/>
              </a:spcAft>
              <a:buNone/>
            </a:pPr>
            <a:endParaRPr>
              <a:solidFill>
                <a:schemeClr val="dk1"/>
              </a:solidFill>
            </a:endParaRPr>
          </a:p>
        </p:txBody>
      </p:sp>
      <p:sp>
        <p:nvSpPr>
          <p:cNvPr id="230" name="Google Shape;230;p33"/>
          <p:cNvSpPr txBox="1">
            <a:spLocks noGrp="1"/>
          </p:cNvSpPr>
          <p:nvPr>
            <p:ph type="title"/>
          </p:nvPr>
        </p:nvSpPr>
        <p:spPr>
          <a:xfrm>
            <a:off x="311700" y="495300"/>
            <a:ext cx="8520600" cy="3898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00" i="1">
                <a:solidFill>
                  <a:schemeClr val="dk2"/>
                </a:solidFill>
              </a:rPr>
              <a:t>Type your answer here…</a:t>
            </a:r>
            <a:endParaRPr sz="1200" i="1">
              <a:solidFill>
                <a:schemeClr val="dk2"/>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4"/>
        <p:cNvGrpSpPr/>
        <p:nvPr/>
      </p:nvGrpSpPr>
      <p:grpSpPr>
        <a:xfrm>
          <a:off x="0" y="0"/>
          <a:ext cx="0" cy="0"/>
          <a:chOff x="0" y="0"/>
          <a:chExt cx="0" cy="0"/>
        </a:xfrm>
      </p:grpSpPr>
      <p:sp>
        <p:nvSpPr>
          <p:cNvPr id="235" name="Google Shape;235;p34"/>
          <p:cNvSpPr txBox="1"/>
          <p:nvPr/>
        </p:nvSpPr>
        <p:spPr>
          <a:xfrm>
            <a:off x="310896" y="107275"/>
            <a:ext cx="5062800" cy="84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Customer Readiness Level - CRL</a:t>
            </a:r>
            <a:endParaRPr>
              <a:solidFill>
                <a:schemeClr val="dk1"/>
              </a:solidFill>
            </a:endParaRPr>
          </a:p>
        </p:txBody>
      </p:sp>
      <p:pic>
        <p:nvPicPr>
          <p:cNvPr id="236" name="Google Shape;236;p34"/>
          <p:cNvPicPr preferRelativeResize="0"/>
          <p:nvPr/>
        </p:nvPicPr>
        <p:blipFill rotWithShape="1">
          <a:blip r:embed="rId3">
            <a:alphaModFix/>
          </a:blip>
          <a:srcRect r="89451"/>
          <a:stretch/>
        </p:blipFill>
        <p:spPr>
          <a:xfrm>
            <a:off x="3639250" y="518275"/>
            <a:ext cx="911826" cy="4301151"/>
          </a:xfrm>
          <a:prstGeom prst="rect">
            <a:avLst/>
          </a:prstGeom>
          <a:noFill/>
          <a:ln>
            <a:noFill/>
          </a:ln>
        </p:spPr>
      </p:pic>
      <p:pic>
        <p:nvPicPr>
          <p:cNvPr id="237" name="Google Shape;237;p34"/>
          <p:cNvPicPr preferRelativeResize="0"/>
          <p:nvPr/>
        </p:nvPicPr>
        <p:blipFill>
          <a:blip r:embed="rId4">
            <a:alphaModFix/>
          </a:blip>
          <a:stretch>
            <a:fillRect/>
          </a:stretch>
        </p:blipFill>
        <p:spPr>
          <a:xfrm>
            <a:off x="5227050" y="195975"/>
            <a:ext cx="3658175" cy="4751549"/>
          </a:xfrm>
          <a:prstGeom prst="rect">
            <a:avLst/>
          </a:prstGeom>
          <a:noFill/>
          <a:ln>
            <a:noFill/>
          </a:ln>
        </p:spPr>
      </p:pic>
      <p:sp>
        <p:nvSpPr>
          <p:cNvPr id="238" name="Google Shape;238;p34"/>
          <p:cNvSpPr txBox="1">
            <a:spLocks noGrp="1"/>
          </p:cNvSpPr>
          <p:nvPr>
            <p:ph type="ctrTitle"/>
          </p:nvPr>
        </p:nvSpPr>
        <p:spPr>
          <a:xfrm>
            <a:off x="311700" y="448050"/>
            <a:ext cx="3104100" cy="2653500"/>
          </a:xfrm>
          <a:prstGeom prst="rect">
            <a:avLst/>
          </a:prstGeom>
        </p:spPr>
        <p:txBody>
          <a:bodyPr spcFirstLastPara="1" wrap="square" lIns="91425" tIns="91425" rIns="91425" bIns="91425" anchor="t" anchorCtr="0">
            <a:noAutofit/>
          </a:bodyPr>
          <a:lstStyle/>
          <a:p>
            <a:pPr marL="457200" lvl="0" indent="-292100" algn="l" rtl="0">
              <a:spcBef>
                <a:spcPts val="1200"/>
              </a:spcBef>
              <a:spcAft>
                <a:spcPts val="0"/>
              </a:spcAft>
              <a:buSzPts val="1000"/>
              <a:buChar char="●"/>
            </a:pPr>
            <a:r>
              <a:rPr lang="en" sz="1000"/>
              <a:t>Indicate which Level your startup has COMPLETELY achieved and why</a:t>
            </a:r>
            <a:endParaRPr sz="1000"/>
          </a:p>
          <a:p>
            <a:pPr marL="457200" lvl="0" indent="-292100" algn="l" rtl="0">
              <a:spcBef>
                <a:spcPts val="0"/>
              </a:spcBef>
              <a:spcAft>
                <a:spcPts val="0"/>
              </a:spcAft>
              <a:buSzPts val="1000"/>
              <a:buChar char="●"/>
            </a:pPr>
            <a:r>
              <a:rPr lang="en" sz="1000"/>
              <a:t>Check that you have satisfied all the points mentioned in the description</a:t>
            </a:r>
            <a:endParaRPr sz="1000"/>
          </a:p>
          <a:p>
            <a:pPr marL="457200" lvl="0" indent="-292100" algn="l" rtl="0">
              <a:spcBef>
                <a:spcPts val="0"/>
              </a:spcBef>
              <a:spcAft>
                <a:spcPts val="0"/>
              </a:spcAft>
              <a:buSzPts val="1000"/>
              <a:buChar char="●"/>
            </a:pPr>
            <a:r>
              <a:rPr lang="en" sz="1000"/>
              <a:t>If you have not achieved all the elements of the Level, please default to the lower level</a:t>
            </a:r>
            <a:endParaRPr sz="1000"/>
          </a:p>
          <a:p>
            <a:pPr marL="457200" lvl="0" indent="-292100" algn="l" rtl="0">
              <a:spcBef>
                <a:spcPts val="0"/>
              </a:spcBef>
              <a:spcAft>
                <a:spcPts val="0"/>
              </a:spcAft>
              <a:buSzPts val="1000"/>
              <a:buChar char="●"/>
            </a:pPr>
            <a:r>
              <a:rPr lang="en" sz="1000"/>
              <a:t>Be sure to address each dash for the level achieved and support your answers with concrete evidence that you have indeed achieved that level in your journey</a:t>
            </a:r>
            <a:endParaRPr sz="1000"/>
          </a:p>
          <a:p>
            <a:pPr marL="457200" lvl="0" indent="-292100" algn="l" rtl="0">
              <a:spcBef>
                <a:spcPts val="0"/>
              </a:spcBef>
              <a:spcAft>
                <a:spcPts val="0"/>
              </a:spcAft>
              <a:buSzPts val="1000"/>
              <a:buChar char="●"/>
            </a:pPr>
            <a:r>
              <a:rPr lang="en" sz="1000"/>
              <a:t>If you have achieved some of the points listed at higher levels, please mention them. (Maximum 1 slide)</a:t>
            </a:r>
            <a:endParaRPr sz="10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2"/>
        <p:cNvGrpSpPr/>
        <p:nvPr/>
      </p:nvGrpSpPr>
      <p:grpSpPr>
        <a:xfrm>
          <a:off x="0" y="0"/>
          <a:ext cx="0" cy="0"/>
          <a:chOff x="0" y="0"/>
          <a:chExt cx="0" cy="0"/>
        </a:xfrm>
      </p:grpSpPr>
      <p:sp>
        <p:nvSpPr>
          <p:cNvPr id="243" name="Google Shape;243;p35"/>
          <p:cNvSpPr txBox="1"/>
          <p:nvPr/>
        </p:nvSpPr>
        <p:spPr>
          <a:xfrm>
            <a:off x="311700" y="107275"/>
            <a:ext cx="6748200" cy="41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dk1"/>
                </a:solidFill>
              </a:rPr>
              <a:t>Customer Readiness Level - CRL (maximum 1 slide)</a:t>
            </a:r>
            <a:endParaRPr dirty="0">
              <a:solidFill>
                <a:schemeClr val="dk1"/>
              </a:solidFill>
            </a:endParaRPr>
          </a:p>
        </p:txBody>
      </p:sp>
      <p:sp>
        <p:nvSpPr>
          <p:cNvPr id="244" name="Google Shape;244;p3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22</a:t>
            </a:fld>
            <a:endParaRPr/>
          </a:p>
        </p:txBody>
      </p:sp>
      <p:sp>
        <p:nvSpPr>
          <p:cNvPr id="245" name="Google Shape;245;p35"/>
          <p:cNvSpPr txBox="1">
            <a:spLocks noGrp="1"/>
          </p:cNvSpPr>
          <p:nvPr>
            <p:ph type="title"/>
          </p:nvPr>
        </p:nvSpPr>
        <p:spPr>
          <a:xfrm>
            <a:off x="311700" y="495300"/>
            <a:ext cx="8520600" cy="3898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00" i="1">
                <a:solidFill>
                  <a:schemeClr val="dk2"/>
                </a:solidFill>
              </a:rPr>
              <a:t>Type your answer here…</a:t>
            </a:r>
            <a:endParaRPr sz="1200" i="1">
              <a:solidFill>
                <a:schemeClr val="dk2"/>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9"/>
        <p:cNvGrpSpPr/>
        <p:nvPr/>
      </p:nvGrpSpPr>
      <p:grpSpPr>
        <a:xfrm>
          <a:off x="0" y="0"/>
          <a:ext cx="0" cy="0"/>
          <a:chOff x="0" y="0"/>
          <a:chExt cx="0" cy="0"/>
        </a:xfrm>
      </p:grpSpPr>
      <p:sp>
        <p:nvSpPr>
          <p:cNvPr id="250" name="Google Shape;250;p36"/>
          <p:cNvSpPr txBox="1"/>
          <p:nvPr/>
        </p:nvSpPr>
        <p:spPr>
          <a:xfrm>
            <a:off x="310900" y="107275"/>
            <a:ext cx="5062800" cy="41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Intellectual Property Rights Readiness Level - IPRL</a:t>
            </a:r>
            <a:endParaRPr>
              <a:solidFill>
                <a:schemeClr val="dk1"/>
              </a:solidFill>
            </a:endParaRPr>
          </a:p>
        </p:txBody>
      </p:sp>
      <p:pic>
        <p:nvPicPr>
          <p:cNvPr id="251" name="Google Shape;251;p36"/>
          <p:cNvPicPr preferRelativeResize="0"/>
          <p:nvPr/>
        </p:nvPicPr>
        <p:blipFill rotWithShape="1">
          <a:blip r:embed="rId3">
            <a:alphaModFix/>
          </a:blip>
          <a:srcRect l="44886" r="44824"/>
          <a:stretch/>
        </p:blipFill>
        <p:spPr>
          <a:xfrm>
            <a:off x="3637401" y="652925"/>
            <a:ext cx="881300" cy="4261975"/>
          </a:xfrm>
          <a:prstGeom prst="rect">
            <a:avLst/>
          </a:prstGeom>
          <a:noFill/>
          <a:ln>
            <a:noFill/>
          </a:ln>
        </p:spPr>
      </p:pic>
      <p:pic>
        <p:nvPicPr>
          <p:cNvPr id="252" name="Google Shape;252;p36"/>
          <p:cNvPicPr preferRelativeResize="0"/>
          <p:nvPr/>
        </p:nvPicPr>
        <p:blipFill>
          <a:blip r:embed="rId4">
            <a:alphaModFix/>
          </a:blip>
          <a:stretch>
            <a:fillRect/>
          </a:stretch>
        </p:blipFill>
        <p:spPr>
          <a:xfrm>
            <a:off x="5130375" y="159775"/>
            <a:ext cx="3876401" cy="4823950"/>
          </a:xfrm>
          <a:prstGeom prst="rect">
            <a:avLst/>
          </a:prstGeom>
          <a:noFill/>
          <a:ln>
            <a:noFill/>
          </a:ln>
        </p:spPr>
      </p:pic>
      <p:sp>
        <p:nvSpPr>
          <p:cNvPr id="253" name="Google Shape;253;p36"/>
          <p:cNvSpPr txBox="1">
            <a:spLocks noGrp="1"/>
          </p:cNvSpPr>
          <p:nvPr>
            <p:ph type="ctrTitle"/>
          </p:nvPr>
        </p:nvSpPr>
        <p:spPr>
          <a:xfrm>
            <a:off x="311700" y="448050"/>
            <a:ext cx="3077400" cy="2653500"/>
          </a:xfrm>
          <a:prstGeom prst="rect">
            <a:avLst/>
          </a:prstGeom>
        </p:spPr>
        <p:txBody>
          <a:bodyPr spcFirstLastPara="1" wrap="square" lIns="91425" tIns="91425" rIns="91425" bIns="91425" anchor="t" anchorCtr="0">
            <a:noAutofit/>
          </a:bodyPr>
          <a:lstStyle/>
          <a:p>
            <a:pPr marL="457200" lvl="0" indent="-292100" algn="l" rtl="0">
              <a:spcBef>
                <a:spcPts val="1200"/>
              </a:spcBef>
              <a:spcAft>
                <a:spcPts val="0"/>
              </a:spcAft>
              <a:buSzPts val="1000"/>
              <a:buChar char="●"/>
            </a:pPr>
            <a:r>
              <a:rPr lang="en" sz="1000"/>
              <a:t>Indicate which Level your startup has COMPLETELY achieved and why</a:t>
            </a:r>
            <a:endParaRPr sz="1000"/>
          </a:p>
          <a:p>
            <a:pPr marL="457200" lvl="0" indent="-292100" algn="l" rtl="0">
              <a:spcBef>
                <a:spcPts val="0"/>
              </a:spcBef>
              <a:spcAft>
                <a:spcPts val="0"/>
              </a:spcAft>
              <a:buSzPts val="1000"/>
              <a:buChar char="●"/>
            </a:pPr>
            <a:r>
              <a:rPr lang="en" sz="1000"/>
              <a:t>Check that you have satisfied all the points mentioned in the description</a:t>
            </a:r>
            <a:endParaRPr sz="1000"/>
          </a:p>
          <a:p>
            <a:pPr marL="457200" lvl="0" indent="-292100" algn="l" rtl="0">
              <a:spcBef>
                <a:spcPts val="0"/>
              </a:spcBef>
              <a:spcAft>
                <a:spcPts val="0"/>
              </a:spcAft>
              <a:buSzPts val="1000"/>
              <a:buChar char="●"/>
            </a:pPr>
            <a:r>
              <a:rPr lang="en" sz="1000"/>
              <a:t>If you have not achieved all the elements of the Level, please default to the lower level</a:t>
            </a:r>
            <a:endParaRPr sz="1000"/>
          </a:p>
          <a:p>
            <a:pPr marL="457200" lvl="0" indent="-292100" algn="l" rtl="0">
              <a:spcBef>
                <a:spcPts val="0"/>
              </a:spcBef>
              <a:spcAft>
                <a:spcPts val="0"/>
              </a:spcAft>
              <a:buSzPts val="1000"/>
              <a:buChar char="●"/>
            </a:pPr>
            <a:r>
              <a:rPr lang="en" sz="1000"/>
              <a:t>Be sure to address each dash for the level achieved and support your answers with concrete evidence that you have indeed achieved that level in your journey</a:t>
            </a:r>
            <a:endParaRPr sz="1000"/>
          </a:p>
          <a:p>
            <a:pPr marL="457200" lvl="0" indent="-292100" algn="l" rtl="0">
              <a:spcBef>
                <a:spcPts val="0"/>
              </a:spcBef>
              <a:spcAft>
                <a:spcPts val="0"/>
              </a:spcAft>
              <a:buSzPts val="1000"/>
              <a:buChar char="●"/>
            </a:pPr>
            <a:r>
              <a:rPr lang="en" sz="1000"/>
              <a:t>If you have achieved some of the points listed at higher levels, please mention them. (Maximum 1 slide)</a:t>
            </a:r>
            <a:endParaRPr sz="10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7"/>
        <p:cNvGrpSpPr/>
        <p:nvPr/>
      </p:nvGrpSpPr>
      <p:grpSpPr>
        <a:xfrm>
          <a:off x="0" y="0"/>
          <a:ext cx="0" cy="0"/>
          <a:chOff x="0" y="0"/>
          <a:chExt cx="0" cy="0"/>
        </a:xfrm>
      </p:grpSpPr>
      <p:sp>
        <p:nvSpPr>
          <p:cNvPr id="258" name="Google Shape;258;p37"/>
          <p:cNvSpPr txBox="1"/>
          <p:nvPr/>
        </p:nvSpPr>
        <p:spPr>
          <a:xfrm>
            <a:off x="311700" y="107275"/>
            <a:ext cx="6748200" cy="41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solidFill>
                  <a:schemeClr val="dk1"/>
                </a:solidFill>
              </a:rPr>
              <a:t>Intellectual Property Rights Readiness Level - IPRL (maximum 1 slide)</a:t>
            </a:r>
            <a:endParaRPr dirty="0">
              <a:solidFill>
                <a:schemeClr val="dk1"/>
              </a:solidFill>
            </a:endParaRPr>
          </a:p>
        </p:txBody>
      </p:sp>
      <p:sp>
        <p:nvSpPr>
          <p:cNvPr id="259" name="Google Shape;259;p3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24</a:t>
            </a:fld>
            <a:endParaRPr/>
          </a:p>
        </p:txBody>
      </p:sp>
      <p:sp>
        <p:nvSpPr>
          <p:cNvPr id="260" name="Google Shape;260;p37"/>
          <p:cNvSpPr txBox="1">
            <a:spLocks noGrp="1"/>
          </p:cNvSpPr>
          <p:nvPr>
            <p:ph type="title"/>
          </p:nvPr>
        </p:nvSpPr>
        <p:spPr>
          <a:xfrm>
            <a:off x="311700" y="495300"/>
            <a:ext cx="8520600" cy="3898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00" i="1">
                <a:solidFill>
                  <a:schemeClr val="dk2"/>
                </a:solidFill>
              </a:rPr>
              <a:t>Type your answer here…</a:t>
            </a:r>
            <a:endParaRPr sz="1200" i="1">
              <a:solidFill>
                <a:schemeClr val="dk2"/>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4"/>
        <p:cNvGrpSpPr/>
        <p:nvPr/>
      </p:nvGrpSpPr>
      <p:grpSpPr>
        <a:xfrm>
          <a:off x="0" y="0"/>
          <a:ext cx="0" cy="0"/>
          <a:chOff x="0" y="0"/>
          <a:chExt cx="0" cy="0"/>
        </a:xfrm>
      </p:grpSpPr>
      <p:sp>
        <p:nvSpPr>
          <p:cNvPr id="265" name="Google Shape;265;p38"/>
          <p:cNvSpPr txBox="1"/>
          <p:nvPr/>
        </p:nvSpPr>
        <p:spPr>
          <a:xfrm>
            <a:off x="311700" y="107275"/>
            <a:ext cx="6748200" cy="41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solidFill>
                  <a:schemeClr val="dk1"/>
                </a:solidFill>
              </a:rPr>
              <a:t>Follow-up questions: Intellectual property rights for your startup (maximum 1 slide)</a:t>
            </a:r>
            <a:endParaRPr dirty="0">
              <a:solidFill>
                <a:schemeClr val="dk1"/>
              </a:solidFill>
            </a:endParaRPr>
          </a:p>
        </p:txBody>
      </p:sp>
      <p:sp>
        <p:nvSpPr>
          <p:cNvPr id="266" name="Google Shape;266;p3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25</a:t>
            </a:fld>
            <a:endParaRPr/>
          </a:p>
        </p:txBody>
      </p:sp>
      <p:sp>
        <p:nvSpPr>
          <p:cNvPr id="267" name="Google Shape;267;p38"/>
          <p:cNvSpPr txBox="1">
            <a:spLocks noGrp="1"/>
          </p:cNvSpPr>
          <p:nvPr>
            <p:ph type="title"/>
          </p:nvPr>
        </p:nvSpPr>
        <p:spPr>
          <a:xfrm>
            <a:off x="311700" y="445025"/>
            <a:ext cx="8520600" cy="17988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000"/>
              <a:t>If the IP you intend to exploit comes from public research :</a:t>
            </a:r>
            <a:endParaRPr sz="1000"/>
          </a:p>
          <a:p>
            <a:pPr marL="0" lvl="0" indent="0" algn="l" rtl="0">
              <a:lnSpc>
                <a:spcPct val="100000"/>
              </a:lnSpc>
              <a:spcBef>
                <a:spcPts val="0"/>
              </a:spcBef>
              <a:spcAft>
                <a:spcPts val="0"/>
              </a:spcAft>
              <a:buNone/>
            </a:pPr>
            <a:endParaRPr sz="1000"/>
          </a:p>
          <a:p>
            <a:pPr marL="457200" lvl="0" indent="-292100" algn="l" rtl="0">
              <a:lnSpc>
                <a:spcPct val="100000"/>
              </a:lnSpc>
              <a:spcBef>
                <a:spcPts val="0"/>
              </a:spcBef>
              <a:spcAft>
                <a:spcPts val="0"/>
              </a:spcAft>
              <a:buSzPts val="1000"/>
              <a:buChar char="●"/>
            </a:pPr>
            <a:r>
              <a:rPr lang="en" sz="1000"/>
              <a:t>From which institution does the IP originate? Has this IP been declared to your establishment?</a:t>
            </a:r>
            <a:endParaRPr sz="1000"/>
          </a:p>
          <a:p>
            <a:pPr marL="457200" lvl="0" indent="-292100" algn="l" rtl="0">
              <a:lnSpc>
                <a:spcPct val="100000"/>
              </a:lnSpc>
              <a:spcBef>
                <a:spcPts val="0"/>
              </a:spcBef>
              <a:spcAft>
                <a:spcPts val="0"/>
              </a:spcAft>
              <a:buSzPts val="1000"/>
              <a:buChar char="●"/>
            </a:pPr>
            <a:r>
              <a:rPr lang="en" sz="1000"/>
              <a:t>Who was involved in the development of this IP?</a:t>
            </a:r>
            <a:endParaRPr sz="1000"/>
          </a:p>
          <a:p>
            <a:pPr marL="457200" lvl="0" indent="-292100" algn="l" rtl="0">
              <a:lnSpc>
                <a:spcPct val="100000"/>
              </a:lnSpc>
              <a:spcBef>
                <a:spcPts val="0"/>
              </a:spcBef>
              <a:spcAft>
                <a:spcPts val="0"/>
              </a:spcAft>
              <a:buSzPts val="1000"/>
              <a:buChar char="●"/>
            </a:pPr>
            <a:r>
              <a:rPr lang="en" sz="1000"/>
              <a:t>Does your company own the right to use this IP? Are you currently negotiating such a right of use?</a:t>
            </a:r>
            <a:endParaRPr sz="1000"/>
          </a:p>
          <a:p>
            <a:pPr marL="457200" lvl="0" indent="-292100" algn="l" rtl="0">
              <a:lnSpc>
                <a:spcPct val="100000"/>
              </a:lnSpc>
              <a:spcBef>
                <a:spcPts val="0"/>
              </a:spcBef>
              <a:spcAft>
                <a:spcPts val="0"/>
              </a:spcAft>
              <a:buSzPts val="1000"/>
              <a:buChar char="●"/>
            </a:pPr>
            <a:r>
              <a:rPr lang="en" sz="1000"/>
              <a:t>If applicable, please indicate the reference number assigned by the technology transfer company in connection with the IP to be exploited by your company (Axelys, TransferTech, etc.).</a:t>
            </a:r>
            <a:endParaRPr sz="1000"/>
          </a:p>
          <a:p>
            <a:pPr marL="0" lvl="0" indent="0" algn="l" rtl="0">
              <a:lnSpc>
                <a:spcPct val="100000"/>
              </a:lnSpc>
              <a:spcBef>
                <a:spcPts val="0"/>
              </a:spcBef>
              <a:spcAft>
                <a:spcPts val="0"/>
              </a:spcAft>
              <a:buNone/>
            </a:pPr>
            <a:endParaRPr sz="1000"/>
          </a:p>
          <a:p>
            <a:pPr marL="0" lvl="0" indent="0" algn="l" rtl="0">
              <a:lnSpc>
                <a:spcPct val="100000"/>
              </a:lnSpc>
              <a:spcBef>
                <a:spcPts val="0"/>
              </a:spcBef>
              <a:spcAft>
                <a:spcPts val="0"/>
              </a:spcAft>
              <a:buNone/>
            </a:pPr>
            <a:r>
              <a:rPr lang="en" sz="1000"/>
              <a:t>If the IP you intend to exploit does not originate from public research :</a:t>
            </a:r>
            <a:endParaRPr sz="1000"/>
          </a:p>
          <a:p>
            <a:pPr marL="0" lvl="0" indent="0" algn="l" rtl="0">
              <a:lnSpc>
                <a:spcPct val="100000"/>
              </a:lnSpc>
              <a:spcBef>
                <a:spcPts val="0"/>
              </a:spcBef>
              <a:spcAft>
                <a:spcPts val="0"/>
              </a:spcAft>
              <a:buNone/>
            </a:pPr>
            <a:endParaRPr sz="1000"/>
          </a:p>
          <a:p>
            <a:pPr marL="457200" lvl="0" indent="-292100" algn="l" rtl="0">
              <a:lnSpc>
                <a:spcPct val="100000"/>
              </a:lnSpc>
              <a:spcBef>
                <a:spcPts val="0"/>
              </a:spcBef>
              <a:spcAft>
                <a:spcPts val="0"/>
              </a:spcAft>
              <a:buSzPts val="1000"/>
              <a:buChar char="●"/>
            </a:pPr>
            <a:r>
              <a:rPr lang="en" sz="1000"/>
              <a:t>Who participated in the development of this IP? Who owns the rights?</a:t>
            </a:r>
            <a:endParaRPr sz="1000"/>
          </a:p>
          <a:p>
            <a:pPr marL="457200" lvl="0" indent="-292100" algn="l" rtl="0">
              <a:lnSpc>
                <a:spcPct val="100000"/>
              </a:lnSpc>
              <a:spcBef>
                <a:spcPts val="0"/>
              </a:spcBef>
              <a:spcAft>
                <a:spcPts val="0"/>
              </a:spcAft>
              <a:buSzPts val="1000"/>
              <a:buChar char="●"/>
            </a:pPr>
            <a:r>
              <a:rPr lang="en" sz="1000"/>
              <a:t>Does your company have the rights to use this IP?</a:t>
            </a:r>
            <a:endParaRPr sz="1000"/>
          </a:p>
          <a:p>
            <a:pPr marL="0" lvl="0" indent="0" algn="l" rtl="0">
              <a:spcBef>
                <a:spcPts val="0"/>
              </a:spcBef>
              <a:spcAft>
                <a:spcPts val="0"/>
              </a:spcAft>
              <a:buNone/>
            </a:pPr>
            <a:endParaRPr sz="10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1"/>
        <p:cNvGrpSpPr/>
        <p:nvPr/>
      </p:nvGrpSpPr>
      <p:grpSpPr>
        <a:xfrm>
          <a:off x="0" y="0"/>
          <a:ext cx="0" cy="0"/>
          <a:chOff x="0" y="0"/>
          <a:chExt cx="0" cy="0"/>
        </a:xfrm>
      </p:grpSpPr>
      <p:sp>
        <p:nvSpPr>
          <p:cNvPr id="272" name="Google Shape;272;p39"/>
          <p:cNvSpPr txBox="1"/>
          <p:nvPr/>
        </p:nvSpPr>
        <p:spPr>
          <a:xfrm>
            <a:off x="311700" y="107275"/>
            <a:ext cx="6748200" cy="41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solidFill>
                  <a:schemeClr val="dk1"/>
                </a:solidFill>
              </a:rPr>
              <a:t>Follow-up questions: Intellectual property rights for your startup (maximum 1 slide)</a:t>
            </a:r>
            <a:endParaRPr dirty="0">
              <a:solidFill>
                <a:schemeClr val="dk1"/>
              </a:solidFill>
            </a:endParaRPr>
          </a:p>
        </p:txBody>
      </p:sp>
      <p:sp>
        <p:nvSpPr>
          <p:cNvPr id="273" name="Google Shape;273;p3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26</a:t>
            </a:fld>
            <a:endParaRPr/>
          </a:p>
        </p:txBody>
      </p:sp>
      <p:sp>
        <p:nvSpPr>
          <p:cNvPr id="274" name="Google Shape;274;p39"/>
          <p:cNvSpPr txBox="1">
            <a:spLocks noGrp="1"/>
          </p:cNvSpPr>
          <p:nvPr>
            <p:ph type="title"/>
          </p:nvPr>
        </p:nvSpPr>
        <p:spPr>
          <a:xfrm>
            <a:off x="311700" y="495300"/>
            <a:ext cx="8520600" cy="3898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00" i="1">
                <a:solidFill>
                  <a:schemeClr val="dk2"/>
                </a:solidFill>
              </a:rPr>
              <a:t>Type your answer here…</a:t>
            </a:r>
            <a:endParaRPr sz="1200" i="1">
              <a:solidFill>
                <a:schemeClr val="dk2"/>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8"/>
        <p:cNvGrpSpPr/>
        <p:nvPr/>
      </p:nvGrpSpPr>
      <p:grpSpPr>
        <a:xfrm>
          <a:off x="0" y="0"/>
          <a:ext cx="0" cy="0"/>
          <a:chOff x="0" y="0"/>
          <a:chExt cx="0" cy="0"/>
        </a:xfrm>
      </p:grpSpPr>
      <p:sp>
        <p:nvSpPr>
          <p:cNvPr id="279" name="Google Shape;279;p40"/>
          <p:cNvSpPr txBox="1"/>
          <p:nvPr/>
        </p:nvSpPr>
        <p:spPr>
          <a:xfrm>
            <a:off x="310896" y="107275"/>
            <a:ext cx="5062800" cy="84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Team Readiness Level - TMRL</a:t>
            </a:r>
            <a:endParaRPr>
              <a:solidFill>
                <a:schemeClr val="dk1"/>
              </a:solidFill>
            </a:endParaRPr>
          </a:p>
        </p:txBody>
      </p:sp>
      <p:pic>
        <p:nvPicPr>
          <p:cNvPr id="280" name="Google Shape;280;p40"/>
          <p:cNvPicPr preferRelativeResize="0"/>
          <p:nvPr/>
        </p:nvPicPr>
        <p:blipFill rotWithShape="1">
          <a:blip r:embed="rId3">
            <a:alphaModFix/>
          </a:blip>
          <a:srcRect l="29710" r="58842"/>
          <a:stretch/>
        </p:blipFill>
        <p:spPr>
          <a:xfrm>
            <a:off x="3622138" y="341874"/>
            <a:ext cx="1078825" cy="4689649"/>
          </a:xfrm>
          <a:prstGeom prst="rect">
            <a:avLst/>
          </a:prstGeom>
          <a:noFill/>
          <a:ln>
            <a:noFill/>
          </a:ln>
        </p:spPr>
      </p:pic>
      <p:pic>
        <p:nvPicPr>
          <p:cNvPr id="281" name="Google Shape;281;p40"/>
          <p:cNvPicPr preferRelativeResize="0"/>
          <p:nvPr/>
        </p:nvPicPr>
        <p:blipFill>
          <a:blip r:embed="rId4">
            <a:alphaModFix/>
          </a:blip>
          <a:stretch>
            <a:fillRect/>
          </a:stretch>
        </p:blipFill>
        <p:spPr>
          <a:xfrm>
            <a:off x="5306913" y="226925"/>
            <a:ext cx="3585913" cy="4689651"/>
          </a:xfrm>
          <a:prstGeom prst="rect">
            <a:avLst/>
          </a:prstGeom>
          <a:noFill/>
          <a:ln>
            <a:noFill/>
          </a:ln>
        </p:spPr>
      </p:pic>
      <p:sp>
        <p:nvSpPr>
          <p:cNvPr id="282" name="Google Shape;282;p40"/>
          <p:cNvSpPr txBox="1">
            <a:spLocks noGrp="1"/>
          </p:cNvSpPr>
          <p:nvPr>
            <p:ph type="ctrTitle"/>
          </p:nvPr>
        </p:nvSpPr>
        <p:spPr>
          <a:xfrm>
            <a:off x="311700" y="448050"/>
            <a:ext cx="3104100" cy="2653500"/>
          </a:xfrm>
          <a:prstGeom prst="rect">
            <a:avLst/>
          </a:prstGeom>
        </p:spPr>
        <p:txBody>
          <a:bodyPr spcFirstLastPara="1" wrap="square" lIns="91425" tIns="91425" rIns="91425" bIns="91425" anchor="t" anchorCtr="0">
            <a:noAutofit/>
          </a:bodyPr>
          <a:lstStyle/>
          <a:p>
            <a:pPr marL="457200" lvl="0" indent="-292100" algn="l" rtl="0">
              <a:spcBef>
                <a:spcPts val="1200"/>
              </a:spcBef>
              <a:spcAft>
                <a:spcPts val="0"/>
              </a:spcAft>
              <a:buSzPts val="1000"/>
              <a:buChar char="●"/>
            </a:pPr>
            <a:r>
              <a:rPr lang="en" sz="1000"/>
              <a:t>Indicate which Level your startup has COMPLETELY achieved and why</a:t>
            </a:r>
            <a:endParaRPr sz="1000"/>
          </a:p>
          <a:p>
            <a:pPr marL="457200" lvl="0" indent="-292100" algn="l" rtl="0">
              <a:spcBef>
                <a:spcPts val="0"/>
              </a:spcBef>
              <a:spcAft>
                <a:spcPts val="0"/>
              </a:spcAft>
              <a:buSzPts val="1000"/>
              <a:buChar char="●"/>
            </a:pPr>
            <a:r>
              <a:rPr lang="en" sz="1000"/>
              <a:t>Check that you have satisfied all the points mentioned in the description</a:t>
            </a:r>
            <a:endParaRPr sz="1000"/>
          </a:p>
          <a:p>
            <a:pPr marL="457200" lvl="0" indent="-292100" algn="l" rtl="0">
              <a:spcBef>
                <a:spcPts val="0"/>
              </a:spcBef>
              <a:spcAft>
                <a:spcPts val="0"/>
              </a:spcAft>
              <a:buSzPts val="1000"/>
              <a:buChar char="●"/>
            </a:pPr>
            <a:r>
              <a:rPr lang="en" sz="1000"/>
              <a:t>If you have not achieved all the elements of the Level, please default to the lower level</a:t>
            </a:r>
            <a:endParaRPr sz="1000"/>
          </a:p>
          <a:p>
            <a:pPr marL="457200" lvl="0" indent="-292100" algn="l" rtl="0">
              <a:spcBef>
                <a:spcPts val="0"/>
              </a:spcBef>
              <a:spcAft>
                <a:spcPts val="0"/>
              </a:spcAft>
              <a:buSzPts val="1000"/>
              <a:buChar char="●"/>
            </a:pPr>
            <a:r>
              <a:rPr lang="en" sz="1000"/>
              <a:t>Be sure to address each dash for the level achieved and support your answers with concrete evidence that you have indeed achieved that level in your journey</a:t>
            </a:r>
            <a:endParaRPr sz="1000"/>
          </a:p>
          <a:p>
            <a:pPr marL="457200" lvl="0" indent="-292100" algn="l" rtl="0">
              <a:spcBef>
                <a:spcPts val="0"/>
              </a:spcBef>
              <a:spcAft>
                <a:spcPts val="0"/>
              </a:spcAft>
              <a:buSzPts val="1000"/>
              <a:buChar char="●"/>
            </a:pPr>
            <a:r>
              <a:rPr lang="en" sz="1000"/>
              <a:t>If you have achieved some of the points listed at higher levels, please mention them. (Maximum 1 slide)</a:t>
            </a:r>
            <a:endParaRPr sz="10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6"/>
        <p:cNvGrpSpPr/>
        <p:nvPr/>
      </p:nvGrpSpPr>
      <p:grpSpPr>
        <a:xfrm>
          <a:off x="0" y="0"/>
          <a:ext cx="0" cy="0"/>
          <a:chOff x="0" y="0"/>
          <a:chExt cx="0" cy="0"/>
        </a:xfrm>
      </p:grpSpPr>
      <p:sp>
        <p:nvSpPr>
          <p:cNvPr id="287" name="Google Shape;287;p4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28</a:t>
            </a:fld>
            <a:endParaRPr/>
          </a:p>
        </p:txBody>
      </p:sp>
      <p:sp>
        <p:nvSpPr>
          <p:cNvPr id="288" name="Google Shape;288;p41"/>
          <p:cNvSpPr txBox="1"/>
          <p:nvPr/>
        </p:nvSpPr>
        <p:spPr>
          <a:xfrm>
            <a:off x="311700" y="107275"/>
            <a:ext cx="6748200" cy="41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solidFill>
                  <a:schemeClr val="dk1"/>
                </a:solidFill>
              </a:rPr>
              <a:t>Team Readiness Level - TMRL (maximum 1 slide)</a:t>
            </a:r>
            <a:endParaRPr dirty="0">
              <a:solidFill>
                <a:schemeClr val="dk1"/>
              </a:solidFill>
            </a:endParaRPr>
          </a:p>
        </p:txBody>
      </p:sp>
      <p:sp>
        <p:nvSpPr>
          <p:cNvPr id="289" name="Google Shape;289;p41"/>
          <p:cNvSpPr txBox="1">
            <a:spLocks noGrp="1"/>
          </p:cNvSpPr>
          <p:nvPr>
            <p:ph type="title"/>
          </p:nvPr>
        </p:nvSpPr>
        <p:spPr>
          <a:xfrm>
            <a:off x="311700" y="495300"/>
            <a:ext cx="8520600" cy="3898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00" i="1">
                <a:solidFill>
                  <a:schemeClr val="dk2"/>
                </a:solidFill>
              </a:rPr>
              <a:t>Type your answer here…</a:t>
            </a:r>
            <a:endParaRPr sz="1200" i="1">
              <a:solidFill>
                <a:schemeClr val="dk2"/>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3"/>
        <p:cNvGrpSpPr/>
        <p:nvPr/>
      </p:nvGrpSpPr>
      <p:grpSpPr>
        <a:xfrm>
          <a:off x="0" y="0"/>
          <a:ext cx="0" cy="0"/>
          <a:chOff x="0" y="0"/>
          <a:chExt cx="0" cy="0"/>
        </a:xfrm>
      </p:grpSpPr>
      <p:sp>
        <p:nvSpPr>
          <p:cNvPr id="294" name="Google Shape;294;p4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29</a:t>
            </a:fld>
            <a:endParaRPr/>
          </a:p>
        </p:txBody>
      </p:sp>
      <p:sp>
        <p:nvSpPr>
          <p:cNvPr id="295" name="Google Shape;295;p42"/>
          <p:cNvSpPr txBox="1"/>
          <p:nvPr/>
        </p:nvSpPr>
        <p:spPr>
          <a:xfrm>
            <a:off x="311700" y="107275"/>
            <a:ext cx="6748200" cy="41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solidFill>
                  <a:schemeClr val="dk1"/>
                </a:solidFill>
              </a:rPr>
              <a:t>Follow-up questions: Team (maximum 2 slides)</a:t>
            </a:r>
            <a:endParaRPr dirty="0">
              <a:solidFill>
                <a:schemeClr val="dk1"/>
              </a:solidFill>
            </a:endParaRPr>
          </a:p>
        </p:txBody>
      </p:sp>
      <p:sp>
        <p:nvSpPr>
          <p:cNvPr id="296" name="Google Shape;296;p42"/>
          <p:cNvSpPr txBox="1">
            <a:spLocks noGrp="1"/>
          </p:cNvSpPr>
          <p:nvPr>
            <p:ph type="title"/>
          </p:nvPr>
        </p:nvSpPr>
        <p:spPr>
          <a:xfrm>
            <a:off x="311700" y="445025"/>
            <a:ext cx="8471400" cy="1704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00"/>
              <a:t>Please use the following slides to answer the questions below to help us get to know the team better.</a:t>
            </a:r>
            <a:endParaRPr sz="1000"/>
          </a:p>
          <a:p>
            <a:pPr marL="0" lvl="0" indent="0" algn="l" rtl="0">
              <a:spcBef>
                <a:spcPts val="0"/>
              </a:spcBef>
              <a:spcAft>
                <a:spcPts val="0"/>
              </a:spcAft>
              <a:buNone/>
            </a:pPr>
            <a:endParaRPr sz="1000"/>
          </a:p>
          <a:p>
            <a:pPr marL="457200" lvl="0" indent="-292100" algn="l" rtl="0">
              <a:spcBef>
                <a:spcPts val="0"/>
              </a:spcBef>
              <a:spcAft>
                <a:spcPts val="0"/>
              </a:spcAft>
              <a:buSzPts val="1000"/>
              <a:buChar char="●"/>
            </a:pPr>
            <a:r>
              <a:rPr lang="en" sz="1000"/>
              <a:t>Describe the support you received and the entrepreneurial training you completed (name them) in order to set up your startup.</a:t>
            </a:r>
            <a:endParaRPr sz="1000"/>
          </a:p>
          <a:p>
            <a:pPr marL="457200" lvl="0" indent="-292100" algn="l" rtl="0">
              <a:spcBef>
                <a:spcPts val="0"/>
              </a:spcBef>
              <a:spcAft>
                <a:spcPts val="0"/>
              </a:spcAft>
              <a:buSzPts val="1000"/>
              <a:buChar char="●"/>
            </a:pPr>
            <a:r>
              <a:rPr lang="en" sz="1000"/>
              <a:t>Describe the team behind the entrepreneurial project: do you have co-founders, mentors, and/or a board of directors?</a:t>
            </a:r>
            <a:endParaRPr sz="1000"/>
          </a:p>
          <a:p>
            <a:pPr marL="457200" lvl="0" indent="-292100" algn="l" rtl="0">
              <a:spcBef>
                <a:spcPts val="0"/>
              </a:spcBef>
              <a:spcAft>
                <a:spcPts val="0"/>
              </a:spcAft>
              <a:buSzPts val="1000"/>
              <a:buChar char="●"/>
            </a:pPr>
            <a:r>
              <a:rPr lang="en" sz="1000"/>
              <a:t>Do you have a shareholders' agreement? What is the equity split?</a:t>
            </a:r>
            <a:endParaRPr sz="1000"/>
          </a:p>
          <a:p>
            <a:pPr marL="457200" lvl="0" indent="-292100" algn="l" rtl="0">
              <a:spcBef>
                <a:spcPts val="0"/>
              </a:spcBef>
              <a:spcAft>
                <a:spcPts val="0"/>
              </a:spcAft>
              <a:buSzPts val="1000"/>
              <a:buChar char="●"/>
            </a:pPr>
            <a:r>
              <a:rPr lang="en" sz="1000"/>
              <a:t>What is your vision for the team over the next two years? Who are the key members of your startup's team? Are you open to additional co-founders?</a:t>
            </a:r>
            <a:endParaRPr sz="1000"/>
          </a:p>
          <a:p>
            <a:pPr marL="457200" lvl="0" indent="-292100" algn="l" rtl="0">
              <a:spcBef>
                <a:spcPts val="0"/>
              </a:spcBef>
              <a:spcAft>
                <a:spcPts val="0"/>
              </a:spcAft>
              <a:buSzPts val="1000"/>
              <a:buChar char="●"/>
            </a:pPr>
            <a:r>
              <a:rPr lang="en" sz="1000"/>
              <a:t>What is your current role in the team? How do you see your role evolving over time as the company grows?</a:t>
            </a:r>
            <a:endParaRPr sz="1000"/>
          </a:p>
          <a:p>
            <a:pPr marL="457200" lvl="0" indent="-292100" algn="l" rtl="0">
              <a:spcBef>
                <a:spcPts val="0"/>
              </a:spcBef>
              <a:spcAft>
                <a:spcPts val="0"/>
              </a:spcAft>
              <a:buSzPts val="1000"/>
              <a:buChar char="●"/>
            </a:pPr>
            <a:r>
              <a:rPr lang="en" sz="1000"/>
              <a:t>Can you tell us about your current relationship with your supervisor in relation to the project? How are they specifically involved in the project (overall contribution, hours per week, other)?</a:t>
            </a:r>
            <a:endParaRPr sz="1000"/>
          </a:p>
          <a:p>
            <a:pPr marL="0" lvl="0" indent="0" algn="l" rtl="0">
              <a:spcBef>
                <a:spcPts val="0"/>
              </a:spcBef>
              <a:spcAft>
                <a:spcPts val="0"/>
              </a:spcAft>
              <a:buNone/>
            </a:pPr>
            <a:endParaRPr sz="1000"/>
          </a:p>
          <a:p>
            <a:pPr marL="0" lvl="0" indent="0" algn="l" rtl="0">
              <a:lnSpc>
                <a:spcPct val="115000"/>
              </a:lnSpc>
              <a:spcBef>
                <a:spcPts val="1200"/>
              </a:spcBef>
              <a:spcAft>
                <a:spcPts val="1200"/>
              </a:spcAft>
              <a:buClr>
                <a:schemeClr val="dk1"/>
              </a:buClr>
              <a:buSzPts val="1100"/>
              <a:buFont typeface="Arial"/>
              <a:buNone/>
            </a:pPr>
            <a:endParaRPr sz="14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6"/>
        <p:cNvGrpSpPr/>
        <p:nvPr/>
      </p:nvGrpSpPr>
      <p:grpSpPr>
        <a:xfrm>
          <a:off x="0" y="0"/>
          <a:ext cx="0" cy="0"/>
          <a:chOff x="0" y="0"/>
          <a:chExt cx="0" cy="0"/>
        </a:xfrm>
      </p:grpSpPr>
      <p:pic>
        <p:nvPicPr>
          <p:cNvPr id="77" name="Google Shape;77;p16"/>
          <p:cNvPicPr preferRelativeResize="0"/>
          <p:nvPr/>
        </p:nvPicPr>
        <p:blipFill>
          <a:blip r:embed="rId3">
            <a:alphaModFix/>
          </a:blip>
          <a:stretch>
            <a:fillRect/>
          </a:stretch>
        </p:blipFill>
        <p:spPr>
          <a:xfrm>
            <a:off x="1441604" y="850462"/>
            <a:ext cx="359379" cy="239575"/>
          </a:xfrm>
          <a:prstGeom prst="rect">
            <a:avLst/>
          </a:prstGeom>
          <a:noFill/>
          <a:ln>
            <a:noFill/>
          </a:ln>
        </p:spPr>
      </p:pic>
      <p:pic>
        <p:nvPicPr>
          <p:cNvPr id="78" name="Google Shape;78;p16"/>
          <p:cNvPicPr preferRelativeResize="0"/>
          <p:nvPr/>
        </p:nvPicPr>
        <p:blipFill>
          <a:blip r:embed="rId4">
            <a:alphaModFix/>
          </a:blip>
          <a:stretch>
            <a:fillRect/>
          </a:stretch>
        </p:blipFill>
        <p:spPr>
          <a:xfrm>
            <a:off x="7249063" y="857663"/>
            <a:ext cx="359374" cy="225172"/>
          </a:xfrm>
          <a:prstGeom prst="rect">
            <a:avLst/>
          </a:prstGeom>
          <a:noFill/>
          <a:ln>
            <a:noFill/>
          </a:ln>
        </p:spPr>
      </p:pic>
      <p:pic>
        <p:nvPicPr>
          <p:cNvPr id="79" name="Google Shape;79;p16"/>
          <p:cNvPicPr preferRelativeResize="0"/>
          <p:nvPr/>
        </p:nvPicPr>
        <p:blipFill rotWithShape="1">
          <a:blip r:embed="rId5">
            <a:alphaModFix/>
          </a:blip>
          <a:srcRect t="31735"/>
          <a:stretch/>
        </p:blipFill>
        <p:spPr>
          <a:xfrm>
            <a:off x="4129288" y="764336"/>
            <a:ext cx="811425" cy="369300"/>
          </a:xfrm>
          <a:prstGeom prst="rect">
            <a:avLst/>
          </a:prstGeom>
          <a:noFill/>
          <a:ln>
            <a:noFill/>
          </a:ln>
        </p:spPr>
      </p:pic>
      <p:pic>
        <p:nvPicPr>
          <p:cNvPr id="80" name="Google Shape;80;p16"/>
          <p:cNvPicPr preferRelativeResize="0"/>
          <p:nvPr/>
        </p:nvPicPr>
        <p:blipFill>
          <a:blip r:embed="rId6">
            <a:alphaModFix/>
          </a:blip>
          <a:stretch>
            <a:fillRect/>
          </a:stretch>
        </p:blipFill>
        <p:spPr>
          <a:xfrm>
            <a:off x="4391750" y="2860478"/>
            <a:ext cx="286500" cy="305571"/>
          </a:xfrm>
          <a:prstGeom prst="rect">
            <a:avLst/>
          </a:prstGeom>
          <a:noFill/>
          <a:ln>
            <a:noFill/>
          </a:ln>
        </p:spPr>
      </p:pic>
      <p:pic>
        <p:nvPicPr>
          <p:cNvPr id="81" name="Google Shape;81;p16"/>
          <p:cNvPicPr preferRelativeResize="0"/>
          <p:nvPr/>
        </p:nvPicPr>
        <p:blipFill>
          <a:blip r:embed="rId7">
            <a:alphaModFix/>
          </a:blip>
          <a:stretch>
            <a:fillRect/>
          </a:stretch>
        </p:blipFill>
        <p:spPr>
          <a:xfrm>
            <a:off x="7285494" y="2887948"/>
            <a:ext cx="286511" cy="278100"/>
          </a:xfrm>
          <a:prstGeom prst="rect">
            <a:avLst/>
          </a:prstGeom>
          <a:noFill/>
          <a:ln>
            <a:noFill/>
          </a:ln>
        </p:spPr>
      </p:pic>
      <p:pic>
        <p:nvPicPr>
          <p:cNvPr id="82" name="Google Shape;82;p16"/>
          <p:cNvPicPr preferRelativeResize="0"/>
          <p:nvPr/>
        </p:nvPicPr>
        <p:blipFill>
          <a:blip r:embed="rId8">
            <a:alphaModFix/>
          </a:blip>
          <a:stretch>
            <a:fillRect/>
          </a:stretch>
        </p:blipFill>
        <p:spPr>
          <a:xfrm>
            <a:off x="1471569" y="2877257"/>
            <a:ext cx="299450" cy="299482"/>
          </a:xfrm>
          <a:prstGeom prst="rect">
            <a:avLst/>
          </a:prstGeom>
          <a:noFill/>
          <a:ln>
            <a:noFill/>
          </a:ln>
        </p:spPr>
      </p:pic>
      <p:sp>
        <p:nvSpPr>
          <p:cNvPr id="83" name="Google Shape;83;p16"/>
          <p:cNvSpPr txBox="1"/>
          <p:nvPr/>
        </p:nvSpPr>
        <p:spPr>
          <a:xfrm>
            <a:off x="311700" y="107275"/>
            <a:ext cx="8756100" cy="411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a:solidFill>
                  <a:schemeClr val="dk1"/>
                </a:solidFill>
              </a:rPr>
              <a:t>Overview of the benefits for participants in the Scientific and Innovative Venture Program</a:t>
            </a:r>
            <a:endParaRPr sz="1800">
              <a:solidFill>
                <a:schemeClr val="dk2"/>
              </a:solidFill>
            </a:endParaRPr>
          </a:p>
        </p:txBody>
      </p:sp>
      <p:sp>
        <p:nvSpPr>
          <p:cNvPr id="84" name="Google Shape;84;p16"/>
          <p:cNvSpPr txBox="1"/>
          <p:nvPr/>
        </p:nvSpPr>
        <p:spPr>
          <a:xfrm>
            <a:off x="8472458" y="4663217"/>
            <a:ext cx="548700" cy="3936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None/>
            </a:pPr>
            <a:r>
              <a:rPr lang="en" sz="1000">
                <a:solidFill>
                  <a:schemeClr val="dk2"/>
                </a:solidFill>
              </a:rPr>
              <a:t>3</a:t>
            </a:r>
            <a:endParaRPr sz="1000">
              <a:solidFill>
                <a:schemeClr val="dk2"/>
              </a:solidFill>
            </a:endParaRPr>
          </a:p>
          <a:p>
            <a:pPr marL="0" lvl="0" indent="0" algn="l" rtl="0">
              <a:spcBef>
                <a:spcPts val="0"/>
              </a:spcBef>
              <a:spcAft>
                <a:spcPts val="0"/>
              </a:spcAft>
              <a:buNone/>
            </a:pPr>
            <a:endParaRPr sz="1800">
              <a:solidFill>
                <a:schemeClr val="dk2"/>
              </a:solidFill>
            </a:endParaRPr>
          </a:p>
        </p:txBody>
      </p:sp>
      <p:sp>
        <p:nvSpPr>
          <p:cNvPr id="85" name="Google Shape;85;p16"/>
          <p:cNvSpPr txBox="1"/>
          <p:nvPr/>
        </p:nvSpPr>
        <p:spPr>
          <a:xfrm>
            <a:off x="362794" y="1057175"/>
            <a:ext cx="2517000" cy="354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None/>
            </a:pPr>
            <a:r>
              <a:rPr lang="en" sz="1100" b="1"/>
              <a:t>Financial Support</a:t>
            </a:r>
            <a:endParaRPr sz="1100" b="1"/>
          </a:p>
          <a:p>
            <a:pPr marL="0" lvl="0" indent="0" algn="l" rtl="0">
              <a:spcBef>
                <a:spcPts val="0"/>
              </a:spcBef>
              <a:spcAft>
                <a:spcPts val="0"/>
              </a:spcAft>
              <a:buNone/>
            </a:pPr>
            <a:endParaRPr sz="1800">
              <a:solidFill>
                <a:schemeClr val="dk2"/>
              </a:solidFill>
            </a:endParaRPr>
          </a:p>
        </p:txBody>
      </p:sp>
      <p:sp>
        <p:nvSpPr>
          <p:cNvPr id="86" name="Google Shape;86;p16"/>
          <p:cNvSpPr txBox="1"/>
          <p:nvPr/>
        </p:nvSpPr>
        <p:spPr>
          <a:xfrm>
            <a:off x="6170250" y="1057175"/>
            <a:ext cx="2517000" cy="3540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None/>
            </a:pPr>
            <a:r>
              <a:rPr lang="en" sz="1100" b="1"/>
              <a:t>Connection to the ecosystem</a:t>
            </a:r>
            <a:endParaRPr sz="1100" b="1"/>
          </a:p>
          <a:p>
            <a:pPr marL="0" lvl="0" indent="0" algn="l" rtl="0">
              <a:spcBef>
                <a:spcPts val="1200"/>
              </a:spcBef>
              <a:spcAft>
                <a:spcPts val="0"/>
              </a:spcAft>
              <a:buNone/>
            </a:pPr>
            <a:endParaRPr sz="1800">
              <a:solidFill>
                <a:schemeClr val="dk2"/>
              </a:solidFill>
            </a:endParaRPr>
          </a:p>
        </p:txBody>
      </p:sp>
      <p:sp>
        <p:nvSpPr>
          <p:cNvPr id="87" name="Google Shape;87;p16"/>
          <p:cNvSpPr txBox="1"/>
          <p:nvPr/>
        </p:nvSpPr>
        <p:spPr>
          <a:xfrm>
            <a:off x="3080600" y="1057175"/>
            <a:ext cx="2908800" cy="354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None/>
            </a:pPr>
            <a:r>
              <a:rPr lang="en" sz="1100" b="1"/>
              <a:t>Hosted at a Quebec university*</a:t>
            </a:r>
            <a:endParaRPr sz="1100" b="1"/>
          </a:p>
          <a:p>
            <a:pPr marL="0" lvl="0" indent="0" algn="l" rtl="0">
              <a:spcBef>
                <a:spcPts val="0"/>
              </a:spcBef>
              <a:spcAft>
                <a:spcPts val="0"/>
              </a:spcAft>
              <a:buNone/>
            </a:pPr>
            <a:endParaRPr sz="1800">
              <a:solidFill>
                <a:schemeClr val="dk2"/>
              </a:solidFill>
            </a:endParaRPr>
          </a:p>
        </p:txBody>
      </p:sp>
      <p:sp>
        <p:nvSpPr>
          <p:cNvPr id="88" name="Google Shape;88;p16"/>
          <p:cNvSpPr txBox="1"/>
          <p:nvPr/>
        </p:nvSpPr>
        <p:spPr>
          <a:xfrm>
            <a:off x="395950" y="1320175"/>
            <a:ext cx="2589300" cy="1170300"/>
          </a:xfrm>
          <a:prstGeom prst="rect">
            <a:avLst/>
          </a:prstGeom>
          <a:noFill/>
          <a:ln>
            <a:noFill/>
          </a:ln>
        </p:spPr>
        <p:txBody>
          <a:bodyPr spcFirstLastPara="1" wrap="square" lIns="91425" tIns="91425" rIns="91425" bIns="91425" anchor="t" anchorCtr="0">
            <a:noAutofit/>
          </a:bodyPr>
          <a:lstStyle/>
          <a:p>
            <a:pPr marL="0" marR="165100" lvl="0" indent="0" algn="ctr" rtl="0">
              <a:lnSpc>
                <a:spcPct val="100000"/>
              </a:lnSpc>
              <a:spcBef>
                <a:spcPts val="0"/>
              </a:spcBef>
              <a:spcAft>
                <a:spcPts val="0"/>
              </a:spcAft>
              <a:buNone/>
            </a:pPr>
            <a:r>
              <a:rPr lang="en" sz="1000"/>
              <a:t>A bursary of $50,000 per year, renewable for a second year, offered by the Fonds de recherche du Québec, will allow the candidate to fully devote their time to their business, their research and the program. </a:t>
            </a:r>
            <a:endParaRPr sz="1000"/>
          </a:p>
          <a:p>
            <a:pPr marL="0" lvl="0" indent="0" algn="ctr" rtl="0">
              <a:spcBef>
                <a:spcPts val="0"/>
              </a:spcBef>
              <a:spcAft>
                <a:spcPts val="0"/>
              </a:spcAft>
              <a:buNone/>
            </a:pPr>
            <a:endParaRPr sz="1000">
              <a:solidFill>
                <a:schemeClr val="dk2"/>
              </a:solidFill>
            </a:endParaRPr>
          </a:p>
        </p:txBody>
      </p:sp>
      <p:sp>
        <p:nvSpPr>
          <p:cNvPr id="89" name="Google Shape;89;p16"/>
          <p:cNvSpPr txBox="1"/>
          <p:nvPr/>
        </p:nvSpPr>
        <p:spPr>
          <a:xfrm>
            <a:off x="6203400" y="1320175"/>
            <a:ext cx="2589300" cy="1170300"/>
          </a:xfrm>
          <a:prstGeom prst="rect">
            <a:avLst/>
          </a:prstGeom>
          <a:noFill/>
          <a:ln>
            <a:noFill/>
          </a:ln>
        </p:spPr>
        <p:txBody>
          <a:bodyPr spcFirstLastPara="1" wrap="square" lIns="91425" tIns="91425" rIns="91425" bIns="91425" anchor="t" anchorCtr="0">
            <a:noAutofit/>
          </a:bodyPr>
          <a:lstStyle/>
          <a:p>
            <a:pPr marL="165100" marR="165100" lvl="0" indent="0" algn="ctr" rtl="0">
              <a:lnSpc>
                <a:spcPct val="100000"/>
              </a:lnSpc>
              <a:spcBef>
                <a:spcPts val="0"/>
              </a:spcBef>
              <a:spcAft>
                <a:spcPts val="0"/>
              </a:spcAft>
              <a:buNone/>
            </a:pPr>
            <a:r>
              <a:rPr lang="en" sz="1000"/>
              <a:t>We collaborate with incubators, university entrepreneurial centers and acceleration programs across Quebec and Canada to offer tailor-made support.</a:t>
            </a:r>
            <a:endParaRPr sz="1000"/>
          </a:p>
          <a:p>
            <a:pPr marL="0" lvl="0" indent="0" algn="ctr" rtl="0">
              <a:spcBef>
                <a:spcPts val="0"/>
              </a:spcBef>
              <a:spcAft>
                <a:spcPts val="0"/>
              </a:spcAft>
              <a:buNone/>
            </a:pPr>
            <a:endParaRPr sz="1000">
              <a:solidFill>
                <a:schemeClr val="dk2"/>
              </a:solidFill>
            </a:endParaRPr>
          </a:p>
        </p:txBody>
      </p:sp>
      <p:sp>
        <p:nvSpPr>
          <p:cNvPr id="90" name="Google Shape;90;p16"/>
          <p:cNvSpPr txBox="1"/>
          <p:nvPr/>
        </p:nvSpPr>
        <p:spPr>
          <a:xfrm>
            <a:off x="3309650" y="1320175"/>
            <a:ext cx="2679900" cy="862500"/>
          </a:xfrm>
          <a:prstGeom prst="rect">
            <a:avLst/>
          </a:prstGeom>
          <a:noFill/>
          <a:ln>
            <a:noFill/>
          </a:ln>
        </p:spPr>
        <p:txBody>
          <a:bodyPr spcFirstLastPara="1" wrap="square" lIns="91425" tIns="91425" rIns="91425" bIns="91425" anchor="t" anchorCtr="0">
            <a:noAutofit/>
          </a:bodyPr>
          <a:lstStyle/>
          <a:p>
            <a:pPr marL="0" marR="165100" lvl="0" indent="0" algn="ctr" rtl="0">
              <a:lnSpc>
                <a:spcPct val="100000"/>
              </a:lnSpc>
              <a:spcBef>
                <a:spcPts val="0"/>
              </a:spcBef>
              <a:spcAft>
                <a:spcPts val="0"/>
              </a:spcAft>
              <a:buNone/>
            </a:pPr>
            <a:r>
              <a:rPr lang="en" sz="1000"/>
              <a:t> The candidate develops their startup and conducts their research at one of the participating universities across Quebec.*</a:t>
            </a:r>
            <a:endParaRPr sz="1000"/>
          </a:p>
          <a:p>
            <a:pPr marL="0" lvl="0" indent="0" algn="ctr" rtl="0">
              <a:spcBef>
                <a:spcPts val="0"/>
              </a:spcBef>
              <a:spcAft>
                <a:spcPts val="0"/>
              </a:spcAft>
              <a:buNone/>
            </a:pPr>
            <a:endParaRPr sz="1000">
              <a:solidFill>
                <a:schemeClr val="dk2"/>
              </a:solidFill>
            </a:endParaRPr>
          </a:p>
        </p:txBody>
      </p:sp>
      <p:sp>
        <p:nvSpPr>
          <p:cNvPr id="91" name="Google Shape;91;p16"/>
          <p:cNvSpPr txBox="1"/>
          <p:nvPr/>
        </p:nvSpPr>
        <p:spPr>
          <a:xfrm>
            <a:off x="3276500" y="3123363"/>
            <a:ext cx="2517000" cy="354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None/>
            </a:pPr>
            <a:r>
              <a:rPr lang="en" sz="1100" b="1"/>
              <a:t>Advisory council</a:t>
            </a:r>
            <a:endParaRPr sz="1100" b="1"/>
          </a:p>
          <a:p>
            <a:pPr marL="0" lvl="0" indent="0" algn="l" rtl="0">
              <a:spcBef>
                <a:spcPts val="0"/>
              </a:spcBef>
              <a:spcAft>
                <a:spcPts val="0"/>
              </a:spcAft>
              <a:buNone/>
            </a:pPr>
            <a:endParaRPr sz="1800">
              <a:solidFill>
                <a:schemeClr val="dk2"/>
              </a:solidFill>
            </a:endParaRPr>
          </a:p>
        </p:txBody>
      </p:sp>
      <p:sp>
        <p:nvSpPr>
          <p:cNvPr id="92" name="Google Shape;92;p16"/>
          <p:cNvSpPr txBox="1"/>
          <p:nvPr/>
        </p:nvSpPr>
        <p:spPr>
          <a:xfrm>
            <a:off x="6170250" y="3123363"/>
            <a:ext cx="2517000" cy="354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None/>
            </a:pPr>
            <a:r>
              <a:rPr lang="en" sz="1100" b="1"/>
              <a:t>And other benefits</a:t>
            </a:r>
            <a:endParaRPr sz="1100" b="1"/>
          </a:p>
          <a:p>
            <a:pPr marL="0" lvl="0" indent="0" algn="l" rtl="0">
              <a:spcBef>
                <a:spcPts val="0"/>
              </a:spcBef>
              <a:spcAft>
                <a:spcPts val="0"/>
              </a:spcAft>
              <a:buNone/>
            </a:pPr>
            <a:endParaRPr sz="1800">
              <a:solidFill>
                <a:schemeClr val="dk2"/>
              </a:solidFill>
            </a:endParaRPr>
          </a:p>
        </p:txBody>
      </p:sp>
      <p:sp>
        <p:nvSpPr>
          <p:cNvPr id="93" name="Google Shape;93;p16"/>
          <p:cNvSpPr txBox="1"/>
          <p:nvPr/>
        </p:nvSpPr>
        <p:spPr>
          <a:xfrm>
            <a:off x="362794" y="3123363"/>
            <a:ext cx="2517000" cy="354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None/>
            </a:pPr>
            <a:r>
              <a:rPr lang="en" sz="1100" b="1"/>
              <a:t>Personalized journey</a:t>
            </a:r>
            <a:endParaRPr sz="1100" b="1"/>
          </a:p>
          <a:p>
            <a:pPr marL="0" lvl="0" indent="0" algn="l" rtl="0">
              <a:spcBef>
                <a:spcPts val="0"/>
              </a:spcBef>
              <a:spcAft>
                <a:spcPts val="0"/>
              </a:spcAft>
              <a:buNone/>
            </a:pPr>
            <a:endParaRPr sz="1800">
              <a:solidFill>
                <a:schemeClr val="dk2"/>
              </a:solidFill>
            </a:endParaRPr>
          </a:p>
        </p:txBody>
      </p:sp>
      <p:sp>
        <p:nvSpPr>
          <p:cNvPr id="94" name="Google Shape;94;p16"/>
          <p:cNvSpPr txBox="1"/>
          <p:nvPr/>
        </p:nvSpPr>
        <p:spPr>
          <a:xfrm>
            <a:off x="3309650" y="3416001"/>
            <a:ext cx="2450700" cy="861900"/>
          </a:xfrm>
          <a:prstGeom prst="rect">
            <a:avLst/>
          </a:prstGeom>
          <a:noFill/>
          <a:ln>
            <a:noFill/>
          </a:ln>
        </p:spPr>
        <p:txBody>
          <a:bodyPr spcFirstLastPara="1" wrap="square" lIns="91425" tIns="91425" rIns="91425" bIns="91425" anchor="t" anchorCtr="0">
            <a:noAutofit/>
          </a:bodyPr>
          <a:lstStyle/>
          <a:p>
            <a:pPr marL="165100" marR="165100" lvl="0" indent="0" algn="ctr" rtl="0">
              <a:lnSpc>
                <a:spcPct val="100000"/>
              </a:lnSpc>
              <a:spcBef>
                <a:spcPts val="0"/>
              </a:spcBef>
              <a:spcAft>
                <a:spcPts val="0"/>
              </a:spcAft>
              <a:buNone/>
            </a:pPr>
            <a:r>
              <a:rPr lang="en" sz="1000"/>
              <a:t>We build an advisory council to help propel the startup onto the market. The advisory council will be made up of experts adapted to the needs of the startup.</a:t>
            </a:r>
            <a:endParaRPr sz="1000"/>
          </a:p>
          <a:p>
            <a:pPr marL="0" lvl="0" indent="0" algn="ctr" rtl="0">
              <a:spcBef>
                <a:spcPts val="0"/>
              </a:spcBef>
              <a:spcAft>
                <a:spcPts val="0"/>
              </a:spcAft>
              <a:buNone/>
            </a:pPr>
            <a:endParaRPr sz="1000">
              <a:solidFill>
                <a:schemeClr val="dk2"/>
              </a:solidFill>
            </a:endParaRPr>
          </a:p>
        </p:txBody>
      </p:sp>
      <p:sp>
        <p:nvSpPr>
          <p:cNvPr id="95" name="Google Shape;95;p16"/>
          <p:cNvSpPr txBox="1"/>
          <p:nvPr/>
        </p:nvSpPr>
        <p:spPr>
          <a:xfrm>
            <a:off x="6203400" y="3416001"/>
            <a:ext cx="2450700" cy="1015800"/>
          </a:xfrm>
          <a:prstGeom prst="rect">
            <a:avLst/>
          </a:prstGeom>
          <a:noFill/>
          <a:ln>
            <a:noFill/>
          </a:ln>
        </p:spPr>
        <p:txBody>
          <a:bodyPr spcFirstLastPara="1" wrap="square" lIns="91425" tIns="91425" rIns="91425" bIns="91425" anchor="t" anchorCtr="0">
            <a:noAutofit/>
          </a:bodyPr>
          <a:lstStyle/>
          <a:p>
            <a:pPr marL="0" marR="165100" lvl="0" indent="0" algn="ctr" rtl="0">
              <a:lnSpc>
                <a:spcPct val="100000"/>
              </a:lnSpc>
              <a:spcBef>
                <a:spcPts val="0"/>
              </a:spcBef>
              <a:spcAft>
                <a:spcPts val="0"/>
              </a:spcAft>
              <a:buNone/>
            </a:pPr>
            <a:r>
              <a:rPr lang="en" sz="1000"/>
              <a:t>Networking activities, marketing and branding resources, public speaking training, as well as in-kind benefits from our partners.</a:t>
            </a:r>
            <a:endParaRPr sz="1000"/>
          </a:p>
          <a:p>
            <a:pPr marL="0" lvl="0" indent="0" algn="ctr" rtl="0">
              <a:spcBef>
                <a:spcPts val="0"/>
              </a:spcBef>
              <a:spcAft>
                <a:spcPts val="0"/>
              </a:spcAft>
              <a:buNone/>
            </a:pPr>
            <a:endParaRPr sz="1000">
              <a:solidFill>
                <a:schemeClr val="dk2"/>
              </a:solidFill>
            </a:endParaRPr>
          </a:p>
        </p:txBody>
      </p:sp>
      <p:sp>
        <p:nvSpPr>
          <p:cNvPr id="96" name="Google Shape;96;p16"/>
          <p:cNvSpPr txBox="1"/>
          <p:nvPr/>
        </p:nvSpPr>
        <p:spPr>
          <a:xfrm>
            <a:off x="397744" y="3416000"/>
            <a:ext cx="2447100" cy="1323600"/>
          </a:xfrm>
          <a:prstGeom prst="rect">
            <a:avLst/>
          </a:prstGeom>
          <a:noFill/>
          <a:ln>
            <a:noFill/>
          </a:ln>
        </p:spPr>
        <p:txBody>
          <a:bodyPr spcFirstLastPara="1" wrap="square" lIns="91425" tIns="91425" rIns="91425" bIns="91425" anchor="t" anchorCtr="0">
            <a:noAutofit/>
          </a:bodyPr>
          <a:lstStyle/>
          <a:p>
            <a:pPr marL="165100" marR="165100" lvl="0" indent="0" algn="ctr" rtl="0">
              <a:lnSpc>
                <a:spcPct val="100000"/>
              </a:lnSpc>
              <a:spcBef>
                <a:spcPts val="0"/>
              </a:spcBef>
              <a:spcAft>
                <a:spcPts val="0"/>
              </a:spcAft>
              <a:buNone/>
            </a:pPr>
            <a:r>
              <a:rPr lang="en" sz="1000"/>
              <a:t>Personalized support and access to workshops to guide the development of the business and personal skills. We will help candidates stay on track to achieve their goals.</a:t>
            </a:r>
            <a:endParaRPr sz="1000"/>
          </a:p>
          <a:p>
            <a:pPr marL="0" lvl="0" indent="0" algn="ctr" rtl="0">
              <a:spcBef>
                <a:spcPts val="0"/>
              </a:spcBef>
              <a:spcAft>
                <a:spcPts val="0"/>
              </a:spcAft>
              <a:buNone/>
            </a:pPr>
            <a:endParaRPr sz="1000">
              <a:solidFill>
                <a:schemeClr val="dk2"/>
              </a:solidFill>
            </a:endParaRPr>
          </a:p>
        </p:txBody>
      </p:sp>
      <p:sp>
        <p:nvSpPr>
          <p:cNvPr id="97" name="Google Shape;97;p16"/>
          <p:cNvSpPr txBox="1"/>
          <p:nvPr/>
        </p:nvSpPr>
        <p:spPr>
          <a:xfrm>
            <a:off x="311700" y="4927200"/>
            <a:ext cx="5481900" cy="276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600">
                <a:latin typeface="Roboto"/>
                <a:ea typeface="Roboto"/>
                <a:cs typeface="Roboto"/>
                <a:sym typeface="Roboto"/>
              </a:rPr>
              <a:t>* All universities in Quebec are eligible. The steps will be taken for the first time in several university settings.</a:t>
            </a:r>
            <a:endParaRPr sz="600"/>
          </a:p>
          <a:p>
            <a:pPr marL="0" lvl="0" indent="0" algn="l" rtl="0">
              <a:spcBef>
                <a:spcPts val="0"/>
              </a:spcBef>
              <a:spcAft>
                <a:spcPts val="0"/>
              </a:spcAft>
              <a:buNone/>
            </a:pPr>
            <a:endParaRPr sz="600">
              <a:latin typeface="Roboto"/>
              <a:ea typeface="Roboto"/>
              <a:cs typeface="Roboto"/>
              <a:sym typeface="Roboto"/>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0"/>
        <p:cNvGrpSpPr/>
        <p:nvPr/>
      </p:nvGrpSpPr>
      <p:grpSpPr>
        <a:xfrm>
          <a:off x="0" y="0"/>
          <a:ext cx="0" cy="0"/>
          <a:chOff x="0" y="0"/>
          <a:chExt cx="0" cy="0"/>
        </a:xfrm>
      </p:grpSpPr>
      <p:sp>
        <p:nvSpPr>
          <p:cNvPr id="301" name="Google Shape;301;p43"/>
          <p:cNvSpPr txBox="1"/>
          <p:nvPr/>
        </p:nvSpPr>
        <p:spPr>
          <a:xfrm>
            <a:off x="311700" y="107275"/>
            <a:ext cx="6748200" cy="41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Follow-up questions: Team (1 of 2)</a:t>
            </a:r>
            <a:endParaRPr>
              <a:solidFill>
                <a:schemeClr val="dk1"/>
              </a:solidFill>
            </a:endParaRPr>
          </a:p>
        </p:txBody>
      </p:sp>
      <p:sp>
        <p:nvSpPr>
          <p:cNvPr id="302" name="Google Shape;302;p4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30</a:t>
            </a:fld>
            <a:endParaRPr/>
          </a:p>
        </p:txBody>
      </p:sp>
      <p:sp>
        <p:nvSpPr>
          <p:cNvPr id="303" name="Google Shape;303;p43"/>
          <p:cNvSpPr txBox="1">
            <a:spLocks noGrp="1"/>
          </p:cNvSpPr>
          <p:nvPr>
            <p:ph type="title"/>
          </p:nvPr>
        </p:nvSpPr>
        <p:spPr>
          <a:xfrm>
            <a:off x="311700" y="495300"/>
            <a:ext cx="8520600" cy="3898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00" i="1">
                <a:solidFill>
                  <a:schemeClr val="dk2"/>
                </a:solidFill>
              </a:rPr>
              <a:t>Type your answer here…</a:t>
            </a:r>
            <a:endParaRPr sz="1200" i="1">
              <a:solidFill>
                <a:schemeClr val="dk2"/>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7"/>
        <p:cNvGrpSpPr/>
        <p:nvPr/>
      </p:nvGrpSpPr>
      <p:grpSpPr>
        <a:xfrm>
          <a:off x="0" y="0"/>
          <a:ext cx="0" cy="0"/>
          <a:chOff x="0" y="0"/>
          <a:chExt cx="0" cy="0"/>
        </a:xfrm>
      </p:grpSpPr>
      <p:sp>
        <p:nvSpPr>
          <p:cNvPr id="308" name="Google Shape;308;p44"/>
          <p:cNvSpPr txBox="1"/>
          <p:nvPr/>
        </p:nvSpPr>
        <p:spPr>
          <a:xfrm>
            <a:off x="311700" y="107275"/>
            <a:ext cx="6748200" cy="41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Follow-up questions: Team (2 of 2)</a:t>
            </a:r>
            <a:endParaRPr>
              <a:solidFill>
                <a:schemeClr val="dk1"/>
              </a:solidFill>
            </a:endParaRPr>
          </a:p>
        </p:txBody>
      </p:sp>
      <p:sp>
        <p:nvSpPr>
          <p:cNvPr id="309" name="Google Shape;309;p4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31</a:t>
            </a:fld>
            <a:endParaRPr/>
          </a:p>
        </p:txBody>
      </p:sp>
      <p:sp>
        <p:nvSpPr>
          <p:cNvPr id="310" name="Google Shape;310;p44"/>
          <p:cNvSpPr txBox="1">
            <a:spLocks noGrp="1"/>
          </p:cNvSpPr>
          <p:nvPr>
            <p:ph type="title"/>
          </p:nvPr>
        </p:nvSpPr>
        <p:spPr>
          <a:xfrm>
            <a:off x="311700" y="495300"/>
            <a:ext cx="8520600" cy="3898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00" i="1">
                <a:solidFill>
                  <a:schemeClr val="dk2"/>
                </a:solidFill>
              </a:rPr>
              <a:t>Type your answer here…</a:t>
            </a:r>
            <a:endParaRPr sz="1200" i="1">
              <a:solidFill>
                <a:schemeClr val="dk2"/>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4"/>
        <p:cNvGrpSpPr/>
        <p:nvPr/>
      </p:nvGrpSpPr>
      <p:grpSpPr>
        <a:xfrm>
          <a:off x="0" y="0"/>
          <a:ext cx="0" cy="0"/>
          <a:chOff x="0" y="0"/>
          <a:chExt cx="0" cy="0"/>
        </a:xfrm>
      </p:grpSpPr>
      <p:sp>
        <p:nvSpPr>
          <p:cNvPr id="315" name="Google Shape;315;p45"/>
          <p:cNvSpPr txBox="1"/>
          <p:nvPr/>
        </p:nvSpPr>
        <p:spPr>
          <a:xfrm>
            <a:off x="310896" y="107275"/>
            <a:ext cx="5062800" cy="84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Funding Readiness Level - FRL</a:t>
            </a:r>
            <a:endParaRPr>
              <a:solidFill>
                <a:schemeClr val="dk1"/>
              </a:solidFill>
            </a:endParaRPr>
          </a:p>
        </p:txBody>
      </p:sp>
      <p:pic>
        <p:nvPicPr>
          <p:cNvPr id="316" name="Google Shape;316;p45"/>
          <p:cNvPicPr preferRelativeResize="0"/>
          <p:nvPr/>
        </p:nvPicPr>
        <p:blipFill rotWithShape="1">
          <a:blip r:embed="rId3">
            <a:alphaModFix/>
          </a:blip>
          <a:srcRect l="15174" r="74021"/>
          <a:stretch/>
        </p:blipFill>
        <p:spPr>
          <a:xfrm>
            <a:off x="3610175" y="446800"/>
            <a:ext cx="980076" cy="4513900"/>
          </a:xfrm>
          <a:prstGeom prst="rect">
            <a:avLst/>
          </a:prstGeom>
          <a:noFill/>
          <a:ln>
            <a:noFill/>
          </a:ln>
        </p:spPr>
      </p:pic>
      <p:pic>
        <p:nvPicPr>
          <p:cNvPr id="317" name="Google Shape;317;p45"/>
          <p:cNvPicPr preferRelativeResize="0"/>
          <p:nvPr/>
        </p:nvPicPr>
        <p:blipFill>
          <a:blip r:embed="rId4">
            <a:alphaModFix/>
          </a:blip>
          <a:stretch>
            <a:fillRect/>
          </a:stretch>
        </p:blipFill>
        <p:spPr>
          <a:xfrm>
            <a:off x="4915575" y="270338"/>
            <a:ext cx="3886076" cy="4602826"/>
          </a:xfrm>
          <a:prstGeom prst="rect">
            <a:avLst/>
          </a:prstGeom>
          <a:noFill/>
          <a:ln>
            <a:noFill/>
          </a:ln>
        </p:spPr>
      </p:pic>
      <p:sp>
        <p:nvSpPr>
          <p:cNvPr id="318" name="Google Shape;318;p45"/>
          <p:cNvSpPr txBox="1">
            <a:spLocks noGrp="1"/>
          </p:cNvSpPr>
          <p:nvPr>
            <p:ph type="ctrTitle"/>
          </p:nvPr>
        </p:nvSpPr>
        <p:spPr>
          <a:xfrm>
            <a:off x="311700" y="448050"/>
            <a:ext cx="3090600" cy="2653500"/>
          </a:xfrm>
          <a:prstGeom prst="rect">
            <a:avLst/>
          </a:prstGeom>
        </p:spPr>
        <p:txBody>
          <a:bodyPr spcFirstLastPara="1" wrap="square" lIns="91425" tIns="91425" rIns="91425" bIns="91425" anchor="t" anchorCtr="0">
            <a:noAutofit/>
          </a:bodyPr>
          <a:lstStyle/>
          <a:p>
            <a:pPr marL="457200" lvl="0" indent="-292100" algn="l" rtl="0">
              <a:spcBef>
                <a:spcPts val="1200"/>
              </a:spcBef>
              <a:spcAft>
                <a:spcPts val="0"/>
              </a:spcAft>
              <a:buSzPts val="1000"/>
              <a:buChar char="●"/>
            </a:pPr>
            <a:r>
              <a:rPr lang="en" sz="1000"/>
              <a:t>Indicate which Level your startup has COMPLETELY achieved and why</a:t>
            </a:r>
            <a:endParaRPr sz="1000"/>
          </a:p>
          <a:p>
            <a:pPr marL="457200" lvl="0" indent="-292100" algn="l" rtl="0">
              <a:spcBef>
                <a:spcPts val="0"/>
              </a:spcBef>
              <a:spcAft>
                <a:spcPts val="0"/>
              </a:spcAft>
              <a:buSzPts val="1000"/>
              <a:buChar char="●"/>
            </a:pPr>
            <a:r>
              <a:rPr lang="en" sz="1000"/>
              <a:t>Check that you have satisfied all the points mentioned in the description</a:t>
            </a:r>
            <a:endParaRPr sz="1000"/>
          </a:p>
          <a:p>
            <a:pPr marL="457200" lvl="0" indent="-292100" algn="l" rtl="0">
              <a:spcBef>
                <a:spcPts val="0"/>
              </a:spcBef>
              <a:spcAft>
                <a:spcPts val="0"/>
              </a:spcAft>
              <a:buSzPts val="1000"/>
              <a:buChar char="●"/>
            </a:pPr>
            <a:r>
              <a:rPr lang="en" sz="1000"/>
              <a:t>If you have not achieved all the elements of the Level, please default to the lower level</a:t>
            </a:r>
            <a:endParaRPr sz="1000"/>
          </a:p>
          <a:p>
            <a:pPr marL="457200" lvl="0" indent="-292100" algn="l" rtl="0">
              <a:spcBef>
                <a:spcPts val="0"/>
              </a:spcBef>
              <a:spcAft>
                <a:spcPts val="0"/>
              </a:spcAft>
              <a:buSzPts val="1000"/>
              <a:buChar char="●"/>
            </a:pPr>
            <a:r>
              <a:rPr lang="en" sz="1000"/>
              <a:t>Be sure to address each dash for the level achieved and support your answers with concrete evidence that you have indeed achieved that level in your journey</a:t>
            </a:r>
            <a:endParaRPr sz="1000"/>
          </a:p>
          <a:p>
            <a:pPr marL="457200" lvl="0" indent="-292100" algn="l" rtl="0">
              <a:spcBef>
                <a:spcPts val="0"/>
              </a:spcBef>
              <a:spcAft>
                <a:spcPts val="0"/>
              </a:spcAft>
              <a:buSzPts val="1000"/>
              <a:buChar char="●"/>
            </a:pPr>
            <a:r>
              <a:rPr lang="en" sz="1000"/>
              <a:t>If you have achieved some of the points listed at higher levels, please mention them. (Maximum 1 slide)</a:t>
            </a:r>
            <a:endParaRPr sz="10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2"/>
        <p:cNvGrpSpPr/>
        <p:nvPr/>
      </p:nvGrpSpPr>
      <p:grpSpPr>
        <a:xfrm>
          <a:off x="0" y="0"/>
          <a:ext cx="0" cy="0"/>
          <a:chOff x="0" y="0"/>
          <a:chExt cx="0" cy="0"/>
        </a:xfrm>
      </p:grpSpPr>
      <p:sp>
        <p:nvSpPr>
          <p:cNvPr id="323" name="Google Shape;323;p46"/>
          <p:cNvSpPr txBox="1"/>
          <p:nvPr/>
        </p:nvSpPr>
        <p:spPr>
          <a:xfrm>
            <a:off x="311700" y="107275"/>
            <a:ext cx="6748200" cy="41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solidFill>
                  <a:schemeClr val="dk1"/>
                </a:solidFill>
              </a:rPr>
              <a:t>Funding Readiness Level - FRL (maximum 1 slide)</a:t>
            </a:r>
            <a:endParaRPr dirty="0">
              <a:solidFill>
                <a:schemeClr val="dk1"/>
              </a:solidFill>
            </a:endParaRPr>
          </a:p>
        </p:txBody>
      </p:sp>
      <p:sp>
        <p:nvSpPr>
          <p:cNvPr id="324" name="Google Shape;324;p4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33</a:t>
            </a:fld>
            <a:endParaRPr/>
          </a:p>
        </p:txBody>
      </p:sp>
      <p:sp>
        <p:nvSpPr>
          <p:cNvPr id="325" name="Google Shape;325;p46"/>
          <p:cNvSpPr txBox="1">
            <a:spLocks noGrp="1"/>
          </p:cNvSpPr>
          <p:nvPr>
            <p:ph type="title"/>
          </p:nvPr>
        </p:nvSpPr>
        <p:spPr>
          <a:xfrm>
            <a:off x="311700" y="495300"/>
            <a:ext cx="8520600" cy="3898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00" i="1">
                <a:solidFill>
                  <a:schemeClr val="dk2"/>
                </a:solidFill>
              </a:rPr>
              <a:t>Type your answer here…</a:t>
            </a:r>
            <a:endParaRPr sz="1200" i="1">
              <a:solidFill>
                <a:schemeClr val="dk2"/>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9"/>
        <p:cNvGrpSpPr/>
        <p:nvPr/>
      </p:nvGrpSpPr>
      <p:grpSpPr>
        <a:xfrm>
          <a:off x="0" y="0"/>
          <a:ext cx="0" cy="0"/>
          <a:chOff x="0" y="0"/>
          <a:chExt cx="0" cy="0"/>
        </a:xfrm>
      </p:grpSpPr>
      <p:sp>
        <p:nvSpPr>
          <p:cNvPr id="330" name="Google Shape;330;p4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34</a:t>
            </a:fld>
            <a:endParaRPr/>
          </a:p>
        </p:txBody>
      </p:sp>
      <p:sp>
        <p:nvSpPr>
          <p:cNvPr id="331" name="Google Shape;331;p47"/>
          <p:cNvSpPr txBox="1">
            <a:spLocks noGrp="1"/>
          </p:cNvSpPr>
          <p:nvPr>
            <p:ph type="title"/>
          </p:nvPr>
        </p:nvSpPr>
        <p:spPr>
          <a:xfrm>
            <a:off x="311700" y="445025"/>
            <a:ext cx="8520600" cy="1168800"/>
          </a:xfrm>
          <a:prstGeom prst="rect">
            <a:avLst/>
          </a:prstGeom>
        </p:spPr>
        <p:txBody>
          <a:bodyPr spcFirstLastPara="1" wrap="square" lIns="91425" tIns="91425" rIns="91425" bIns="91425" anchor="t" anchorCtr="0">
            <a:noAutofit/>
          </a:bodyPr>
          <a:lstStyle/>
          <a:p>
            <a:pPr marL="457200" lvl="0" indent="-292100" algn="l" rtl="0">
              <a:lnSpc>
                <a:spcPct val="100000"/>
              </a:lnSpc>
              <a:spcBef>
                <a:spcPts val="0"/>
              </a:spcBef>
              <a:spcAft>
                <a:spcPts val="0"/>
              </a:spcAft>
              <a:buSzPts val="1000"/>
              <a:buChar char="●"/>
            </a:pPr>
            <a:r>
              <a:rPr lang="en" sz="1000"/>
              <a:t>Total funding raised to date from all sources dilutive and non-dilutive?</a:t>
            </a:r>
            <a:endParaRPr sz="1000"/>
          </a:p>
          <a:p>
            <a:pPr marL="457200" lvl="0" indent="-292100" algn="l" rtl="0">
              <a:lnSpc>
                <a:spcPct val="100000"/>
              </a:lnSpc>
              <a:spcBef>
                <a:spcPts val="0"/>
              </a:spcBef>
              <a:spcAft>
                <a:spcPts val="0"/>
              </a:spcAft>
              <a:buSzPts val="1000"/>
              <a:buChar char="●"/>
            </a:pPr>
            <a:r>
              <a:rPr lang="en" sz="1000"/>
              <a:t>With the cash currently in the startup, how many months of runway do you have?</a:t>
            </a:r>
            <a:endParaRPr sz="1000"/>
          </a:p>
          <a:p>
            <a:pPr marL="457200" lvl="0" indent="-292100" algn="l" rtl="0">
              <a:lnSpc>
                <a:spcPct val="100000"/>
              </a:lnSpc>
              <a:spcBef>
                <a:spcPts val="0"/>
              </a:spcBef>
              <a:spcAft>
                <a:spcPts val="0"/>
              </a:spcAft>
              <a:buSzPts val="1000"/>
              <a:buChar char="●"/>
            </a:pPr>
            <a:r>
              <a:rPr lang="en" sz="1000"/>
              <a:t>What is your envisaged funding trajectory for the next 2-5 years? In other words, what are the major milestones to be completed and how much funding would you need for this?</a:t>
            </a:r>
            <a:endParaRPr sz="1000"/>
          </a:p>
          <a:p>
            <a:pPr marL="0" lvl="0" indent="0" algn="l" rtl="0">
              <a:spcBef>
                <a:spcPts val="0"/>
              </a:spcBef>
              <a:spcAft>
                <a:spcPts val="0"/>
              </a:spcAft>
              <a:buNone/>
            </a:pPr>
            <a:endParaRPr sz="1200"/>
          </a:p>
        </p:txBody>
      </p:sp>
      <p:sp>
        <p:nvSpPr>
          <p:cNvPr id="332" name="Google Shape;332;p47"/>
          <p:cNvSpPr txBox="1"/>
          <p:nvPr/>
        </p:nvSpPr>
        <p:spPr>
          <a:xfrm>
            <a:off x="311700" y="107275"/>
            <a:ext cx="6748200" cy="41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dk1"/>
                </a:solidFill>
              </a:rPr>
              <a:t>Follow-up questions: Funding (maximum 1 slide)</a:t>
            </a:r>
            <a:endParaRPr dirty="0">
              <a:solidFill>
                <a:schemeClr val="dk1"/>
              </a:solidFill>
            </a:endParaRPr>
          </a:p>
        </p:txBody>
      </p:sp>
      <p:sp>
        <p:nvSpPr>
          <p:cNvPr id="333" name="Google Shape;333;p47"/>
          <p:cNvSpPr txBox="1">
            <a:spLocks noGrp="1"/>
          </p:cNvSpPr>
          <p:nvPr>
            <p:ph type="title"/>
          </p:nvPr>
        </p:nvSpPr>
        <p:spPr>
          <a:xfrm>
            <a:off x="311700" y="1104900"/>
            <a:ext cx="8520600" cy="3898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00" i="1">
                <a:solidFill>
                  <a:schemeClr val="dk2"/>
                </a:solidFill>
              </a:rPr>
              <a:t>Type your answer here…</a:t>
            </a:r>
            <a:endParaRPr sz="1200" i="1">
              <a:solidFill>
                <a:schemeClr val="dk2"/>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7"/>
        <p:cNvGrpSpPr/>
        <p:nvPr/>
      </p:nvGrpSpPr>
      <p:grpSpPr>
        <a:xfrm>
          <a:off x="0" y="0"/>
          <a:ext cx="0" cy="0"/>
          <a:chOff x="0" y="0"/>
          <a:chExt cx="0" cy="0"/>
        </a:xfrm>
      </p:grpSpPr>
      <p:sp>
        <p:nvSpPr>
          <p:cNvPr id="338" name="Google Shape;338;p48"/>
          <p:cNvSpPr txBox="1"/>
          <p:nvPr/>
        </p:nvSpPr>
        <p:spPr>
          <a:xfrm>
            <a:off x="310896" y="107275"/>
            <a:ext cx="5062800" cy="84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Technology Readiness Level - TRL</a:t>
            </a:r>
            <a:endParaRPr>
              <a:solidFill>
                <a:schemeClr val="dk1"/>
              </a:solidFill>
            </a:endParaRPr>
          </a:p>
        </p:txBody>
      </p:sp>
      <p:pic>
        <p:nvPicPr>
          <p:cNvPr id="339" name="Google Shape;339;p48"/>
          <p:cNvPicPr preferRelativeResize="0"/>
          <p:nvPr/>
        </p:nvPicPr>
        <p:blipFill rotWithShape="1">
          <a:blip r:embed="rId3">
            <a:alphaModFix/>
          </a:blip>
          <a:srcRect l="74337" r="15503"/>
          <a:stretch/>
        </p:blipFill>
        <p:spPr>
          <a:xfrm>
            <a:off x="3655475" y="438825"/>
            <a:ext cx="850898" cy="4167050"/>
          </a:xfrm>
          <a:prstGeom prst="rect">
            <a:avLst/>
          </a:prstGeom>
          <a:noFill/>
          <a:ln>
            <a:noFill/>
          </a:ln>
        </p:spPr>
      </p:pic>
      <p:pic>
        <p:nvPicPr>
          <p:cNvPr id="340" name="Google Shape;340;p48"/>
          <p:cNvPicPr preferRelativeResize="0"/>
          <p:nvPr/>
        </p:nvPicPr>
        <p:blipFill>
          <a:blip r:embed="rId4">
            <a:alphaModFix/>
          </a:blip>
          <a:stretch>
            <a:fillRect/>
          </a:stretch>
        </p:blipFill>
        <p:spPr>
          <a:xfrm>
            <a:off x="5016550" y="174750"/>
            <a:ext cx="3891674" cy="4794001"/>
          </a:xfrm>
          <a:prstGeom prst="rect">
            <a:avLst/>
          </a:prstGeom>
          <a:noFill/>
          <a:ln>
            <a:noFill/>
          </a:ln>
        </p:spPr>
      </p:pic>
      <p:sp>
        <p:nvSpPr>
          <p:cNvPr id="341" name="Google Shape;341;p48"/>
          <p:cNvSpPr txBox="1">
            <a:spLocks noGrp="1"/>
          </p:cNvSpPr>
          <p:nvPr>
            <p:ph type="ctrTitle"/>
          </p:nvPr>
        </p:nvSpPr>
        <p:spPr>
          <a:xfrm>
            <a:off x="311700" y="448050"/>
            <a:ext cx="3144000" cy="2653500"/>
          </a:xfrm>
          <a:prstGeom prst="rect">
            <a:avLst/>
          </a:prstGeom>
        </p:spPr>
        <p:txBody>
          <a:bodyPr spcFirstLastPara="1" wrap="square" lIns="91425" tIns="91425" rIns="91425" bIns="91425" anchor="t" anchorCtr="0">
            <a:noAutofit/>
          </a:bodyPr>
          <a:lstStyle/>
          <a:p>
            <a:pPr marL="457200" lvl="0" indent="-292100" algn="l" rtl="0">
              <a:spcBef>
                <a:spcPts val="1200"/>
              </a:spcBef>
              <a:spcAft>
                <a:spcPts val="0"/>
              </a:spcAft>
              <a:buSzPts val="1000"/>
              <a:buChar char="●"/>
            </a:pPr>
            <a:r>
              <a:rPr lang="en" sz="1000"/>
              <a:t>Indicate which Level your startup has COMPLETELY achieved and why</a:t>
            </a:r>
            <a:endParaRPr sz="1000"/>
          </a:p>
          <a:p>
            <a:pPr marL="457200" lvl="0" indent="-292100" algn="l" rtl="0">
              <a:spcBef>
                <a:spcPts val="0"/>
              </a:spcBef>
              <a:spcAft>
                <a:spcPts val="0"/>
              </a:spcAft>
              <a:buSzPts val="1000"/>
              <a:buChar char="●"/>
            </a:pPr>
            <a:r>
              <a:rPr lang="en" sz="1000"/>
              <a:t>Check that you have satisfied all the points mentioned in the description</a:t>
            </a:r>
            <a:endParaRPr sz="1000"/>
          </a:p>
          <a:p>
            <a:pPr marL="457200" lvl="0" indent="-292100" algn="l" rtl="0">
              <a:spcBef>
                <a:spcPts val="0"/>
              </a:spcBef>
              <a:spcAft>
                <a:spcPts val="0"/>
              </a:spcAft>
              <a:buSzPts val="1000"/>
              <a:buChar char="●"/>
            </a:pPr>
            <a:r>
              <a:rPr lang="en" sz="1000"/>
              <a:t>If you have not achieved all the elements of the Level, please default to the lower level</a:t>
            </a:r>
            <a:endParaRPr sz="1000"/>
          </a:p>
          <a:p>
            <a:pPr marL="457200" lvl="0" indent="-292100" algn="l" rtl="0">
              <a:spcBef>
                <a:spcPts val="0"/>
              </a:spcBef>
              <a:spcAft>
                <a:spcPts val="0"/>
              </a:spcAft>
              <a:buSzPts val="1000"/>
              <a:buChar char="●"/>
            </a:pPr>
            <a:r>
              <a:rPr lang="en" sz="1000"/>
              <a:t>Be sure to address each dash for the level achieved and support your answers with concrete evidence that you have indeed achieved that level in your journey</a:t>
            </a:r>
            <a:endParaRPr sz="1000"/>
          </a:p>
          <a:p>
            <a:pPr marL="457200" lvl="0" indent="-292100" algn="l" rtl="0">
              <a:spcBef>
                <a:spcPts val="0"/>
              </a:spcBef>
              <a:spcAft>
                <a:spcPts val="0"/>
              </a:spcAft>
              <a:buSzPts val="1000"/>
              <a:buChar char="●"/>
            </a:pPr>
            <a:r>
              <a:rPr lang="en" sz="1000"/>
              <a:t>If you have achieved some of the points listed at higher levels, please mention them. (Maximum 1 slide)</a:t>
            </a:r>
            <a:endParaRPr sz="10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5"/>
        <p:cNvGrpSpPr/>
        <p:nvPr/>
      </p:nvGrpSpPr>
      <p:grpSpPr>
        <a:xfrm>
          <a:off x="0" y="0"/>
          <a:ext cx="0" cy="0"/>
          <a:chOff x="0" y="0"/>
          <a:chExt cx="0" cy="0"/>
        </a:xfrm>
      </p:grpSpPr>
      <p:sp>
        <p:nvSpPr>
          <p:cNvPr id="346" name="Google Shape;346;p49"/>
          <p:cNvSpPr txBox="1"/>
          <p:nvPr/>
        </p:nvSpPr>
        <p:spPr>
          <a:xfrm>
            <a:off x="310896" y="107275"/>
            <a:ext cx="5062800" cy="84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Societal Readiness Level - SRL</a:t>
            </a:r>
            <a:endParaRPr>
              <a:solidFill>
                <a:schemeClr val="dk1"/>
              </a:solidFill>
            </a:endParaRPr>
          </a:p>
        </p:txBody>
      </p:sp>
      <p:pic>
        <p:nvPicPr>
          <p:cNvPr id="347" name="Google Shape;347;p49"/>
          <p:cNvPicPr preferRelativeResize="0"/>
          <p:nvPr/>
        </p:nvPicPr>
        <p:blipFill rotWithShape="1">
          <a:blip r:embed="rId3">
            <a:alphaModFix/>
          </a:blip>
          <a:srcRect l="88869"/>
          <a:stretch/>
        </p:blipFill>
        <p:spPr>
          <a:xfrm>
            <a:off x="3669599" y="487500"/>
            <a:ext cx="949673" cy="4245299"/>
          </a:xfrm>
          <a:prstGeom prst="rect">
            <a:avLst/>
          </a:prstGeom>
          <a:noFill/>
          <a:ln>
            <a:noFill/>
          </a:ln>
        </p:spPr>
      </p:pic>
      <p:pic>
        <p:nvPicPr>
          <p:cNvPr id="348" name="Google Shape;348;p49"/>
          <p:cNvPicPr preferRelativeResize="0"/>
          <p:nvPr/>
        </p:nvPicPr>
        <p:blipFill>
          <a:blip r:embed="rId4">
            <a:alphaModFix/>
          </a:blip>
          <a:stretch>
            <a:fillRect/>
          </a:stretch>
        </p:blipFill>
        <p:spPr>
          <a:xfrm>
            <a:off x="4709597" y="1512000"/>
            <a:ext cx="4219927" cy="1889619"/>
          </a:xfrm>
          <a:prstGeom prst="rect">
            <a:avLst/>
          </a:prstGeom>
          <a:noFill/>
          <a:ln>
            <a:noFill/>
          </a:ln>
        </p:spPr>
      </p:pic>
      <p:sp>
        <p:nvSpPr>
          <p:cNvPr id="349" name="Google Shape;349;p49"/>
          <p:cNvSpPr txBox="1">
            <a:spLocks noGrp="1"/>
          </p:cNvSpPr>
          <p:nvPr>
            <p:ph type="ctrTitle"/>
          </p:nvPr>
        </p:nvSpPr>
        <p:spPr>
          <a:xfrm>
            <a:off x="311700" y="448050"/>
            <a:ext cx="3117300" cy="2653500"/>
          </a:xfrm>
          <a:prstGeom prst="rect">
            <a:avLst/>
          </a:prstGeom>
        </p:spPr>
        <p:txBody>
          <a:bodyPr spcFirstLastPara="1" wrap="square" lIns="91425" tIns="91425" rIns="91425" bIns="91425" anchor="t" anchorCtr="0">
            <a:noAutofit/>
          </a:bodyPr>
          <a:lstStyle/>
          <a:p>
            <a:pPr marL="457200" lvl="0" indent="-292100" algn="l" rtl="0">
              <a:spcBef>
                <a:spcPts val="1200"/>
              </a:spcBef>
              <a:spcAft>
                <a:spcPts val="0"/>
              </a:spcAft>
              <a:buSzPts val="1000"/>
              <a:buChar char="●"/>
            </a:pPr>
            <a:r>
              <a:rPr lang="en" sz="1000"/>
              <a:t>Indicate which Level your startup has COMPLETELY achieved and why</a:t>
            </a:r>
            <a:endParaRPr sz="1000"/>
          </a:p>
          <a:p>
            <a:pPr marL="457200" lvl="0" indent="-292100" algn="l" rtl="0">
              <a:spcBef>
                <a:spcPts val="0"/>
              </a:spcBef>
              <a:spcAft>
                <a:spcPts val="0"/>
              </a:spcAft>
              <a:buSzPts val="1000"/>
              <a:buChar char="●"/>
            </a:pPr>
            <a:r>
              <a:rPr lang="en" sz="1000"/>
              <a:t>Check that you have satisfied all the points mentioned in the description</a:t>
            </a:r>
            <a:endParaRPr sz="1000"/>
          </a:p>
          <a:p>
            <a:pPr marL="457200" lvl="0" indent="-292100" algn="l" rtl="0">
              <a:spcBef>
                <a:spcPts val="0"/>
              </a:spcBef>
              <a:spcAft>
                <a:spcPts val="0"/>
              </a:spcAft>
              <a:buSzPts val="1000"/>
              <a:buChar char="●"/>
            </a:pPr>
            <a:r>
              <a:rPr lang="en" sz="1000"/>
              <a:t>If you have not achieved all the elements of the Level, please default to the lower level</a:t>
            </a:r>
            <a:endParaRPr sz="1000"/>
          </a:p>
          <a:p>
            <a:pPr marL="457200" lvl="0" indent="-292100" algn="l" rtl="0">
              <a:spcBef>
                <a:spcPts val="0"/>
              </a:spcBef>
              <a:spcAft>
                <a:spcPts val="0"/>
              </a:spcAft>
              <a:buSzPts val="1000"/>
              <a:buChar char="●"/>
            </a:pPr>
            <a:r>
              <a:rPr lang="en" sz="1000"/>
              <a:t>Be sure to address each dash for the level achieved and support your answers with concrete evidence that you have indeed achieved that level in your journey</a:t>
            </a:r>
            <a:endParaRPr sz="1000"/>
          </a:p>
          <a:p>
            <a:pPr marL="457200" lvl="0" indent="-292100" algn="l" rtl="0">
              <a:spcBef>
                <a:spcPts val="0"/>
              </a:spcBef>
              <a:spcAft>
                <a:spcPts val="0"/>
              </a:spcAft>
              <a:buSzPts val="1000"/>
              <a:buChar char="●"/>
            </a:pPr>
            <a:r>
              <a:rPr lang="en" sz="1000"/>
              <a:t>If you have achieved some of the points listed at higher levels, please mention them. (Maximum 1 slide)</a:t>
            </a:r>
            <a:endParaRPr sz="100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3"/>
        <p:cNvGrpSpPr/>
        <p:nvPr/>
      </p:nvGrpSpPr>
      <p:grpSpPr>
        <a:xfrm>
          <a:off x="0" y="0"/>
          <a:ext cx="0" cy="0"/>
          <a:chOff x="0" y="0"/>
          <a:chExt cx="0" cy="0"/>
        </a:xfrm>
      </p:grpSpPr>
      <p:sp>
        <p:nvSpPr>
          <p:cNvPr id="354" name="Google Shape;354;p50"/>
          <p:cNvSpPr txBox="1"/>
          <p:nvPr/>
        </p:nvSpPr>
        <p:spPr>
          <a:xfrm>
            <a:off x="311700" y="107275"/>
            <a:ext cx="8160600" cy="41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dk1"/>
                </a:solidFill>
              </a:rPr>
              <a:t>Technology Readiness Level or Societal Readiness Level - TRL OR SRL (maximum 1 slide)</a:t>
            </a:r>
            <a:endParaRPr dirty="0">
              <a:solidFill>
                <a:schemeClr val="dk1"/>
              </a:solidFill>
            </a:endParaRPr>
          </a:p>
          <a:p>
            <a:pPr marL="0" lvl="0" indent="0" algn="l" rtl="0">
              <a:spcBef>
                <a:spcPts val="0"/>
              </a:spcBef>
              <a:spcAft>
                <a:spcPts val="0"/>
              </a:spcAft>
              <a:buNone/>
            </a:pPr>
            <a:endParaRPr dirty="0">
              <a:solidFill>
                <a:schemeClr val="dk1"/>
              </a:solidFill>
            </a:endParaRPr>
          </a:p>
        </p:txBody>
      </p:sp>
      <p:sp>
        <p:nvSpPr>
          <p:cNvPr id="355" name="Google Shape;355;p5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37</a:t>
            </a:fld>
            <a:endParaRPr/>
          </a:p>
        </p:txBody>
      </p:sp>
      <p:sp>
        <p:nvSpPr>
          <p:cNvPr id="356" name="Google Shape;356;p50"/>
          <p:cNvSpPr txBox="1">
            <a:spLocks noGrp="1"/>
          </p:cNvSpPr>
          <p:nvPr>
            <p:ph type="title"/>
          </p:nvPr>
        </p:nvSpPr>
        <p:spPr>
          <a:xfrm>
            <a:off x="311700" y="495300"/>
            <a:ext cx="8520600" cy="3898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00" i="1">
                <a:solidFill>
                  <a:schemeClr val="dk2"/>
                </a:solidFill>
              </a:rPr>
              <a:t>Type your answer here…</a:t>
            </a:r>
            <a:endParaRPr sz="1200" i="1">
              <a:solidFill>
                <a:schemeClr val="dk2"/>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0"/>
        <p:cNvGrpSpPr/>
        <p:nvPr/>
      </p:nvGrpSpPr>
      <p:grpSpPr>
        <a:xfrm>
          <a:off x="0" y="0"/>
          <a:ext cx="0" cy="0"/>
          <a:chOff x="0" y="0"/>
          <a:chExt cx="0" cy="0"/>
        </a:xfrm>
      </p:grpSpPr>
      <p:sp>
        <p:nvSpPr>
          <p:cNvPr id="361" name="Google Shape;361;p51"/>
          <p:cNvSpPr txBox="1"/>
          <p:nvPr/>
        </p:nvSpPr>
        <p:spPr>
          <a:xfrm>
            <a:off x="530350" y="182875"/>
            <a:ext cx="9055800" cy="8403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3300"/>
              <a:buFont typeface="Arial"/>
              <a:buNone/>
            </a:pPr>
            <a:endParaRPr sz="3300" i="0" u="none" strike="noStrike" cap="none">
              <a:solidFill>
                <a:srgbClr val="000000"/>
              </a:solidFill>
            </a:endParaRPr>
          </a:p>
        </p:txBody>
      </p:sp>
      <p:sp>
        <p:nvSpPr>
          <p:cNvPr id="362" name="Google Shape;362;p51"/>
          <p:cNvSpPr txBox="1"/>
          <p:nvPr/>
        </p:nvSpPr>
        <p:spPr>
          <a:xfrm>
            <a:off x="311700" y="107275"/>
            <a:ext cx="8520600" cy="38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dk1"/>
                </a:solidFill>
              </a:rPr>
              <a:t>Follow-up questions: Technological or societal solution (maximum 1 slide)</a:t>
            </a:r>
            <a:endParaRPr dirty="0">
              <a:solidFill>
                <a:schemeClr val="dk1"/>
              </a:solidFill>
            </a:endParaRPr>
          </a:p>
        </p:txBody>
      </p:sp>
      <p:sp>
        <p:nvSpPr>
          <p:cNvPr id="363" name="Google Shape;363;p51"/>
          <p:cNvSpPr txBox="1">
            <a:spLocks noGrp="1"/>
          </p:cNvSpPr>
          <p:nvPr>
            <p:ph type="title" idx="4294967295"/>
          </p:nvPr>
        </p:nvSpPr>
        <p:spPr>
          <a:xfrm>
            <a:off x="311700" y="445025"/>
            <a:ext cx="8520600" cy="1257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000"/>
              <a:t>Please use the following slide to answer the questions below:</a:t>
            </a:r>
            <a:endParaRPr sz="1000"/>
          </a:p>
          <a:p>
            <a:pPr marL="0" lvl="0" indent="0" algn="l" rtl="0">
              <a:lnSpc>
                <a:spcPct val="100000"/>
              </a:lnSpc>
              <a:spcBef>
                <a:spcPts val="0"/>
              </a:spcBef>
              <a:spcAft>
                <a:spcPts val="0"/>
              </a:spcAft>
              <a:buClr>
                <a:schemeClr val="dk1"/>
              </a:buClr>
              <a:buSzPts val="1100"/>
              <a:buFont typeface="Arial"/>
              <a:buNone/>
            </a:pPr>
            <a:endParaRPr sz="1000"/>
          </a:p>
          <a:p>
            <a:pPr marL="457200" lvl="0" indent="-292100" algn="l" rtl="0">
              <a:lnSpc>
                <a:spcPct val="100000"/>
              </a:lnSpc>
              <a:spcBef>
                <a:spcPts val="0"/>
              </a:spcBef>
              <a:spcAft>
                <a:spcPts val="0"/>
              </a:spcAft>
              <a:buSzPts val="1000"/>
              <a:buChar char="●"/>
            </a:pPr>
            <a:r>
              <a:rPr lang="en" sz="1000"/>
              <a:t>Current status of the technology, product or service. Who was involved in the development? How long did it take to get to where it is now? If you have a physical or digital prototype, please include a photo.</a:t>
            </a:r>
            <a:endParaRPr sz="1000"/>
          </a:p>
          <a:p>
            <a:pPr marL="457200" lvl="0" indent="-292100" algn="l" rtl="0">
              <a:lnSpc>
                <a:spcPct val="100000"/>
              </a:lnSpc>
              <a:spcBef>
                <a:spcPts val="0"/>
              </a:spcBef>
              <a:spcAft>
                <a:spcPts val="0"/>
              </a:spcAft>
              <a:buSzPts val="1000"/>
              <a:buChar char="●"/>
            </a:pPr>
            <a:r>
              <a:rPr lang="en" sz="1000"/>
              <a:t>What major commercial and technological milestones (if any) do you expect to achieve over the next 24 months? These are assumptions, of course, and will probably change.</a:t>
            </a:r>
            <a:endParaRPr sz="1000"/>
          </a:p>
          <a:p>
            <a:pPr marL="457200" lvl="0" indent="-292100" algn="l" rtl="0">
              <a:lnSpc>
                <a:spcPct val="100000"/>
              </a:lnSpc>
              <a:spcBef>
                <a:spcPts val="0"/>
              </a:spcBef>
              <a:spcAft>
                <a:spcPts val="0"/>
              </a:spcAft>
              <a:buSzPts val="1000"/>
              <a:buChar char="●"/>
            </a:pPr>
            <a:r>
              <a:rPr lang="en" sz="1000"/>
              <a:t>If so, what regulations are needed to bring the product to market and align it with milestones?</a:t>
            </a:r>
            <a:endParaRPr sz="1000"/>
          </a:p>
          <a:p>
            <a:pPr marL="0" lvl="0" indent="0" algn="l" rtl="0">
              <a:spcBef>
                <a:spcPts val="0"/>
              </a:spcBef>
              <a:spcAft>
                <a:spcPts val="0"/>
              </a:spcAft>
              <a:buNone/>
            </a:pPr>
            <a:endParaRPr sz="1000"/>
          </a:p>
          <a:p>
            <a:pPr marL="0" lvl="0" indent="0" algn="l" rtl="0">
              <a:spcBef>
                <a:spcPts val="0"/>
              </a:spcBef>
              <a:spcAft>
                <a:spcPts val="0"/>
              </a:spcAft>
              <a:buNone/>
            </a:pPr>
            <a:endParaRPr sz="100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7"/>
        <p:cNvGrpSpPr/>
        <p:nvPr/>
      </p:nvGrpSpPr>
      <p:grpSpPr>
        <a:xfrm>
          <a:off x="0" y="0"/>
          <a:ext cx="0" cy="0"/>
          <a:chOff x="0" y="0"/>
          <a:chExt cx="0" cy="0"/>
        </a:xfrm>
      </p:grpSpPr>
      <p:sp>
        <p:nvSpPr>
          <p:cNvPr id="368" name="Google Shape;368;p52"/>
          <p:cNvSpPr txBox="1"/>
          <p:nvPr/>
        </p:nvSpPr>
        <p:spPr>
          <a:xfrm>
            <a:off x="530350" y="182875"/>
            <a:ext cx="9055800" cy="8403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3300"/>
              <a:buFont typeface="Arial"/>
              <a:buNone/>
            </a:pPr>
            <a:endParaRPr sz="3300" i="0" u="none" strike="noStrike" cap="none">
              <a:solidFill>
                <a:srgbClr val="000000"/>
              </a:solidFill>
            </a:endParaRPr>
          </a:p>
        </p:txBody>
      </p:sp>
      <p:sp>
        <p:nvSpPr>
          <p:cNvPr id="369" name="Google Shape;369;p52"/>
          <p:cNvSpPr txBox="1"/>
          <p:nvPr/>
        </p:nvSpPr>
        <p:spPr>
          <a:xfrm>
            <a:off x="311700" y="107275"/>
            <a:ext cx="8520600" cy="38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dk1"/>
                </a:solidFill>
              </a:rPr>
              <a:t>Follow-up questions: Technological or societal solution (maximum 1 slide)</a:t>
            </a:r>
            <a:endParaRPr dirty="0">
              <a:solidFill>
                <a:schemeClr val="dk1"/>
              </a:solidFill>
            </a:endParaRPr>
          </a:p>
        </p:txBody>
      </p:sp>
      <p:sp>
        <p:nvSpPr>
          <p:cNvPr id="370" name="Google Shape;370;p52"/>
          <p:cNvSpPr txBox="1">
            <a:spLocks noGrp="1"/>
          </p:cNvSpPr>
          <p:nvPr>
            <p:ph type="title" idx="4294967295"/>
          </p:nvPr>
        </p:nvSpPr>
        <p:spPr>
          <a:xfrm>
            <a:off x="311700" y="495300"/>
            <a:ext cx="8520600" cy="3898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00" i="1">
                <a:solidFill>
                  <a:schemeClr val="dk2"/>
                </a:solidFill>
              </a:rPr>
              <a:t>Type your answer here…</a:t>
            </a:r>
            <a:endParaRPr sz="1200" i="1">
              <a:solidFill>
                <a:schemeClr val="dk2"/>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1"/>
        <p:cNvGrpSpPr/>
        <p:nvPr/>
      </p:nvGrpSpPr>
      <p:grpSpPr>
        <a:xfrm>
          <a:off x="0" y="0"/>
          <a:ext cx="0" cy="0"/>
          <a:chOff x="0" y="0"/>
          <a:chExt cx="0" cy="0"/>
        </a:xfrm>
      </p:grpSpPr>
      <p:sp>
        <p:nvSpPr>
          <p:cNvPr id="102" name="Google Shape;102;p17"/>
          <p:cNvSpPr txBox="1"/>
          <p:nvPr/>
        </p:nvSpPr>
        <p:spPr>
          <a:xfrm>
            <a:off x="310900" y="86683"/>
            <a:ext cx="8520600" cy="341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b="1" dirty="0">
                <a:solidFill>
                  <a:schemeClr val="dk1"/>
                </a:solidFill>
              </a:rPr>
              <a:t>Instructions for completing this document</a:t>
            </a:r>
            <a:endParaRPr b="1" dirty="0">
              <a:solidFill>
                <a:schemeClr val="dk1"/>
              </a:solidFill>
            </a:endParaRPr>
          </a:p>
        </p:txBody>
      </p:sp>
      <p:sp>
        <p:nvSpPr>
          <p:cNvPr id="103" name="Google Shape;103;p17"/>
          <p:cNvSpPr txBox="1"/>
          <p:nvPr/>
        </p:nvSpPr>
        <p:spPr>
          <a:xfrm>
            <a:off x="8472458" y="4663217"/>
            <a:ext cx="548700" cy="3936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None/>
            </a:pPr>
            <a:r>
              <a:rPr lang="en" sz="1000">
                <a:solidFill>
                  <a:schemeClr val="dk2"/>
                </a:solidFill>
              </a:rPr>
              <a:t>4</a:t>
            </a:r>
            <a:endParaRPr sz="1000">
              <a:solidFill>
                <a:schemeClr val="dk2"/>
              </a:solidFill>
            </a:endParaRPr>
          </a:p>
          <a:p>
            <a:pPr marL="0" lvl="0" indent="0" algn="l" rtl="0">
              <a:spcBef>
                <a:spcPts val="0"/>
              </a:spcBef>
              <a:spcAft>
                <a:spcPts val="0"/>
              </a:spcAft>
              <a:buNone/>
            </a:pPr>
            <a:endParaRPr sz="1800">
              <a:solidFill>
                <a:schemeClr val="dk2"/>
              </a:solidFill>
            </a:endParaRPr>
          </a:p>
        </p:txBody>
      </p:sp>
      <p:sp>
        <p:nvSpPr>
          <p:cNvPr id="104" name="Google Shape;104;p17"/>
          <p:cNvSpPr txBox="1"/>
          <p:nvPr/>
        </p:nvSpPr>
        <p:spPr>
          <a:xfrm>
            <a:off x="311700" y="535052"/>
            <a:ext cx="8520600" cy="3958348"/>
          </a:xfrm>
          <a:prstGeom prst="rect">
            <a:avLst/>
          </a:prstGeom>
          <a:noFill/>
          <a:ln>
            <a:noFill/>
          </a:ln>
        </p:spPr>
        <p:txBody>
          <a:bodyPr spcFirstLastPara="1" wrap="square" lIns="91425" tIns="91425" rIns="91425" bIns="91425" anchor="t" anchorCtr="0">
            <a:noAutofit/>
          </a:bodyPr>
          <a:lstStyle/>
          <a:p>
            <a:pPr marL="457200" lvl="0" indent="-292100" algn="l" rtl="0">
              <a:lnSpc>
                <a:spcPct val="150000"/>
              </a:lnSpc>
              <a:spcBef>
                <a:spcPts val="0"/>
              </a:spcBef>
              <a:spcAft>
                <a:spcPts val="0"/>
              </a:spcAft>
              <a:buClr>
                <a:schemeClr val="dk1"/>
              </a:buClr>
              <a:buSzPts val="1000"/>
              <a:buAutoNum type="arabicPeriod"/>
            </a:pPr>
            <a:r>
              <a:rPr lang="en" sz="1200" dirty="0">
                <a:solidFill>
                  <a:schemeClr val="dk1"/>
                </a:solidFill>
              </a:rPr>
              <a:t>Make sure you read the </a:t>
            </a:r>
            <a:r>
              <a:rPr lang="en" sz="1200" u="sng" dirty="0">
                <a:solidFill>
                  <a:schemeClr val="hlink"/>
                </a:solidFill>
                <a:hlinkClick r:id="rId3"/>
              </a:rPr>
              <a:t>SIVP Program Rules</a:t>
            </a:r>
            <a:endParaRPr sz="1200" dirty="0">
              <a:solidFill>
                <a:schemeClr val="dk1"/>
              </a:solidFill>
            </a:endParaRPr>
          </a:p>
          <a:p>
            <a:pPr marL="457200" marR="0" lvl="0" indent="-292100" algn="l" rtl="0">
              <a:lnSpc>
                <a:spcPct val="150000"/>
              </a:lnSpc>
              <a:spcBef>
                <a:spcPts val="0"/>
              </a:spcBef>
              <a:spcAft>
                <a:spcPts val="0"/>
              </a:spcAft>
              <a:buClr>
                <a:schemeClr val="dk1"/>
              </a:buClr>
              <a:buSzPts val="1000"/>
              <a:buAutoNum type="arabicPeriod"/>
            </a:pPr>
            <a:r>
              <a:rPr lang="en" sz="1200" dirty="0">
                <a:solidFill>
                  <a:schemeClr val="dk1"/>
                </a:solidFill>
              </a:rPr>
              <a:t>Only one candidate per company is allowed to apply.</a:t>
            </a:r>
            <a:endParaRPr sz="1200" dirty="0">
              <a:solidFill>
                <a:schemeClr val="dk1"/>
              </a:solidFill>
            </a:endParaRPr>
          </a:p>
          <a:p>
            <a:pPr marL="457200" marR="0" lvl="0" indent="-292100" algn="l" rtl="0">
              <a:lnSpc>
                <a:spcPct val="150000"/>
              </a:lnSpc>
              <a:spcBef>
                <a:spcPts val="0"/>
              </a:spcBef>
              <a:spcAft>
                <a:spcPts val="0"/>
              </a:spcAft>
              <a:buClr>
                <a:schemeClr val="dk1"/>
              </a:buClr>
              <a:buSzPts val="1000"/>
              <a:buAutoNum type="arabicPeriod"/>
            </a:pPr>
            <a:r>
              <a:rPr lang="en" sz="1200" dirty="0">
                <a:solidFill>
                  <a:schemeClr val="dk1"/>
                </a:solidFill>
              </a:rPr>
              <a:t>For text, please use Arial, font size 10 minimum.</a:t>
            </a:r>
            <a:endParaRPr sz="1200" dirty="0">
              <a:solidFill>
                <a:schemeClr val="dk1"/>
              </a:solidFill>
            </a:endParaRPr>
          </a:p>
          <a:p>
            <a:pPr marL="457200" marR="0" lvl="0" indent="-292100" algn="l" rtl="0">
              <a:lnSpc>
                <a:spcPct val="150000"/>
              </a:lnSpc>
              <a:spcBef>
                <a:spcPts val="0"/>
              </a:spcBef>
              <a:spcAft>
                <a:spcPts val="0"/>
              </a:spcAft>
              <a:buClr>
                <a:schemeClr val="dk1"/>
              </a:buClr>
              <a:buSzPts val="1000"/>
              <a:buAutoNum type="arabicPeriod"/>
            </a:pPr>
            <a:r>
              <a:rPr lang="en" sz="1200" dirty="0">
                <a:solidFill>
                  <a:schemeClr val="dk1"/>
                </a:solidFill>
              </a:rPr>
              <a:t>Make sure your responses are concise and easy to understand. Apart from the pages relating to the technological or societal solution and intellectual property, avoid technical jargon.</a:t>
            </a:r>
            <a:endParaRPr sz="1200" dirty="0">
              <a:solidFill>
                <a:schemeClr val="dk1"/>
              </a:solidFill>
            </a:endParaRPr>
          </a:p>
          <a:p>
            <a:pPr marL="457200" lvl="0" indent="-292100" algn="l" rtl="0">
              <a:lnSpc>
                <a:spcPct val="150000"/>
              </a:lnSpc>
              <a:spcBef>
                <a:spcPts val="0"/>
              </a:spcBef>
              <a:spcAft>
                <a:spcPts val="0"/>
              </a:spcAft>
              <a:buClr>
                <a:schemeClr val="dk1"/>
              </a:buClr>
              <a:buSzPts val="1000"/>
              <a:buAutoNum type="arabicPeriod"/>
            </a:pPr>
            <a:r>
              <a:rPr lang="en" sz="1200" dirty="0">
                <a:solidFill>
                  <a:schemeClr val="dk1"/>
                </a:solidFill>
              </a:rPr>
              <a:t>Feel free to use images to illustrate your points, as they can sometimes speak louder than words. Note that they count towards the total number of slides allowed.</a:t>
            </a:r>
            <a:endParaRPr sz="1200" dirty="0">
              <a:solidFill>
                <a:schemeClr val="dk1"/>
              </a:solidFill>
            </a:endParaRPr>
          </a:p>
          <a:p>
            <a:pPr marL="457200" marR="0" lvl="0" indent="-292100" algn="l" rtl="0">
              <a:lnSpc>
                <a:spcPct val="150000"/>
              </a:lnSpc>
              <a:spcBef>
                <a:spcPts val="0"/>
              </a:spcBef>
              <a:spcAft>
                <a:spcPts val="0"/>
              </a:spcAft>
              <a:buClr>
                <a:schemeClr val="dk1"/>
              </a:buClr>
              <a:buSzPts val="1000"/>
              <a:buAutoNum type="arabicPeriod"/>
            </a:pPr>
            <a:r>
              <a:rPr lang="en" sz="1200" dirty="0">
                <a:solidFill>
                  <a:schemeClr val="dk1"/>
                </a:solidFill>
              </a:rPr>
              <a:t>Only disclose necessary information. Please note that this information will be shared with the 4 partners of the program and with the evaluation committee but will remain confidential.</a:t>
            </a:r>
            <a:endParaRPr sz="1200" dirty="0">
              <a:solidFill>
                <a:schemeClr val="dk1"/>
              </a:solidFill>
            </a:endParaRPr>
          </a:p>
          <a:p>
            <a:pPr marL="457200" marR="0" lvl="0" indent="-292100" algn="l" rtl="0">
              <a:lnSpc>
                <a:spcPct val="150000"/>
              </a:lnSpc>
              <a:spcBef>
                <a:spcPts val="0"/>
              </a:spcBef>
              <a:spcAft>
                <a:spcPts val="0"/>
              </a:spcAft>
              <a:buClr>
                <a:schemeClr val="dk1"/>
              </a:buClr>
              <a:buSzPts val="1000"/>
              <a:buAutoNum type="arabicPeriod"/>
            </a:pPr>
            <a:r>
              <a:rPr lang="en" sz="1200" dirty="0">
                <a:solidFill>
                  <a:schemeClr val="dk1"/>
                </a:solidFill>
              </a:rPr>
              <a:t>Keep the structure of this presentation with a white background. You will not receive points for design elements. </a:t>
            </a:r>
            <a:endParaRPr sz="1200" dirty="0">
              <a:solidFill>
                <a:schemeClr val="dk1"/>
              </a:solidFill>
            </a:endParaRPr>
          </a:p>
          <a:p>
            <a:pPr marL="457200" marR="0" lvl="0" indent="-292100" algn="l" rtl="0">
              <a:lnSpc>
                <a:spcPct val="150000"/>
              </a:lnSpc>
              <a:spcBef>
                <a:spcPts val="0"/>
              </a:spcBef>
              <a:spcAft>
                <a:spcPts val="0"/>
              </a:spcAft>
              <a:buClr>
                <a:schemeClr val="dk1"/>
              </a:buClr>
              <a:buSzPts val="1000"/>
              <a:buAutoNum type="arabicPeriod"/>
            </a:pPr>
            <a:r>
              <a:rPr lang="en" sz="1200" dirty="0">
                <a:solidFill>
                  <a:schemeClr val="dk1"/>
                </a:solidFill>
              </a:rPr>
              <a:t>Use the last page for your bibliography.</a:t>
            </a:r>
            <a:endParaRPr sz="1200" dirty="0">
              <a:solidFill>
                <a:schemeClr val="dk1"/>
              </a:solidFill>
            </a:endParaRPr>
          </a:p>
          <a:p>
            <a:pPr marL="457200" marR="0" lvl="0" indent="-292100" algn="l" rtl="0">
              <a:lnSpc>
                <a:spcPct val="150000"/>
              </a:lnSpc>
              <a:spcBef>
                <a:spcPts val="0"/>
              </a:spcBef>
              <a:spcAft>
                <a:spcPts val="0"/>
              </a:spcAft>
              <a:buClr>
                <a:schemeClr val="dk1"/>
              </a:buClr>
              <a:buSzPts val="1000"/>
              <a:buAutoNum type="arabicPeriod"/>
            </a:pPr>
            <a:r>
              <a:rPr lang="en" sz="1200" b="1" dirty="0">
                <a:solidFill>
                  <a:schemeClr val="dk1"/>
                </a:solidFill>
              </a:rPr>
              <a:t>WARNING - Do not exceed the number of slides allowed, as excess slides will not be included when uploaded.</a:t>
            </a:r>
            <a:endParaRPr sz="1200" b="1" dirty="0">
              <a:solidFill>
                <a:schemeClr val="dk1"/>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74"/>
        <p:cNvGrpSpPr/>
        <p:nvPr/>
      </p:nvGrpSpPr>
      <p:grpSpPr>
        <a:xfrm>
          <a:off x="0" y="0"/>
          <a:ext cx="0" cy="0"/>
          <a:chOff x="0" y="0"/>
          <a:chExt cx="0" cy="0"/>
        </a:xfrm>
      </p:grpSpPr>
      <p:sp>
        <p:nvSpPr>
          <p:cNvPr id="375" name="Google Shape;375;p53"/>
          <p:cNvSpPr/>
          <p:nvPr/>
        </p:nvSpPr>
        <p:spPr>
          <a:xfrm>
            <a:off x="-75" y="0"/>
            <a:ext cx="9144000" cy="5143500"/>
          </a:xfrm>
          <a:prstGeom prst="rect">
            <a:avLst/>
          </a:prstGeom>
          <a:solidFill>
            <a:srgbClr val="B6D7A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76" name="Google Shape;376;p53"/>
          <p:cNvSpPr txBox="1"/>
          <p:nvPr/>
        </p:nvSpPr>
        <p:spPr>
          <a:xfrm>
            <a:off x="529249" y="2065025"/>
            <a:ext cx="8157600" cy="577200"/>
          </a:xfrm>
          <a:prstGeom prst="rect">
            <a:avLst/>
          </a:prstGeom>
          <a:noFill/>
          <a:ln>
            <a:noFill/>
          </a:ln>
        </p:spPr>
        <p:txBody>
          <a:bodyPr spcFirstLastPara="1" wrap="square" lIns="68575" tIns="34275" rIns="68575" bIns="34275" anchor="t" anchorCtr="0">
            <a:noAutofit/>
          </a:bodyPr>
          <a:lstStyle/>
          <a:p>
            <a:pPr marL="0" lvl="0" indent="0" algn="l" rtl="0">
              <a:spcBef>
                <a:spcPts val="0"/>
              </a:spcBef>
              <a:spcAft>
                <a:spcPts val="0"/>
              </a:spcAft>
              <a:buClr>
                <a:schemeClr val="dk1"/>
              </a:buClr>
              <a:buSzPts val="3300"/>
              <a:buFont typeface="Arial"/>
              <a:buNone/>
            </a:pPr>
            <a:r>
              <a:rPr lang="en" sz="3300" b="1">
                <a:solidFill>
                  <a:schemeClr val="lt1"/>
                </a:solidFill>
              </a:rPr>
              <a:t>Anticipated benefits</a:t>
            </a:r>
            <a:endParaRPr sz="1100" i="0" u="none" strike="noStrike" cap="none">
              <a:solidFill>
                <a:schemeClr val="lt1"/>
              </a:solidFill>
            </a:endParaRPr>
          </a:p>
        </p:txBody>
      </p:sp>
      <p:grpSp>
        <p:nvGrpSpPr>
          <p:cNvPr id="377" name="Google Shape;377;p53"/>
          <p:cNvGrpSpPr/>
          <p:nvPr/>
        </p:nvGrpSpPr>
        <p:grpSpPr>
          <a:xfrm>
            <a:off x="6454525" y="3105201"/>
            <a:ext cx="1524450" cy="1524450"/>
            <a:chOff x="5279" y="1220"/>
            <a:chExt cx="340" cy="340"/>
          </a:xfrm>
        </p:grpSpPr>
        <p:sp>
          <p:nvSpPr>
            <p:cNvPr id="378" name="Google Shape;378;p53"/>
            <p:cNvSpPr/>
            <p:nvPr/>
          </p:nvSpPr>
          <p:spPr>
            <a:xfrm>
              <a:off x="5279" y="1220"/>
              <a:ext cx="340" cy="340"/>
            </a:xfrm>
            <a:custGeom>
              <a:avLst/>
              <a:gdLst/>
              <a:ahLst/>
              <a:cxnLst/>
              <a:rect l="l" t="t" r="r" b="b"/>
              <a:pathLst>
                <a:path w="512" h="512" extrusionOk="0">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Verdana"/>
                <a:ea typeface="Verdana"/>
                <a:cs typeface="Verdana"/>
                <a:sym typeface="Verdana"/>
              </a:endParaRPr>
            </a:p>
          </p:txBody>
        </p:sp>
        <p:sp>
          <p:nvSpPr>
            <p:cNvPr id="379" name="Google Shape;379;p53"/>
            <p:cNvSpPr/>
            <p:nvPr/>
          </p:nvSpPr>
          <p:spPr>
            <a:xfrm>
              <a:off x="5357" y="1298"/>
              <a:ext cx="184" cy="184"/>
            </a:xfrm>
            <a:custGeom>
              <a:avLst/>
              <a:gdLst/>
              <a:ahLst/>
              <a:cxnLst/>
              <a:rect l="l" t="t" r="r" b="b"/>
              <a:pathLst>
                <a:path w="277" h="277" extrusionOk="0">
                  <a:moveTo>
                    <a:pt x="267" y="64"/>
                  </a:moveTo>
                  <a:cubicBezTo>
                    <a:pt x="193" y="64"/>
                    <a:pt x="193" y="64"/>
                    <a:pt x="193" y="64"/>
                  </a:cubicBezTo>
                  <a:cubicBezTo>
                    <a:pt x="196" y="62"/>
                    <a:pt x="199" y="59"/>
                    <a:pt x="201" y="58"/>
                  </a:cubicBezTo>
                  <a:cubicBezTo>
                    <a:pt x="213" y="45"/>
                    <a:pt x="213" y="25"/>
                    <a:pt x="201" y="12"/>
                  </a:cubicBezTo>
                  <a:cubicBezTo>
                    <a:pt x="188" y="0"/>
                    <a:pt x="168" y="0"/>
                    <a:pt x="156" y="12"/>
                  </a:cubicBezTo>
                  <a:cubicBezTo>
                    <a:pt x="150" y="18"/>
                    <a:pt x="144" y="28"/>
                    <a:pt x="140" y="38"/>
                  </a:cubicBezTo>
                  <a:cubicBezTo>
                    <a:pt x="140" y="39"/>
                    <a:pt x="140" y="39"/>
                    <a:pt x="139" y="40"/>
                  </a:cubicBezTo>
                  <a:cubicBezTo>
                    <a:pt x="135" y="28"/>
                    <a:pt x="128" y="17"/>
                    <a:pt x="123" y="12"/>
                  </a:cubicBezTo>
                  <a:cubicBezTo>
                    <a:pt x="111" y="0"/>
                    <a:pt x="90" y="0"/>
                    <a:pt x="78" y="12"/>
                  </a:cubicBezTo>
                  <a:cubicBezTo>
                    <a:pt x="65" y="25"/>
                    <a:pt x="65" y="45"/>
                    <a:pt x="78" y="58"/>
                  </a:cubicBezTo>
                  <a:cubicBezTo>
                    <a:pt x="80" y="60"/>
                    <a:pt x="83" y="62"/>
                    <a:pt x="86" y="64"/>
                  </a:cubicBezTo>
                  <a:cubicBezTo>
                    <a:pt x="11" y="64"/>
                    <a:pt x="11" y="64"/>
                    <a:pt x="11" y="64"/>
                  </a:cubicBezTo>
                  <a:cubicBezTo>
                    <a:pt x="5" y="64"/>
                    <a:pt x="0" y="69"/>
                    <a:pt x="0" y="75"/>
                  </a:cubicBezTo>
                  <a:cubicBezTo>
                    <a:pt x="0" y="117"/>
                    <a:pt x="0" y="117"/>
                    <a:pt x="0" y="117"/>
                  </a:cubicBezTo>
                  <a:cubicBezTo>
                    <a:pt x="0" y="123"/>
                    <a:pt x="5" y="128"/>
                    <a:pt x="11" y="128"/>
                  </a:cubicBezTo>
                  <a:cubicBezTo>
                    <a:pt x="21" y="128"/>
                    <a:pt x="21" y="128"/>
                    <a:pt x="21" y="128"/>
                  </a:cubicBezTo>
                  <a:cubicBezTo>
                    <a:pt x="21" y="267"/>
                    <a:pt x="21" y="267"/>
                    <a:pt x="21" y="267"/>
                  </a:cubicBezTo>
                  <a:cubicBezTo>
                    <a:pt x="21" y="273"/>
                    <a:pt x="26" y="277"/>
                    <a:pt x="32" y="277"/>
                  </a:cubicBezTo>
                  <a:cubicBezTo>
                    <a:pt x="245" y="277"/>
                    <a:pt x="245" y="277"/>
                    <a:pt x="245" y="277"/>
                  </a:cubicBezTo>
                  <a:cubicBezTo>
                    <a:pt x="251" y="277"/>
                    <a:pt x="256" y="273"/>
                    <a:pt x="256" y="267"/>
                  </a:cubicBezTo>
                  <a:cubicBezTo>
                    <a:pt x="256" y="128"/>
                    <a:pt x="256" y="128"/>
                    <a:pt x="256" y="128"/>
                  </a:cubicBezTo>
                  <a:cubicBezTo>
                    <a:pt x="267" y="128"/>
                    <a:pt x="267" y="128"/>
                    <a:pt x="267" y="128"/>
                  </a:cubicBezTo>
                  <a:cubicBezTo>
                    <a:pt x="273" y="128"/>
                    <a:pt x="277" y="123"/>
                    <a:pt x="277" y="117"/>
                  </a:cubicBezTo>
                  <a:cubicBezTo>
                    <a:pt x="277" y="75"/>
                    <a:pt x="277" y="75"/>
                    <a:pt x="277" y="75"/>
                  </a:cubicBezTo>
                  <a:cubicBezTo>
                    <a:pt x="277" y="69"/>
                    <a:pt x="273" y="64"/>
                    <a:pt x="267" y="64"/>
                  </a:cubicBezTo>
                  <a:close/>
                  <a:moveTo>
                    <a:pt x="171" y="28"/>
                  </a:moveTo>
                  <a:cubicBezTo>
                    <a:pt x="175" y="23"/>
                    <a:pt x="182" y="23"/>
                    <a:pt x="186" y="28"/>
                  </a:cubicBezTo>
                  <a:cubicBezTo>
                    <a:pt x="188" y="30"/>
                    <a:pt x="189" y="32"/>
                    <a:pt x="189" y="35"/>
                  </a:cubicBezTo>
                  <a:cubicBezTo>
                    <a:pt x="189" y="38"/>
                    <a:pt x="188" y="41"/>
                    <a:pt x="186" y="43"/>
                  </a:cubicBezTo>
                  <a:cubicBezTo>
                    <a:pt x="180" y="49"/>
                    <a:pt x="164" y="56"/>
                    <a:pt x="157" y="56"/>
                  </a:cubicBezTo>
                  <a:cubicBezTo>
                    <a:pt x="157" y="50"/>
                    <a:pt x="165" y="34"/>
                    <a:pt x="171" y="28"/>
                  </a:cubicBezTo>
                  <a:close/>
                  <a:moveTo>
                    <a:pt x="93" y="28"/>
                  </a:moveTo>
                  <a:cubicBezTo>
                    <a:pt x="95" y="25"/>
                    <a:pt x="98" y="24"/>
                    <a:pt x="100" y="24"/>
                  </a:cubicBezTo>
                  <a:cubicBezTo>
                    <a:pt x="103" y="24"/>
                    <a:pt x="106" y="25"/>
                    <a:pt x="108" y="28"/>
                  </a:cubicBezTo>
                  <a:cubicBezTo>
                    <a:pt x="114" y="34"/>
                    <a:pt x="121" y="50"/>
                    <a:pt x="121" y="56"/>
                  </a:cubicBezTo>
                  <a:cubicBezTo>
                    <a:pt x="115" y="56"/>
                    <a:pt x="99" y="49"/>
                    <a:pt x="93" y="43"/>
                  </a:cubicBezTo>
                  <a:cubicBezTo>
                    <a:pt x="89" y="39"/>
                    <a:pt x="89" y="32"/>
                    <a:pt x="93" y="28"/>
                  </a:cubicBezTo>
                  <a:close/>
                  <a:moveTo>
                    <a:pt x="21" y="85"/>
                  </a:moveTo>
                  <a:cubicBezTo>
                    <a:pt x="128" y="85"/>
                    <a:pt x="128" y="85"/>
                    <a:pt x="128" y="85"/>
                  </a:cubicBezTo>
                  <a:cubicBezTo>
                    <a:pt x="128" y="107"/>
                    <a:pt x="128" y="107"/>
                    <a:pt x="128" y="107"/>
                  </a:cubicBezTo>
                  <a:cubicBezTo>
                    <a:pt x="32" y="107"/>
                    <a:pt x="32" y="107"/>
                    <a:pt x="32" y="107"/>
                  </a:cubicBezTo>
                  <a:cubicBezTo>
                    <a:pt x="21" y="107"/>
                    <a:pt x="21" y="107"/>
                    <a:pt x="21" y="107"/>
                  </a:cubicBezTo>
                  <a:lnTo>
                    <a:pt x="21" y="85"/>
                  </a:lnTo>
                  <a:close/>
                  <a:moveTo>
                    <a:pt x="128" y="128"/>
                  </a:moveTo>
                  <a:cubicBezTo>
                    <a:pt x="128" y="181"/>
                    <a:pt x="128" y="181"/>
                    <a:pt x="128" y="181"/>
                  </a:cubicBezTo>
                  <a:cubicBezTo>
                    <a:pt x="43" y="181"/>
                    <a:pt x="43" y="181"/>
                    <a:pt x="43" y="181"/>
                  </a:cubicBezTo>
                  <a:cubicBezTo>
                    <a:pt x="43" y="128"/>
                    <a:pt x="43" y="128"/>
                    <a:pt x="43" y="128"/>
                  </a:cubicBezTo>
                  <a:lnTo>
                    <a:pt x="128" y="128"/>
                  </a:lnTo>
                  <a:close/>
                  <a:moveTo>
                    <a:pt x="43" y="203"/>
                  </a:moveTo>
                  <a:cubicBezTo>
                    <a:pt x="128" y="203"/>
                    <a:pt x="128" y="203"/>
                    <a:pt x="128" y="203"/>
                  </a:cubicBezTo>
                  <a:cubicBezTo>
                    <a:pt x="128" y="256"/>
                    <a:pt x="128" y="256"/>
                    <a:pt x="128" y="256"/>
                  </a:cubicBezTo>
                  <a:cubicBezTo>
                    <a:pt x="43" y="256"/>
                    <a:pt x="43" y="256"/>
                    <a:pt x="43" y="256"/>
                  </a:cubicBezTo>
                  <a:lnTo>
                    <a:pt x="43" y="203"/>
                  </a:lnTo>
                  <a:close/>
                  <a:moveTo>
                    <a:pt x="149" y="256"/>
                  </a:moveTo>
                  <a:cubicBezTo>
                    <a:pt x="149" y="203"/>
                    <a:pt x="149" y="203"/>
                    <a:pt x="149" y="203"/>
                  </a:cubicBezTo>
                  <a:cubicBezTo>
                    <a:pt x="235" y="203"/>
                    <a:pt x="235" y="203"/>
                    <a:pt x="235" y="203"/>
                  </a:cubicBezTo>
                  <a:cubicBezTo>
                    <a:pt x="235" y="256"/>
                    <a:pt x="235" y="256"/>
                    <a:pt x="235" y="256"/>
                  </a:cubicBezTo>
                  <a:lnTo>
                    <a:pt x="149" y="256"/>
                  </a:lnTo>
                  <a:close/>
                  <a:moveTo>
                    <a:pt x="235" y="181"/>
                  </a:moveTo>
                  <a:cubicBezTo>
                    <a:pt x="149" y="181"/>
                    <a:pt x="149" y="181"/>
                    <a:pt x="149" y="181"/>
                  </a:cubicBezTo>
                  <a:cubicBezTo>
                    <a:pt x="149" y="128"/>
                    <a:pt x="149" y="128"/>
                    <a:pt x="149" y="128"/>
                  </a:cubicBezTo>
                  <a:cubicBezTo>
                    <a:pt x="235" y="128"/>
                    <a:pt x="235" y="128"/>
                    <a:pt x="235" y="128"/>
                  </a:cubicBezTo>
                  <a:lnTo>
                    <a:pt x="235" y="181"/>
                  </a:lnTo>
                  <a:close/>
                  <a:moveTo>
                    <a:pt x="256" y="107"/>
                  </a:moveTo>
                  <a:cubicBezTo>
                    <a:pt x="245" y="107"/>
                    <a:pt x="245" y="107"/>
                    <a:pt x="245" y="107"/>
                  </a:cubicBezTo>
                  <a:cubicBezTo>
                    <a:pt x="149" y="107"/>
                    <a:pt x="149" y="107"/>
                    <a:pt x="149" y="107"/>
                  </a:cubicBezTo>
                  <a:cubicBezTo>
                    <a:pt x="149" y="85"/>
                    <a:pt x="149" y="85"/>
                    <a:pt x="149" y="85"/>
                  </a:cubicBezTo>
                  <a:cubicBezTo>
                    <a:pt x="256" y="85"/>
                    <a:pt x="256" y="85"/>
                    <a:pt x="256" y="85"/>
                  </a:cubicBezTo>
                  <a:lnTo>
                    <a:pt x="256" y="107"/>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Verdana"/>
                <a:ea typeface="Verdana"/>
                <a:cs typeface="Verdana"/>
                <a:sym typeface="Verdana"/>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3"/>
        <p:cNvGrpSpPr/>
        <p:nvPr/>
      </p:nvGrpSpPr>
      <p:grpSpPr>
        <a:xfrm>
          <a:off x="0" y="0"/>
          <a:ext cx="0" cy="0"/>
          <a:chOff x="0" y="0"/>
          <a:chExt cx="0" cy="0"/>
        </a:xfrm>
      </p:grpSpPr>
      <p:sp>
        <p:nvSpPr>
          <p:cNvPr id="384" name="Google Shape;384;p5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41</a:t>
            </a:fld>
            <a:endParaRPr/>
          </a:p>
        </p:txBody>
      </p:sp>
      <p:sp>
        <p:nvSpPr>
          <p:cNvPr id="385" name="Google Shape;385;p54"/>
          <p:cNvSpPr txBox="1">
            <a:spLocks noGrp="1"/>
          </p:cNvSpPr>
          <p:nvPr>
            <p:ph type="title"/>
          </p:nvPr>
        </p:nvSpPr>
        <p:spPr>
          <a:xfrm>
            <a:off x="311700" y="294600"/>
            <a:ext cx="8520600" cy="96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00" dirty="0"/>
              <a:t>Please use this slide to answer the following questions:</a:t>
            </a:r>
            <a:endParaRPr sz="1000" dirty="0"/>
          </a:p>
          <a:p>
            <a:pPr marL="0" lvl="0" indent="0" algn="l" rtl="0">
              <a:lnSpc>
                <a:spcPct val="100000"/>
              </a:lnSpc>
              <a:spcBef>
                <a:spcPts val="0"/>
              </a:spcBef>
              <a:spcAft>
                <a:spcPts val="0"/>
              </a:spcAft>
              <a:buNone/>
            </a:pPr>
            <a:endParaRPr sz="1000" dirty="0"/>
          </a:p>
          <a:p>
            <a:pPr marL="457200" marR="0" lvl="0" indent="-292100" algn="l" rtl="0">
              <a:lnSpc>
                <a:spcPct val="100000"/>
              </a:lnSpc>
              <a:spcBef>
                <a:spcPts val="0"/>
              </a:spcBef>
              <a:spcAft>
                <a:spcPts val="0"/>
              </a:spcAft>
              <a:buSzPts val="1000"/>
              <a:buChar char="●"/>
            </a:pPr>
            <a:r>
              <a:rPr lang="en" sz="1000" dirty="0"/>
              <a:t>What is the potential impact of SIVP financing and coaching for you, your company, and for the startup's evolution?</a:t>
            </a:r>
            <a:endParaRPr sz="1000" u="sng" dirty="0"/>
          </a:p>
          <a:p>
            <a:pPr marL="457200" marR="0" lvl="0" indent="-292100" algn="l" rtl="0">
              <a:lnSpc>
                <a:spcPct val="100000"/>
              </a:lnSpc>
              <a:spcBef>
                <a:spcPts val="0"/>
              </a:spcBef>
              <a:spcAft>
                <a:spcPts val="0"/>
              </a:spcAft>
              <a:buSzPts val="1000"/>
              <a:buChar char="●"/>
            </a:pPr>
            <a:r>
              <a:rPr lang="en" sz="1000" dirty="0"/>
              <a:t>How would access to a $50,000 grant help you? Without SIVP funding, can the project continue to progress?</a:t>
            </a:r>
            <a:endParaRPr sz="1000" dirty="0"/>
          </a:p>
          <a:p>
            <a:pPr marL="457200" lvl="0" indent="-292100" algn="l" rtl="0">
              <a:spcBef>
                <a:spcPts val="0"/>
              </a:spcBef>
              <a:spcAft>
                <a:spcPts val="0"/>
              </a:spcAft>
              <a:buSzPts val="1000"/>
              <a:buChar char="●"/>
            </a:pPr>
            <a:r>
              <a:rPr lang="en" sz="1000" dirty="0"/>
              <a:t>Do you currently have a full-time or part-time job?</a:t>
            </a:r>
            <a:endParaRPr sz="1000" dirty="0"/>
          </a:p>
        </p:txBody>
      </p:sp>
      <p:sp>
        <p:nvSpPr>
          <p:cNvPr id="387" name="Google Shape;387;p54"/>
          <p:cNvSpPr txBox="1">
            <a:spLocks noGrp="1"/>
          </p:cNvSpPr>
          <p:nvPr>
            <p:ph type="title"/>
          </p:nvPr>
        </p:nvSpPr>
        <p:spPr>
          <a:xfrm>
            <a:off x="311700" y="1137917"/>
            <a:ext cx="8520600" cy="3726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00" i="1" dirty="0">
                <a:solidFill>
                  <a:schemeClr val="dk2"/>
                </a:solidFill>
              </a:rPr>
              <a:t>Type your answer here…</a:t>
            </a:r>
            <a:endParaRPr sz="1200" i="1" dirty="0">
              <a:solidFill>
                <a:schemeClr val="dk2"/>
              </a:solidFill>
            </a:endParaRPr>
          </a:p>
        </p:txBody>
      </p:sp>
      <p:sp>
        <p:nvSpPr>
          <p:cNvPr id="3" name="ZoneTexte 2">
            <a:extLst>
              <a:ext uri="{FF2B5EF4-FFF2-40B4-BE49-F238E27FC236}">
                <a16:creationId xmlns:a16="http://schemas.microsoft.com/office/drawing/2014/main" id="{7B0D25CD-907B-173B-6BF0-B27F8D7920EA}"/>
              </a:ext>
            </a:extLst>
          </p:cNvPr>
          <p:cNvSpPr txBox="1"/>
          <p:nvPr/>
        </p:nvSpPr>
        <p:spPr>
          <a:xfrm>
            <a:off x="311700" y="69421"/>
            <a:ext cx="6546300" cy="318998"/>
          </a:xfrm>
          <a:prstGeom prst="rect">
            <a:avLst/>
          </a:prstGeom>
          <a:noFill/>
        </p:spPr>
        <p:txBody>
          <a:bodyPr wrap="square">
            <a:spAutoFit/>
          </a:bodyPr>
          <a:lstStyle/>
          <a:p>
            <a:pPr marL="0" lvl="0" indent="0" algn="l" rtl="0">
              <a:lnSpc>
                <a:spcPct val="115000"/>
              </a:lnSpc>
              <a:spcBef>
                <a:spcPts val="1200"/>
              </a:spcBef>
              <a:spcAft>
                <a:spcPts val="1200"/>
              </a:spcAft>
              <a:buNone/>
            </a:pPr>
            <a:r>
              <a:rPr lang="en-US" dirty="0">
                <a:solidFill>
                  <a:schemeClr val="dk1"/>
                </a:solidFill>
              </a:rPr>
              <a:t>Potential impact of SIVP financing and support (maximum 1 slide)</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91"/>
        <p:cNvGrpSpPr/>
        <p:nvPr/>
      </p:nvGrpSpPr>
      <p:grpSpPr>
        <a:xfrm>
          <a:off x="0" y="0"/>
          <a:ext cx="0" cy="0"/>
          <a:chOff x="0" y="0"/>
          <a:chExt cx="0" cy="0"/>
        </a:xfrm>
      </p:grpSpPr>
      <p:sp>
        <p:nvSpPr>
          <p:cNvPr id="392" name="Google Shape;392;p55"/>
          <p:cNvSpPr txBox="1"/>
          <p:nvPr/>
        </p:nvSpPr>
        <p:spPr>
          <a:xfrm>
            <a:off x="311700" y="6063"/>
            <a:ext cx="6748200" cy="41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dk1"/>
                </a:solidFill>
              </a:rPr>
              <a:t>Motivation to join the program (maximum 1 slide)</a:t>
            </a:r>
            <a:endParaRPr dirty="0">
              <a:solidFill>
                <a:schemeClr val="dk1"/>
              </a:solidFill>
            </a:endParaRPr>
          </a:p>
        </p:txBody>
      </p:sp>
      <p:sp>
        <p:nvSpPr>
          <p:cNvPr id="393" name="Google Shape;393;p55"/>
          <p:cNvSpPr txBox="1">
            <a:spLocks noGrp="1"/>
          </p:cNvSpPr>
          <p:nvPr>
            <p:ph type="title"/>
          </p:nvPr>
        </p:nvSpPr>
        <p:spPr>
          <a:xfrm>
            <a:off x="311700" y="129062"/>
            <a:ext cx="8520600" cy="576001"/>
          </a:xfrm>
          <a:prstGeom prst="rect">
            <a:avLst/>
          </a:prstGeom>
        </p:spPr>
        <p:txBody>
          <a:bodyPr spcFirstLastPara="1" wrap="square" lIns="91425" tIns="91425" rIns="91425" bIns="91425" anchor="t" anchorCtr="0">
            <a:noAutofit/>
          </a:bodyPr>
          <a:lstStyle/>
          <a:p>
            <a:pPr marL="0" lvl="0" indent="0" algn="l" rtl="0">
              <a:spcBef>
                <a:spcPts val="1200"/>
              </a:spcBef>
              <a:spcAft>
                <a:spcPts val="1200"/>
              </a:spcAft>
              <a:buNone/>
            </a:pPr>
            <a:r>
              <a:rPr lang="en" sz="1000" dirty="0"/>
              <a:t>Explain why you have chosen to apply to the SIVP programme? Give concrete examples of how your entrepreneurial spirit has enabled you to take on the challenges you have encountered. What are the anticipated benefits of your participation in the programme?</a:t>
            </a:r>
            <a:endParaRPr sz="1000" dirty="0"/>
          </a:p>
        </p:txBody>
      </p:sp>
      <p:sp>
        <p:nvSpPr>
          <p:cNvPr id="394" name="Google Shape;394;p5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42</a:t>
            </a:fld>
            <a:endParaRPr/>
          </a:p>
        </p:txBody>
      </p:sp>
      <p:sp>
        <p:nvSpPr>
          <p:cNvPr id="395" name="Google Shape;395;p55"/>
          <p:cNvSpPr txBox="1">
            <a:spLocks noGrp="1"/>
          </p:cNvSpPr>
          <p:nvPr>
            <p:ph type="title"/>
          </p:nvPr>
        </p:nvSpPr>
        <p:spPr>
          <a:xfrm>
            <a:off x="311700" y="764717"/>
            <a:ext cx="8520600" cy="3898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00" i="1" dirty="0">
                <a:solidFill>
                  <a:schemeClr val="dk2"/>
                </a:solidFill>
              </a:rPr>
              <a:t>Type your answer here…</a:t>
            </a:r>
            <a:endParaRPr sz="1200" i="1" dirty="0">
              <a:solidFill>
                <a:schemeClr val="dk2"/>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99"/>
        <p:cNvGrpSpPr/>
        <p:nvPr/>
      </p:nvGrpSpPr>
      <p:grpSpPr>
        <a:xfrm>
          <a:off x="0" y="0"/>
          <a:ext cx="0" cy="0"/>
          <a:chOff x="0" y="0"/>
          <a:chExt cx="0" cy="0"/>
        </a:xfrm>
      </p:grpSpPr>
      <p:sp>
        <p:nvSpPr>
          <p:cNvPr id="400" name="Google Shape;400;p56"/>
          <p:cNvSpPr txBox="1">
            <a:spLocks noGrp="1"/>
          </p:cNvSpPr>
          <p:nvPr>
            <p:ph type="title"/>
          </p:nvPr>
        </p:nvSpPr>
        <p:spPr>
          <a:xfrm>
            <a:off x="311700" y="360825"/>
            <a:ext cx="8520600" cy="12696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000" dirty="0"/>
              <a:t>A host institution can have a significant impact on access to equipment, resources, and the speed at which your startup progresses. Please answer the following questions:</a:t>
            </a:r>
            <a:endParaRPr sz="1000" dirty="0"/>
          </a:p>
          <a:p>
            <a:pPr marL="457200" lvl="0" indent="-292100" algn="l" rtl="0">
              <a:spcBef>
                <a:spcPts val="0"/>
              </a:spcBef>
              <a:spcAft>
                <a:spcPts val="0"/>
              </a:spcAft>
              <a:buSzPts val="1000"/>
              <a:buChar char="●"/>
            </a:pPr>
            <a:r>
              <a:rPr lang="en" sz="1000" dirty="0"/>
              <a:t>Do you need a host university to take the project forward? Explain why.</a:t>
            </a:r>
            <a:endParaRPr sz="1000" dirty="0"/>
          </a:p>
          <a:p>
            <a:pPr marL="457200" lvl="0" indent="-292100" algn="l" rtl="0">
              <a:spcBef>
                <a:spcPts val="0"/>
              </a:spcBef>
              <a:spcAft>
                <a:spcPts val="0"/>
              </a:spcAft>
              <a:buSzPts val="1000"/>
              <a:buChar char="●"/>
            </a:pPr>
            <a:r>
              <a:rPr lang="en" sz="1000" dirty="0"/>
              <a:t>Have you identified a potential host university? Why do you want to be hosted at this particular university?</a:t>
            </a:r>
            <a:endParaRPr sz="1000" dirty="0"/>
          </a:p>
          <a:p>
            <a:pPr marL="457200" lvl="0" indent="-292100" algn="l" rtl="0">
              <a:spcBef>
                <a:spcPts val="0"/>
              </a:spcBef>
              <a:spcAft>
                <a:spcPts val="0"/>
              </a:spcAft>
              <a:buSzPts val="1000"/>
              <a:buChar char="●"/>
            </a:pPr>
            <a:r>
              <a:rPr lang="en" sz="1000" dirty="0"/>
              <a:t>Have you identified a potential supervisor? Have you contacted them about this programme?* Do you already have a relationship with this person? Would you like to share any other information about the host institution?</a:t>
            </a:r>
            <a:endParaRPr sz="1000" dirty="0"/>
          </a:p>
        </p:txBody>
      </p:sp>
      <p:sp>
        <p:nvSpPr>
          <p:cNvPr id="401" name="Google Shape;401;p56"/>
          <p:cNvSpPr txBox="1"/>
          <p:nvPr/>
        </p:nvSpPr>
        <p:spPr>
          <a:xfrm>
            <a:off x="311700" y="65100"/>
            <a:ext cx="8160900" cy="41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300" dirty="0">
                <a:solidFill>
                  <a:schemeClr val="dk1"/>
                </a:solidFill>
              </a:rPr>
              <a:t>The need for a host university to create or develop a company (maximum 1 slide)</a:t>
            </a:r>
            <a:endParaRPr dirty="0">
              <a:solidFill>
                <a:schemeClr val="dk1"/>
              </a:solidFill>
            </a:endParaRPr>
          </a:p>
          <a:p>
            <a:pPr marL="0" lvl="0" indent="0" algn="l" rtl="0">
              <a:spcBef>
                <a:spcPts val="0"/>
              </a:spcBef>
              <a:spcAft>
                <a:spcPts val="0"/>
              </a:spcAft>
              <a:buClr>
                <a:schemeClr val="dk1"/>
              </a:buClr>
              <a:buSzPts val="1100"/>
              <a:buFont typeface="Arial"/>
              <a:buNone/>
            </a:pPr>
            <a:endParaRPr sz="1300" dirty="0">
              <a:solidFill>
                <a:schemeClr val="dk1"/>
              </a:solidFill>
            </a:endParaRPr>
          </a:p>
        </p:txBody>
      </p:sp>
      <p:sp>
        <p:nvSpPr>
          <p:cNvPr id="402" name="Google Shape;402;p5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43</a:t>
            </a:fld>
            <a:endParaRPr/>
          </a:p>
        </p:txBody>
      </p:sp>
      <p:sp>
        <p:nvSpPr>
          <p:cNvPr id="403" name="Google Shape;403;p56"/>
          <p:cNvSpPr txBox="1">
            <a:spLocks noGrp="1"/>
          </p:cNvSpPr>
          <p:nvPr>
            <p:ph type="title"/>
          </p:nvPr>
        </p:nvSpPr>
        <p:spPr>
          <a:xfrm>
            <a:off x="122842" y="1375921"/>
            <a:ext cx="8520600" cy="3541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00" i="1" dirty="0">
                <a:solidFill>
                  <a:schemeClr val="dk2"/>
                </a:solidFill>
              </a:rPr>
              <a:t>Type your answer here…</a:t>
            </a:r>
            <a:endParaRPr sz="1200" i="1" dirty="0">
              <a:solidFill>
                <a:schemeClr val="dk2"/>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07"/>
        <p:cNvGrpSpPr/>
        <p:nvPr/>
      </p:nvGrpSpPr>
      <p:grpSpPr>
        <a:xfrm>
          <a:off x="0" y="0"/>
          <a:ext cx="0" cy="0"/>
          <a:chOff x="0" y="0"/>
          <a:chExt cx="0" cy="0"/>
        </a:xfrm>
      </p:grpSpPr>
      <p:sp>
        <p:nvSpPr>
          <p:cNvPr id="408" name="Google Shape;408;p57"/>
          <p:cNvSpPr/>
          <p:nvPr/>
        </p:nvSpPr>
        <p:spPr>
          <a:xfrm>
            <a:off x="-75" y="0"/>
            <a:ext cx="9144000" cy="5143500"/>
          </a:xfrm>
          <a:prstGeom prst="rect">
            <a:avLst/>
          </a:prstGeom>
          <a:solidFill>
            <a:srgbClr val="B6D7A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09" name="Google Shape;409;p57"/>
          <p:cNvSpPr txBox="1"/>
          <p:nvPr/>
        </p:nvSpPr>
        <p:spPr>
          <a:xfrm>
            <a:off x="529249" y="2065025"/>
            <a:ext cx="8157600" cy="577200"/>
          </a:xfrm>
          <a:prstGeom prst="rect">
            <a:avLst/>
          </a:prstGeom>
          <a:noFill/>
          <a:ln>
            <a:noFill/>
          </a:ln>
        </p:spPr>
        <p:txBody>
          <a:bodyPr spcFirstLastPara="1" wrap="square" lIns="68575" tIns="34275" rIns="68575" bIns="34275" anchor="t" anchorCtr="0">
            <a:noAutofit/>
          </a:bodyPr>
          <a:lstStyle/>
          <a:p>
            <a:pPr marL="0" lvl="0" indent="0" algn="l" rtl="0">
              <a:spcBef>
                <a:spcPts val="0"/>
              </a:spcBef>
              <a:spcAft>
                <a:spcPts val="0"/>
              </a:spcAft>
              <a:buClr>
                <a:schemeClr val="dk1"/>
              </a:buClr>
              <a:buSzPts val="3300"/>
              <a:buFont typeface="Arial"/>
              <a:buNone/>
            </a:pPr>
            <a:r>
              <a:rPr lang="en" sz="3300" b="1">
                <a:solidFill>
                  <a:schemeClr val="lt1"/>
                </a:solidFill>
              </a:rPr>
              <a:t>Bibliography</a:t>
            </a:r>
            <a:endParaRPr sz="1100" i="0" u="none" strike="noStrike" cap="none">
              <a:solidFill>
                <a:schemeClr val="lt1"/>
              </a:solidFill>
            </a:endParaRPr>
          </a:p>
        </p:txBody>
      </p:sp>
      <p:grpSp>
        <p:nvGrpSpPr>
          <p:cNvPr id="410" name="Google Shape;410;p57"/>
          <p:cNvGrpSpPr/>
          <p:nvPr/>
        </p:nvGrpSpPr>
        <p:grpSpPr>
          <a:xfrm>
            <a:off x="6469935" y="3105203"/>
            <a:ext cx="1524450" cy="1524450"/>
            <a:chOff x="3132" y="3822"/>
            <a:chExt cx="340" cy="340"/>
          </a:xfrm>
        </p:grpSpPr>
        <p:sp>
          <p:nvSpPr>
            <p:cNvPr id="411" name="Google Shape;411;p57"/>
            <p:cNvSpPr/>
            <p:nvPr/>
          </p:nvSpPr>
          <p:spPr>
            <a:xfrm>
              <a:off x="3132" y="3822"/>
              <a:ext cx="340" cy="340"/>
            </a:xfrm>
            <a:custGeom>
              <a:avLst/>
              <a:gdLst/>
              <a:ahLst/>
              <a:cxnLst/>
              <a:rect l="l" t="t" r="r" b="b"/>
              <a:pathLst>
                <a:path w="512" h="512" extrusionOk="0">
                  <a:moveTo>
                    <a:pt x="256" y="22"/>
                  </a:moveTo>
                  <a:cubicBezTo>
                    <a:pt x="385" y="22"/>
                    <a:pt x="491" y="127"/>
                    <a:pt x="491" y="256"/>
                  </a:cubicBezTo>
                  <a:cubicBezTo>
                    <a:pt x="491" y="386"/>
                    <a:pt x="385" y="491"/>
                    <a:pt x="256" y="491"/>
                  </a:cubicBezTo>
                  <a:cubicBezTo>
                    <a:pt x="127" y="491"/>
                    <a:pt x="21" y="386"/>
                    <a:pt x="21" y="256"/>
                  </a:cubicBezTo>
                  <a:cubicBezTo>
                    <a:pt x="21" y="127"/>
                    <a:pt x="127" y="22"/>
                    <a:pt x="256" y="22"/>
                  </a:cubicBezTo>
                  <a:moveTo>
                    <a:pt x="256" y="0"/>
                  </a:moveTo>
                  <a:cubicBezTo>
                    <a:pt x="115" y="0"/>
                    <a:pt x="0" y="115"/>
                    <a:pt x="0" y="256"/>
                  </a:cubicBezTo>
                  <a:cubicBezTo>
                    <a:pt x="0" y="398"/>
                    <a:pt x="115" y="512"/>
                    <a:pt x="256" y="512"/>
                  </a:cubicBezTo>
                  <a:cubicBezTo>
                    <a:pt x="397" y="512"/>
                    <a:pt x="512" y="398"/>
                    <a:pt x="512" y="256"/>
                  </a:cubicBezTo>
                  <a:cubicBezTo>
                    <a:pt x="512" y="115"/>
                    <a:pt x="397" y="0"/>
                    <a:pt x="256"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Verdana"/>
                <a:ea typeface="Verdana"/>
                <a:cs typeface="Verdana"/>
                <a:sym typeface="Verdana"/>
              </a:endParaRPr>
            </a:p>
          </p:txBody>
        </p:sp>
        <p:sp>
          <p:nvSpPr>
            <p:cNvPr id="412" name="Google Shape;412;p57"/>
            <p:cNvSpPr/>
            <p:nvPr/>
          </p:nvSpPr>
          <p:spPr>
            <a:xfrm>
              <a:off x="3217" y="3999"/>
              <a:ext cx="85" cy="14"/>
            </a:xfrm>
            <a:custGeom>
              <a:avLst/>
              <a:gdLst/>
              <a:ahLst/>
              <a:cxnLst/>
              <a:rect l="l" t="t" r="r" b="b"/>
              <a:pathLst>
                <a:path w="128" h="21" extrusionOk="0">
                  <a:moveTo>
                    <a:pt x="128" y="11"/>
                  </a:moveTo>
                  <a:cubicBezTo>
                    <a:pt x="128" y="5"/>
                    <a:pt x="123" y="0"/>
                    <a:pt x="117" y="0"/>
                  </a:cubicBezTo>
                  <a:cubicBezTo>
                    <a:pt x="11" y="0"/>
                    <a:pt x="11" y="0"/>
                    <a:pt x="11" y="0"/>
                  </a:cubicBezTo>
                  <a:cubicBezTo>
                    <a:pt x="5" y="0"/>
                    <a:pt x="0" y="5"/>
                    <a:pt x="0" y="11"/>
                  </a:cubicBezTo>
                  <a:cubicBezTo>
                    <a:pt x="0" y="17"/>
                    <a:pt x="5" y="21"/>
                    <a:pt x="11" y="21"/>
                  </a:cubicBezTo>
                  <a:cubicBezTo>
                    <a:pt x="117" y="21"/>
                    <a:pt x="117" y="21"/>
                    <a:pt x="117" y="21"/>
                  </a:cubicBezTo>
                  <a:cubicBezTo>
                    <a:pt x="123" y="21"/>
                    <a:pt x="128" y="17"/>
                    <a:pt x="128" y="1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Verdana"/>
                <a:ea typeface="Verdana"/>
                <a:cs typeface="Verdana"/>
                <a:sym typeface="Verdana"/>
              </a:endParaRPr>
            </a:p>
          </p:txBody>
        </p:sp>
        <p:sp>
          <p:nvSpPr>
            <p:cNvPr id="413" name="Google Shape;413;p57"/>
            <p:cNvSpPr/>
            <p:nvPr/>
          </p:nvSpPr>
          <p:spPr>
            <a:xfrm>
              <a:off x="3230" y="3885"/>
              <a:ext cx="150" cy="213"/>
            </a:xfrm>
            <a:custGeom>
              <a:avLst/>
              <a:gdLst/>
              <a:ahLst/>
              <a:cxnLst/>
              <a:rect l="l" t="t" r="r" b="b"/>
              <a:pathLst>
                <a:path w="226" h="321" extrusionOk="0">
                  <a:moveTo>
                    <a:pt x="226" y="167"/>
                  </a:moveTo>
                  <a:cubicBezTo>
                    <a:pt x="226" y="126"/>
                    <a:pt x="205" y="89"/>
                    <a:pt x="169" y="69"/>
                  </a:cubicBezTo>
                  <a:cubicBezTo>
                    <a:pt x="181" y="57"/>
                    <a:pt x="181" y="57"/>
                    <a:pt x="181" y="57"/>
                  </a:cubicBezTo>
                  <a:cubicBezTo>
                    <a:pt x="185" y="53"/>
                    <a:pt x="185" y="46"/>
                    <a:pt x="181" y="42"/>
                  </a:cubicBezTo>
                  <a:cubicBezTo>
                    <a:pt x="173" y="35"/>
                    <a:pt x="173" y="35"/>
                    <a:pt x="173" y="35"/>
                  </a:cubicBezTo>
                  <a:cubicBezTo>
                    <a:pt x="181" y="27"/>
                    <a:pt x="181" y="27"/>
                    <a:pt x="181" y="27"/>
                  </a:cubicBezTo>
                  <a:cubicBezTo>
                    <a:pt x="185" y="23"/>
                    <a:pt x="185" y="16"/>
                    <a:pt x="181" y="12"/>
                  </a:cubicBezTo>
                  <a:cubicBezTo>
                    <a:pt x="173" y="4"/>
                    <a:pt x="173" y="4"/>
                    <a:pt x="173" y="4"/>
                  </a:cubicBezTo>
                  <a:cubicBezTo>
                    <a:pt x="169" y="0"/>
                    <a:pt x="162" y="0"/>
                    <a:pt x="158" y="4"/>
                  </a:cubicBezTo>
                  <a:cubicBezTo>
                    <a:pt x="150" y="12"/>
                    <a:pt x="150" y="12"/>
                    <a:pt x="150" y="12"/>
                  </a:cubicBezTo>
                  <a:cubicBezTo>
                    <a:pt x="143" y="4"/>
                    <a:pt x="143" y="4"/>
                    <a:pt x="143" y="4"/>
                  </a:cubicBezTo>
                  <a:cubicBezTo>
                    <a:pt x="139" y="0"/>
                    <a:pt x="132" y="0"/>
                    <a:pt x="128" y="4"/>
                  </a:cubicBezTo>
                  <a:cubicBezTo>
                    <a:pt x="37" y="95"/>
                    <a:pt x="37" y="95"/>
                    <a:pt x="37" y="95"/>
                  </a:cubicBezTo>
                  <a:cubicBezTo>
                    <a:pt x="33" y="99"/>
                    <a:pt x="33" y="106"/>
                    <a:pt x="37" y="110"/>
                  </a:cubicBezTo>
                  <a:cubicBezTo>
                    <a:pt x="75" y="148"/>
                    <a:pt x="75" y="148"/>
                    <a:pt x="75" y="148"/>
                  </a:cubicBezTo>
                  <a:cubicBezTo>
                    <a:pt x="77" y="150"/>
                    <a:pt x="79" y="151"/>
                    <a:pt x="82" y="151"/>
                  </a:cubicBezTo>
                  <a:cubicBezTo>
                    <a:pt x="82" y="151"/>
                    <a:pt x="82" y="151"/>
                    <a:pt x="82" y="151"/>
                  </a:cubicBezTo>
                  <a:cubicBezTo>
                    <a:pt x="85" y="151"/>
                    <a:pt x="88" y="150"/>
                    <a:pt x="90" y="148"/>
                  </a:cubicBezTo>
                  <a:cubicBezTo>
                    <a:pt x="119" y="119"/>
                    <a:pt x="119" y="119"/>
                    <a:pt x="119" y="119"/>
                  </a:cubicBezTo>
                  <a:cubicBezTo>
                    <a:pt x="139" y="124"/>
                    <a:pt x="152" y="141"/>
                    <a:pt x="152" y="161"/>
                  </a:cubicBezTo>
                  <a:cubicBezTo>
                    <a:pt x="152" y="186"/>
                    <a:pt x="134" y="204"/>
                    <a:pt x="109" y="204"/>
                  </a:cubicBezTo>
                  <a:cubicBezTo>
                    <a:pt x="103" y="204"/>
                    <a:pt x="98" y="209"/>
                    <a:pt x="98" y="215"/>
                  </a:cubicBezTo>
                  <a:cubicBezTo>
                    <a:pt x="98" y="221"/>
                    <a:pt x="103" y="225"/>
                    <a:pt x="109" y="225"/>
                  </a:cubicBezTo>
                  <a:cubicBezTo>
                    <a:pt x="145" y="225"/>
                    <a:pt x="173" y="198"/>
                    <a:pt x="173" y="161"/>
                  </a:cubicBezTo>
                  <a:cubicBezTo>
                    <a:pt x="173" y="135"/>
                    <a:pt x="158" y="113"/>
                    <a:pt x="136" y="102"/>
                  </a:cubicBezTo>
                  <a:cubicBezTo>
                    <a:pt x="153" y="85"/>
                    <a:pt x="153" y="85"/>
                    <a:pt x="153" y="85"/>
                  </a:cubicBezTo>
                  <a:cubicBezTo>
                    <a:pt x="154" y="85"/>
                    <a:pt x="155" y="86"/>
                    <a:pt x="155" y="86"/>
                  </a:cubicBezTo>
                  <a:cubicBezTo>
                    <a:pt x="186" y="101"/>
                    <a:pt x="205" y="132"/>
                    <a:pt x="205" y="167"/>
                  </a:cubicBezTo>
                  <a:cubicBezTo>
                    <a:pt x="205" y="212"/>
                    <a:pt x="172" y="251"/>
                    <a:pt x="129" y="257"/>
                  </a:cubicBezTo>
                  <a:cubicBezTo>
                    <a:pt x="124" y="258"/>
                    <a:pt x="121" y="262"/>
                    <a:pt x="120" y="266"/>
                  </a:cubicBezTo>
                  <a:cubicBezTo>
                    <a:pt x="119" y="271"/>
                    <a:pt x="121" y="275"/>
                    <a:pt x="126" y="278"/>
                  </a:cubicBezTo>
                  <a:cubicBezTo>
                    <a:pt x="134" y="282"/>
                    <a:pt x="142" y="291"/>
                    <a:pt x="147" y="300"/>
                  </a:cubicBezTo>
                  <a:cubicBezTo>
                    <a:pt x="70" y="300"/>
                    <a:pt x="70" y="300"/>
                    <a:pt x="70" y="300"/>
                  </a:cubicBezTo>
                  <a:cubicBezTo>
                    <a:pt x="73" y="295"/>
                    <a:pt x="77" y="291"/>
                    <a:pt x="82" y="288"/>
                  </a:cubicBezTo>
                  <a:cubicBezTo>
                    <a:pt x="86" y="286"/>
                    <a:pt x="88" y="281"/>
                    <a:pt x="88" y="277"/>
                  </a:cubicBezTo>
                  <a:cubicBezTo>
                    <a:pt x="87" y="273"/>
                    <a:pt x="84" y="269"/>
                    <a:pt x="80" y="268"/>
                  </a:cubicBezTo>
                  <a:cubicBezTo>
                    <a:pt x="55" y="262"/>
                    <a:pt x="34" y="241"/>
                    <a:pt x="22" y="211"/>
                  </a:cubicBezTo>
                  <a:cubicBezTo>
                    <a:pt x="20" y="206"/>
                    <a:pt x="14" y="203"/>
                    <a:pt x="8" y="205"/>
                  </a:cubicBezTo>
                  <a:cubicBezTo>
                    <a:pt x="3" y="207"/>
                    <a:pt x="0" y="213"/>
                    <a:pt x="2" y="219"/>
                  </a:cubicBezTo>
                  <a:cubicBezTo>
                    <a:pt x="14" y="248"/>
                    <a:pt x="33" y="271"/>
                    <a:pt x="56" y="282"/>
                  </a:cubicBezTo>
                  <a:cubicBezTo>
                    <a:pt x="51" y="289"/>
                    <a:pt x="47" y="298"/>
                    <a:pt x="45" y="309"/>
                  </a:cubicBezTo>
                  <a:cubicBezTo>
                    <a:pt x="45" y="312"/>
                    <a:pt x="45" y="315"/>
                    <a:pt x="47" y="317"/>
                  </a:cubicBezTo>
                  <a:cubicBezTo>
                    <a:pt x="49" y="320"/>
                    <a:pt x="52" y="321"/>
                    <a:pt x="56" y="321"/>
                  </a:cubicBezTo>
                  <a:cubicBezTo>
                    <a:pt x="162" y="321"/>
                    <a:pt x="162" y="321"/>
                    <a:pt x="162" y="321"/>
                  </a:cubicBezTo>
                  <a:cubicBezTo>
                    <a:pt x="166" y="321"/>
                    <a:pt x="169" y="320"/>
                    <a:pt x="171" y="317"/>
                  </a:cubicBezTo>
                  <a:cubicBezTo>
                    <a:pt x="173" y="315"/>
                    <a:pt x="173" y="312"/>
                    <a:pt x="173" y="309"/>
                  </a:cubicBezTo>
                  <a:cubicBezTo>
                    <a:pt x="170" y="296"/>
                    <a:pt x="163" y="283"/>
                    <a:pt x="154" y="273"/>
                  </a:cubicBezTo>
                  <a:cubicBezTo>
                    <a:pt x="196" y="257"/>
                    <a:pt x="226" y="214"/>
                    <a:pt x="226" y="167"/>
                  </a:cubicBezTo>
                  <a:close/>
                  <a:moveTo>
                    <a:pt x="82" y="126"/>
                  </a:moveTo>
                  <a:cubicBezTo>
                    <a:pt x="60" y="103"/>
                    <a:pt x="60" y="103"/>
                    <a:pt x="60" y="103"/>
                  </a:cubicBezTo>
                  <a:cubicBezTo>
                    <a:pt x="135" y="27"/>
                    <a:pt x="135" y="27"/>
                    <a:pt x="135" y="27"/>
                  </a:cubicBezTo>
                  <a:cubicBezTo>
                    <a:pt x="158" y="50"/>
                    <a:pt x="158" y="50"/>
                    <a:pt x="158" y="50"/>
                  </a:cubicBezTo>
                  <a:lnTo>
                    <a:pt x="82" y="12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Verdana"/>
                <a:ea typeface="Verdana"/>
                <a:cs typeface="Verdana"/>
                <a:sym typeface="Verdana"/>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17"/>
        <p:cNvGrpSpPr/>
        <p:nvPr/>
      </p:nvGrpSpPr>
      <p:grpSpPr>
        <a:xfrm>
          <a:off x="0" y="0"/>
          <a:ext cx="0" cy="0"/>
          <a:chOff x="0" y="0"/>
          <a:chExt cx="0" cy="0"/>
        </a:xfrm>
      </p:grpSpPr>
      <p:sp>
        <p:nvSpPr>
          <p:cNvPr id="418" name="Google Shape;418;p58"/>
          <p:cNvSpPr txBox="1"/>
          <p:nvPr/>
        </p:nvSpPr>
        <p:spPr>
          <a:xfrm>
            <a:off x="311700" y="107275"/>
            <a:ext cx="6748200" cy="41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References: bibliography and sources of information</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solidFill>
                <a:schemeClr val="dk1"/>
              </a:solidFill>
            </a:endParaRPr>
          </a:p>
        </p:txBody>
      </p:sp>
      <p:sp>
        <p:nvSpPr>
          <p:cNvPr id="419" name="Google Shape;419;p5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45</a:t>
            </a:fld>
            <a:endParaRPr/>
          </a:p>
        </p:txBody>
      </p:sp>
      <p:sp>
        <p:nvSpPr>
          <p:cNvPr id="420" name="Google Shape;420;p58"/>
          <p:cNvSpPr txBox="1">
            <a:spLocks noGrp="1"/>
          </p:cNvSpPr>
          <p:nvPr>
            <p:ph type="title"/>
          </p:nvPr>
        </p:nvSpPr>
        <p:spPr>
          <a:xfrm>
            <a:off x="311700" y="495300"/>
            <a:ext cx="8520600" cy="3898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00" i="1">
                <a:solidFill>
                  <a:schemeClr val="dk2"/>
                </a:solidFill>
              </a:rPr>
              <a:t>List your references here…</a:t>
            </a:r>
            <a:endParaRPr sz="1200" i="1">
              <a:solidFill>
                <a:schemeClr val="dk2"/>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8"/>
        <p:cNvGrpSpPr/>
        <p:nvPr/>
      </p:nvGrpSpPr>
      <p:grpSpPr>
        <a:xfrm>
          <a:off x="0" y="0"/>
          <a:ext cx="0" cy="0"/>
          <a:chOff x="0" y="0"/>
          <a:chExt cx="0" cy="0"/>
        </a:xfrm>
      </p:grpSpPr>
      <p:sp>
        <p:nvSpPr>
          <p:cNvPr id="109" name="Google Shape;109;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a:t>
            </a:fld>
            <a:endParaRPr/>
          </a:p>
        </p:txBody>
      </p:sp>
      <p:sp>
        <p:nvSpPr>
          <p:cNvPr id="111" name="Google Shape;111;p18"/>
          <p:cNvSpPr txBox="1">
            <a:spLocks noGrp="1"/>
          </p:cNvSpPr>
          <p:nvPr>
            <p:ph type="title"/>
          </p:nvPr>
        </p:nvSpPr>
        <p:spPr>
          <a:xfrm>
            <a:off x="311858" y="472413"/>
            <a:ext cx="8709300" cy="1405800"/>
          </a:xfrm>
          <a:prstGeom prst="rect">
            <a:avLst/>
          </a:prstGeom>
        </p:spPr>
        <p:txBody>
          <a:bodyPr spcFirstLastPara="1" wrap="square" lIns="91425" tIns="91425" rIns="91425" bIns="91425" anchor="t" anchorCtr="0">
            <a:noAutofit/>
          </a:bodyPr>
          <a:lstStyle/>
          <a:p>
            <a:pPr marL="182880" lvl="0" indent="-154940" algn="l" rtl="0">
              <a:lnSpc>
                <a:spcPct val="115000"/>
              </a:lnSpc>
              <a:spcBef>
                <a:spcPts val="0"/>
              </a:spcBef>
              <a:spcAft>
                <a:spcPts val="0"/>
              </a:spcAft>
              <a:buSzPts val="1000"/>
              <a:buChar char="●"/>
            </a:pPr>
            <a:r>
              <a:rPr lang="en" sz="1000" dirty="0"/>
              <a:t>In order to maximise the benefits to startups, a minimum level of maturity must have been reached to be eligible for the SIVP. If the startup is too advanced to benefit from the financial and non-financial aspects, the startup will be considered ineligible for the programme. For example, for the CRL, the startup must have reached at least level 3 and no more than level 7.</a:t>
            </a:r>
            <a:endParaRPr sz="1000" dirty="0"/>
          </a:p>
          <a:p>
            <a:pPr marL="182880" lvl="0" indent="-154940" algn="l" rtl="0">
              <a:lnSpc>
                <a:spcPct val="115000"/>
              </a:lnSpc>
              <a:spcBef>
                <a:spcPts val="0"/>
              </a:spcBef>
              <a:spcAft>
                <a:spcPts val="0"/>
              </a:spcAft>
              <a:buSzPts val="1000"/>
              <a:buChar char="●"/>
            </a:pPr>
            <a:r>
              <a:rPr lang="en" sz="1000" dirty="0"/>
              <a:t>The eligibility of applications will be determined by your startup's position on the six </a:t>
            </a:r>
            <a:r>
              <a:rPr lang="en" sz="1000" dirty="0">
                <a:solidFill>
                  <a:srgbClr val="040C28"/>
                </a:solidFill>
                <a:highlight>
                  <a:srgbClr val="FFFFFF"/>
                </a:highlight>
              </a:rPr>
              <a:t>"</a:t>
            </a:r>
            <a:r>
              <a:rPr lang="en" sz="1000" dirty="0"/>
              <a:t>Innovation readiness levels</a:t>
            </a:r>
            <a:r>
              <a:rPr lang="en" sz="1000" dirty="0">
                <a:solidFill>
                  <a:srgbClr val="040C28"/>
                </a:solidFill>
                <a:highlight>
                  <a:srgbClr val="FFFFFF"/>
                </a:highlight>
              </a:rPr>
              <a:t>"</a:t>
            </a:r>
            <a:r>
              <a:rPr lang="en" sz="1000" dirty="0"/>
              <a:t> (IRL). For each level, the startup must fall within the predetermined slot indicated below. </a:t>
            </a:r>
            <a:r>
              <a:rPr lang="en" sz="1000" u="sng" dirty="0"/>
              <a:t>If your startup does not meet each of the required levels, you will not be eligible</a:t>
            </a:r>
            <a:r>
              <a:rPr lang="en" sz="1000" dirty="0"/>
              <a:t> for the SIVP.</a:t>
            </a:r>
            <a:endParaRPr sz="1000" dirty="0"/>
          </a:p>
          <a:p>
            <a:pPr marL="182880" lvl="0" indent="-154940" algn="l" rtl="0">
              <a:lnSpc>
                <a:spcPct val="115000"/>
              </a:lnSpc>
              <a:spcBef>
                <a:spcPts val="0"/>
              </a:spcBef>
              <a:spcAft>
                <a:spcPts val="0"/>
              </a:spcAft>
              <a:buSzPts val="1000"/>
              <a:buChar char="●"/>
            </a:pPr>
            <a:r>
              <a:rPr lang="en" sz="1000" dirty="0"/>
              <a:t>The set of questions to be answered to demonstrate your startup's positioning on the scales is specified for each scale later in this application document.</a:t>
            </a:r>
            <a:endParaRPr sz="1000" dirty="0"/>
          </a:p>
        </p:txBody>
      </p:sp>
      <p:sp>
        <p:nvSpPr>
          <p:cNvPr id="112" name="Google Shape;112;p18"/>
          <p:cNvSpPr txBox="1">
            <a:spLocks noGrp="1"/>
          </p:cNvSpPr>
          <p:nvPr>
            <p:ph type="title"/>
          </p:nvPr>
        </p:nvSpPr>
        <p:spPr>
          <a:xfrm>
            <a:off x="3382350" y="1902575"/>
            <a:ext cx="2379300" cy="2916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 sz="1000"/>
              <a:t>Eligible Readiness Levels</a:t>
            </a:r>
            <a:endParaRPr sz="1000"/>
          </a:p>
        </p:txBody>
      </p:sp>
      <p:pic>
        <p:nvPicPr>
          <p:cNvPr id="113" name="Google Shape;113;p18"/>
          <p:cNvPicPr preferRelativeResize="0"/>
          <p:nvPr/>
        </p:nvPicPr>
        <p:blipFill>
          <a:blip r:embed="rId3">
            <a:alphaModFix/>
          </a:blip>
          <a:stretch>
            <a:fillRect/>
          </a:stretch>
        </p:blipFill>
        <p:spPr>
          <a:xfrm>
            <a:off x="2038732" y="2242900"/>
            <a:ext cx="4941645" cy="2748200"/>
          </a:xfrm>
          <a:prstGeom prst="rect">
            <a:avLst/>
          </a:prstGeom>
          <a:noFill/>
          <a:ln>
            <a:noFill/>
          </a:ln>
        </p:spPr>
      </p:pic>
      <p:sp>
        <p:nvSpPr>
          <p:cNvPr id="3" name="ZoneTexte 2">
            <a:extLst>
              <a:ext uri="{FF2B5EF4-FFF2-40B4-BE49-F238E27FC236}">
                <a16:creationId xmlns:a16="http://schemas.microsoft.com/office/drawing/2014/main" id="{5675B50A-499D-7C8D-883B-B86B802A4BE2}"/>
              </a:ext>
            </a:extLst>
          </p:cNvPr>
          <p:cNvSpPr txBox="1"/>
          <p:nvPr/>
        </p:nvSpPr>
        <p:spPr>
          <a:xfrm>
            <a:off x="311858" y="31576"/>
            <a:ext cx="8601742" cy="318998"/>
          </a:xfrm>
          <a:prstGeom prst="rect">
            <a:avLst/>
          </a:prstGeom>
          <a:noFill/>
        </p:spPr>
        <p:txBody>
          <a:bodyPr wrap="square">
            <a:spAutoFit/>
          </a:bodyPr>
          <a:lstStyle/>
          <a:p>
            <a:pPr marL="0" lvl="0" indent="0" algn="l" rtl="0">
              <a:lnSpc>
                <a:spcPct val="115000"/>
              </a:lnSpc>
              <a:spcBef>
                <a:spcPts val="2000"/>
              </a:spcBef>
              <a:spcAft>
                <a:spcPts val="0"/>
              </a:spcAft>
              <a:buNone/>
            </a:pPr>
            <a:r>
              <a:rPr lang="en-US" b="1" dirty="0">
                <a:solidFill>
                  <a:schemeClr val="dk1"/>
                </a:solidFill>
              </a:rPr>
              <a:t>Important points to consider for the eligibility of your application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7"/>
        <p:cNvGrpSpPr/>
        <p:nvPr/>
      </p:nvGrpSpPr>
      <p:grpSpPr>
        <a:xfrm>
          <a:off x="0" y="0"/>
          <a:ext cx="0" cy="0"/>
          <a:chOff x="0" y="0"/>
          <a:chExt cx="0" cy="0"/>
        </a:xfrm>
      </p:grpSpPr>
      <p:sp>
        <p:nvSpPr>
          <p:cNvPr id="119" name="Google Shape;119;p19"/>
          <p:cNvSpPr txBox="1">
            <a:spLocks noGrp="1"/>
          </p:cNvSpPr>
          <p:nvPr>
            <p:ph type="title"/>
          </p:nvPr>
        </p:nvSpPr>
        <p:spPr>
          <a:xfrm>
            <a:off x="226208" y="748399"/>
            <a:ext cx="8520600" cy="4014600"/>
          </a:xfrm>
          <a:prstGeom prst="rect">
            <a:avLst/>
          </a:prstGeom>
        </p:spPr>
        <p:txBody>
          <a:bodyPr spcFirstLastPara="1" wrap="square" lIns="91425" tIns="91425" rIns="91425" bIns="91425" anchor="t" anchorCtr="0">
            <a:noAutofit/>
          </a:bodyPr>
          <a:lstStyle/>
          <a:p>
            <a:pPr marL="457200" marR="0" lvl="0" indent="-292100" algn="l" rtl="0">
              <a:lnSpc>
                <a:spcPct val="100000"/>
              </a:lnSpc>
              <a:spcBef>
                <a:spcPts val="0"/>
              </a:spcBef>
              <a:spcAft>
                <a:spcPts val="0"/>
              </a:spcAft>
              <a:buClr>
                <a:schemeClr val="dk1"/>
              </a:buClr>
              <a:buSzPts val="1000"/>
              <a:buFont typeface="+mj-lt"/>
              <a:buAutoNum type="arabicPeriod"/>
            </a:pPr>
            <a:r>
              <a:rPr lang="en" sz="1000" dirty="0"/>
              <a:t>Quality of the entrepreneurial project (20%)</a:t>
            </a:r>
            <a:endParaRPr sz="1000" dirty="0"/>
          </a:p>
          <a:p>
            <a:pPr marL="914400" marR="0" lvl="1" indent="-292100" algn="l" rtl="0">
              <a:lnSpc>
                <a:spcPct val="100000"/>
              </a:lnSpc>
              <a:spcBef>
                <a:spcPts val="0"/>
              </a:spcBef>
              <a:spcAft>
                <a:spcPts val="0"/>
              </a:spcAft>
              <a:buClr>
                <a:schemeClr val="dk1"/>
              </a:buClr>
              <a:buSzPts val="1000"/>
              <a:buFont typeface="Arial" panose="020B0604020202020204" pitchFamily="34" charset="0"/>
              <a:buChar char="•"/>
            </a:pPr>
            <a:r>
              <a:rPr lang="en" sz="1000" dirty="0"/>
              <a:t>Clarity of the description of the problem to be solved</a:t>
            </a:r>
            <a:endParaRPr sz="1000" dirty="0"/>
          </a:p>
          <a:p>
            <a:pPr marL="914400" marR="0" lvl="1" indent="-292100" algn="l" rtl="0">
              <a:lnSpc>
                <a:spcPct val="100000"/>
              </a:lnSpc>
              <a:spcBef>
                <a:spcPts val="0"/>
              </a:spcBef>
              <a:spcAft>
                <a:spcPts val="0"/>
              </a:spcAft>
              <a:buClr>
                <a:schemeClr val="dk1"/>
              </a:buClr>
              <a:buSzPts val="1000"/>
              <a:buFont typeface="Arial" panose="020B0604020202020204" pitchFamily="34" charset="0"/>
              <a:buChar char="•"/>
            </a:pPr>
            <a:r>
              <a:rPr lang="en" sz="1000" dirty="0"/>
              <a:t>Clarity and relevance of the entrepreneurial solution proposed to resolve the problem</a:t>
            </a:r>
            <a:endParaRPr sz="1000" dirty="0"/>
          </a:p>
          <a:p>
            <a:pPr marL="914400" marR="0" lvl="1" indent="-292100" algn="l" rtl="0">
              <a:lnSpc>
                <a:spcPct val="100000"/>
              </a:lnSpc>
              <a:spcBef>
                <a:spcPts val="0"/>
              </a:spcBef>
              <a:spcAft>
                <a:spcPts val="0"/>
              </a:spcAft>
              <a:buClr>
                <a:schemeClr val="dk1"/>
              </a:buClr>
              <a:buSzPts val="1000"/>
              <a:buFont typeface="Arial" panose="020B0604020202020204" pitchFamily="34" charset="0"/>
              <a:buChar char="•"/>
            </a:pPr>
            <a:r>
              <a:rPr lang="en" sz="1000" dirty="0"/>
              <a:t>Innovativeness</a:t>
            </a:r>
            <a:endParaRPr sz="1000" dirty="0"/>
          </a:p>
          <a:p>
            <a:pPr marL="685800" marR="0" lvl="0" indent="-228600" algn="l" rtl="0">
              <a:lnSpc>
                <a:spcPct val="100000"/>
              </a:lnSpc>
              <a:spcBef>
                <a:spcPts val="0"/>
              </a:spcBef>
              <a:spcAft>
                <a:spcPts val="0"/>
              </a:spcAft>
              <a:buFont typeface="+mj-lt"/>
              <a:buAutoNum type="arabicPeriod"/>
            </a:pPr>
            <a:endParaRPr sz="1000" dirty="0"/>
          </a:p>
          <a:p>
            <a:pPr marL="457200" marR="0" lvl="0" indent="-292100" algn="l" rtl="0">
              <a:lnSpc>
                <a:spcPct val="100000"/>
              </a:lnSpc>
              <a:spcBef>
                <a:spcPts val="0"/>
              </a:spcBef>
              <a:spcAft>
                <a:spcPts val="0"/>
              </a:spcAft>
              <a:buClr>
                <a:schemeClr val="dk1"/>
              </a:buClr>
              <a:buSzPts val="1000"/>
              <a:buFont typeface="+mj-lt"/>
              <a:buAutoNum type="arabicPeriod"/>
            </a:pPr>
            <a:r>
              <a:rPr lang="en" sz="1000" dirty="0"/>
              <a:t>Impact of the project (societal, economic, environmental) (20%)</a:t>
            </a:r>
            <a:endParaRPr sz="1000" dirty="0"/>
          </a:p>
          <a:p>
            <a:pPr marL="914400" marR="0" lvl="1" indent="-292100" algn="l" rtl="0">
              <a:lnSpc>
                <a:spcPct val="100000"/>
              </a:lnSpc>
              <a:spcBef>
                <a:spcPts val="0"/>
              </a:spcBef>
              <a:spcAft>
                <a:spcPts val="0"/>
              </a:spcAft>
              <a:buClr>
                <a:schemeClr val="dk1"/>
              </a:buClr>
              <a:buSzPts val="1000"/>
              <a:buFont typeface="Arial" panose="020B0604020202020204" pitchFamily="34" charset="0"/>
              <a:buChar char="•"/>
            </a:pPr>
            <a:r>
              <a:rPr lang="en" sz="1000" dirty="0"/>
              <a:t>Local, national, international</a:t>
            </a:r>
            <a:endParaRPr sz="1000" dirty="0"/>
          </a:p>
          <a:p>
            <a:pPr marL="228600" marR="0" lvl="0" indent="-228600" algn="l" rtl="0">
              <a:lnSpc>
                <a:spcPct val="100000"/>
              </a:lnSpc>
              <a:spcBef>
                <a:spcPts val="0"/>
              </a:spcBef>
              <a:spcAft>
                <a:spcPts val="0"/>
              </a:spcAft>
              <a:buFont typeface="+mj-lt"/>
              <a:buAutoNum type="arabicPeriod"/>
            </a:pPr>
            <a:endParaRPr sz="1000" dirty="0"/>
          </a:p>
          <a:p>
            <a:pPr marL="457200" marR="0" lvl="0" indent="-292100" algn="l" rtl="0">
              <a:lnSpc>
                <a:spcPct val="100000"/>
              </a:lnSpc>
              <a:spcBef>
                <a:spcPts val="0"/>
              </a:spcBef>
              <a:spcAft>
                <a:spcPts val="0"/>
              </a:spcAft>
              <a:buClr>
                <a:schemeClr val="dk1"/>
              </a:buClr>
              <a:buSzPts val="1000"/>
              <a:buFont typeface="+mj-lt"/>
              <a:buAutoNum type="arabicPeriod"/>
            </a:pPr>
            <a:r>
              <a:rPr lang="en" sz="1000" dirty="0"/>
              <a:t>Proof that the level of progress of the project and the team is in accordance with the profile targeted by the program (40%)</a:t>
            </a:r>
            <a:endParaRPr sz="1000" dirty="0"/>
          </a:p>
          <a:p>
            <a:pPr marL="914400" lvl="1" indent="-292100" algn="l" rtl="0">
              <a:spcBef>
                <a:spcPts val="0"/>
              </a:spcBef>
              <a:spcAft>
                <a:spcPts val="0"/>
              </a:spcAft>
              <a:buSzPts val="1000"/>
              <a:buFont typeface="Arial" panose="020B0604020202020204" pitchFamily="34" charset="0"/>
              <a:buChar char="•"/>
            </a:pPr>
            <a:r>
              <a:rPr lang="en" sz="1000" dirty="0"/>
              <a:t>Readiness level on the 6 innovation readiness levels with concrete examples to support the selected level</a:t>
            </a:r>
            <a:endParaRPr sz="1000" dirty="0"/>
          </a:p>
          <a:p>
            <a:pPr marL="1143000" marR="0" lvl="0" indent="-228600" algn="l" rtl="0">
              <a:lnSpc>
                <a:spcPct val="100000"/>
              </a:lnSpc>
              <a:spcBef>
                <a:spcPts val="0"/>
              </a:spcBef>
              <a:spcAft>
                <a:spcPts val="0"/>
              </a:spcAft>
              <a:buFont typeface="+mj-lt"/>
              <a:buAutoNum type="arabicPeriod"/>
            </a:pPr>
            <a:endParaRPr sz="1000" dirty="0"/>
          </a:p>
          <a:p>
            <a:pPr marL="457200" marR="0" lvl="0" indent="-292100" algn="l" rtl="0">
              <a:lnSpc>
                <a:spcPct val="100000"/>
              </a:lnSpc>
              <a:spcBef>
                <a:spcPts val="0"/>
              </a:spcBef>
              <a:spcAft>
                <a:spcPts val="0"/>
              </a:spcAft>
              <a:buClr>
                <a:schemeClr val="dk1"/>
              </a:buClr>
              <a:buSzPts val="1000"/>
              <a:buFont typeface="+mj-lt"/>
              <a:buAutoNum type="arabicPeriod"/>
            </a:pPr>
            <a:r>
              <a:rPr lang="en" sz="1000" dirty="0"/>
              <a:t>Anticipated benefits of participation in SIVP (20%)</a:t>
            </a:r>
            <a:endParaRPr sz="1000" dirty="0"/>
          </a:p>
          <a:p>
            <a:pPr marL="914400" lvl="1" indent="-292100" algn="l" rtl="0">
              <a:spcBef>
                <a:spcPts val="0"/>
              </a:spcBef>
              <a:spcAft>
                <a:spcPts val="0"/>
              </a:spcAft>
              <a:buSzPts val="1000"/>
              <a:buFont typeface="Arial" panose="020B0604020202020204" pitchFamily="34" charset="0"/>
              <a:buChar char="•"/>
            </a:pPr>
            <a:r>
              <a:rPr lang="en" sz="1000" dirty="0"/>
              <a:t>Potential impact of SIVP funding and support</a:t>
            </a:r>
            <a:endParaRPr sz="1000" dirty="0"/>
          </a:p>
          <a:p>
            <a:pPr marL="1371600" lvl="2" indent="-292100" algn="l" rtl="0">
              <a:spcBef>
                <a:spcPts val="0"/>
              </a:spcBef>
              <a:spcAft>
                <a:spcPts val="0"/>
              </a:spcAft>
              <a:buSzPts val="1000"/>
              <a:buFont typeface="Arial" panose="020B0604020202020204" pitchFamily="34" charset="0"/>
              <a:buChar char="•"/>
            </a:pPr>
            <a:r>
              <a:rPr lang="en" sz="1000" dirty="0"/>
              <a:t>For the candidate</a:t>
            </a:r>
            <a:endParaRPr sz="1000" dirty="0"/>
          </a:p>
          <a:p>
            <a:pPr marL="1371600" lvl="2" indent="-292100" algn="l" rtl="0">
              <a:spcBef>
                <a:spcPts val="0"/>
              </a:spcBef>
              <a:spcAft>
                <a:spcPts val="0"/>
              </a:spcAft>
              <a:buSzPts val="1000"/>
              <a:buFont typeface="Arial" panose="020B0604020202020204" pitchFamily="34" charset="0"/>
              <a:buChar char="•"/>
            </a:pPr>
            <a:r>
              <a:rPr lang="en" sz="1000" dirty="0"/>
              <a:t>For business creation</a:t>
            </a:r>
            <a:endParaRPr sz="1000" dirty="0"/>
          </a:p>
          <a:p>
            <a:pPr marL="1371600" lvl="2" indent="-292100" algn="l" rtl="0">
              <a:spcBef>
                <a:spcPts val="0"/>
              </a:spcBef>
              <a:spcAft>
                <a:spcPts val="0"/>
              </a:spcAft>
              <a:buSzPts val="1000"/>
              <a:buFont typeface="Arial" panose="020B0604020202020204" pitchFamily="34" charset="0"/>
              <a:buChar char="•"/>
            </a:pPr>
            <a:r>
              <a:rPr lang="en" sz="1000" dirty="0"/>
              <a:t>For the development of the entrepreneurial solution in line with the action plan provided in the application</a:t>
            </a:r>
            <a:endParaRPr sz="1000" dirty="0"/>
          </a:p>
          <a:p>
            <a:pPr marL="914400" lvl="1" indent="-292100" algn="l" rtl="0">
              <a:spcBef>
                <a:spcPts val="0"/>
              </a:spcBef>
              <a:spcAft>
                <a:spcPts val="0"/>
              </a:spcAft>
              <a:buSzPts val="1000"/>
              <a:buFont typeface="Arial" panose="020B0604020202020204" pitchFamily="34" charset="0"/>
              <a:buChar char="•"/>
            </a:pPr>
            <a:r>
              <a:rPr lang="en" sz="1000" dirty="0"/>
              <a:t>Motivation and integration of entrepreneurship into the applicant's career plan</a:t>
            </a:r>
            <a:endParaRPr sz="1000" dirty="0"/>
          </a:p>
          <a:p>
            <a:pPr marL="914400" lvl="1" indent="-292100" algn="l" rtl="0">
              <a:spcBef>
                <a:spcPts val="0"/>
              </a:spcBef>
              <a:spcAft>
                <a:spcPts val="0"/>
              </a:spcAft>
              <a:buSzPts val="1000"/>
              <a:buFont typeface="Arial" panose="020B0604020202020204" pitchFamily="34" charset="0"/>
              <a:buChar char="•"/>
            </a:pPr>
            <a:r>
              <a:rPr lang="en" sz="1000" dirty="0"/>
              <a:t>Demonstration of the need for a host university</a:t>
            </a:r>
            <a:endParaRPr sz="1000" dirty="0"/>
          </a:p>
        </p:txBody>
      </p:sp>
      <p:sp>
        <p:nvSpPr>
          <p:cNvPr id="120" name="Google Shape;120;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a:t>
            </a:fld>
            <a:endParaRPr/>
          </a:p>
        </p:txBody>
      </p:sp>
      <p:sp>
        <p:nvSpPr>
          <p:cNvPr id="3" name="ZoneTexte 2">
            <a:extLst>
              <a:ext uri="{FF2B5EF4-FFF2-40B4-BE49-F238E27FC236}">
                <a16:creationId xmlns:a16="http://schemas.microsoft.com/office/drawing/2014/main" id="{DFACF8BE-7B9E-4CD3-4F42-E9FFEBF0BC6D}"/>
              </a:ext>
            </a:extLst>
          </p:cNvPr>
          <p:cNvSpPr txBox="1"/>
          <p:nvPr/>
        </p:nvSpPr>
        <p:spPr>
          <a:xfrm>
            <a:off x="311700" y="380501"/>
            <a:ext cx="8520600" cy="318998"/>
          </a:xfrm>
          <a:prstGeom prst="rect">
            <a:avLst/>
          </a:prstGeom>
          <a:noFill/>
        </p:spPr>
        <p:txBody>
          <a:bodyPr wrap="square">
            <a:spAutoFit/>
          </a:bodyPr>
          <a:lstStyle/>
          <a:p>
            <a:pPr marL="0" lvl="0" indent="0" algn="l" rtl="0">
              <a:lnSpc>
                <a:spcPct val="115000"/>
              </a:lnSpc>
              <a:spcBef>
                <a:spcPts val="2000"/>
              </a:spcBef>
              <a:spcAft>
                <a:spcPts val="0"/>
              </a:spcAft>
              <a:buNone/>
            </a:pPr>
            <a:r>
              <a:rPr lang="en-US" b="1" dirty="0">
                <a:solidFill>
                  <a:schemeClr val="dk1"/>
                </a:solidFill>
              </a:rPr>
              <a:t>Evaluation criteria</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4"/>
        <p:cNvGrpSpPr/>
        <p:nvPr/>
      </p:nvGrpSpPr>
      <p:grpSpPr>
        <a:xfrm>
          <a:off x="0" y="0"/>
          <a:ext cx="0" cy="0"/>
          <a:chOff x="0" y="0"/>
          <a:chExt cx="0" cy="0"/>
        </a:xfrm>
      </p:grpSpPr>
      <p:sp>
        <p:nvSpPr>
          <p:cNvPr id="125" name="Google Shape;125;p20"/>
          <p:cNvSpPr/>
          <p:nvPr/>
        </p:nvSpPr>
        <p:spPr>
          <a:xfrm>
            <a:off x="-75" y="0"/>
            <a:ext cx="9144000" cy="5143500"/>
          </a:xfrm>
          <a:prstGeom prst="rect">
            <a:avLst/>
          </a:prstGeom>
          <a:solidFill>
            <a:srgbClr val="B6D7A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26" name="Google Shape;126;p20"/>
          <p:cNvSpPr txBox="1"/>
          <p:nvPr/>
        </p:nvSpPr>
        <p:spPr>
          <a:xfrm>
            <a:off x="529250" y="2065021"/>
            <a:ext cx="7966500" cy="1040100"/>
          </a:xfrm>
          <a:prstGeom prst="rect">
            <a:avLst/>
          </a:prstGeom>
          <a:noFill/>
          <a:ln>
            <a:noFill/>
          </a:ln>
        </p:spPr>
        <p:txBody>
          <a:bodyPr spcFirstLastPara="1" wrap="square" lIns="68575" tIns="34275" rIns="68575" bIns="34275" anchor="t" anchorCtr="0">
            <a:noAutofit/>
          </a:bodyPr>
          <a:lstStyle/>
          <a:p>
            <a:pPr marL="0" lvl="0" indent="0" algn="l" rtl="0">
              <a:spcBef>
                <a:spcPts val="0"/>
              </a:spcBef>
              <a:spcAft>
                <a:spcPts val="0"/>
              </a:spcAft>
              <a:buClr>
                <a:schemeClr val="dk1"/>
              </a:buClr>
              <a:buSzPts val="3300"/>
              <a:buFont typeface="Arial"/>
              <a:buNone/>
            </a:pPr>
            <a:r>
              <a:rPr lang="en" sz="3300" b="1">
                <a:solidFill>
                  <a:schemeClr val="lt1"/>
                </a:solidFill>
              </a:rPr>
              <a:t>Project quality</a:t>
            </a:r>
            <a:endParaRPr sz="3300" b="1">
              <a:solidFill>
                <a:schemeClr val="lt1"/>
              </a:solidFill>
            </a:endParaRPr>
          </a:p>
        </p:txBody>
      </p:sp>
      <p:grpSp>
        <p:nvGrpSpPr>
          <p:cNvPr id="127" name="Google Shape;127;p20"/>
          <p:cNvGrpSpPr/>
          <p:nvPr/>
        </p:nvGrpSpPr>
        <p:grpSpPr>
          <a:xfrm>
            <a:off x="6467411" y="3105157"/>
            <a:ext cx="1524450" cy="1524450"/>
            <a:chOff x="2710" y="770"/>
            <a:chExt cx="340" cy="340"/>
          </a:xfrm>
        </p:grpSpPr>
        <p:sp>
          <p:nvSpPr>
            <p:cNvPr id="128" name="Google Shape;128;p20"/>
            <p:cNvSpPr/>
            <p:nvPr/>
          </p:nvSpPr>
          <p:spPr>
            <a:xfrm>
              <a:off x="2710" y="770"/>
              <a:ext cx="340" cy="340"/>
            </a:xfrm>
            <a:custGeom>
              <a:avLst/>
              <a:gdLst/>
              <a:ahLst/>
              <a:cxnLst/>
              <a:rect l="l" t="t" r="r" b="b"/>
              <a:pathLst>
                <a:path w="512" h="512" extrusionOk="0">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Verdana"/>
                <a:ea typeface="Verdana"/>
                <a:cs typeface="Verdana"/>
                <a:sym typeface="Verdana"/>
              </a:endParaRPr>
            </a:p>
          </p:txBody>
        </p:sp>
        <p:sp>
          <p:nvSpPr>
            <p:cNvPr id="129" name="Google Shape;129;p20"/>
            <p:cNvSpPr/>
            <p:nvPr/>
          </p:nvSpPr>
          <p:spPr>
            <a:xfrm>
              <a:off x="2773" y="869"/>
              <a:ext cx="214" cy="177"/>
            </a:xfrm>
            <a:custGeom>
              <a:avLst/>
              <a:gdLst/>
              <a:ahLst/>
              <a:cxnLst/>
              <a:rect l="l" t="t" r="r" b="b"/>
              <a:pathLst>
                <a:path w="322" h="267" extrusionOk="0">
                  <a:moveTo>
                    <a:pt x="320" y="91"/>
                  </a:moveTo>
                  <a:cubicBezTo>
                    <a:pt x="277" y="6"/>
                    <a:pt x="277" y="6"/>
                    <a:pt x="277" y="6"/>
                  </a:cubicBezTo>
                  <a:cubicBezTo>
                    <a:pt x="275" y="2"/>
                    <a:pt x="271" y="0"/>
                    <a:pt x="267" y="0"/>
                  </a:cubicBezTo>
                  <a:cubicBezTo>
                    <a:pt x="54" y="0"/>
                    <a:pt x="54" y="0"/>
                    <a:pt x="54" y="0"/>
                  </a:cubicBezTo>
                  <a:cubicBezTo>
                    <a:pt x="50" y="0"/>
                    <a:pt x="46" y="2"/>
                    <a:pt x="44" y="6"/>
                  </a:cubicBezTo>
                  <a:cubicBezTo>
                    <a:pt x="2" y="91"/>
                    <a:pt x="2" y="91"/>
                    <a:pt x="2" y="91"/>
                  </a:cubicBezTo>
                  <a:cubicBezTo>
                    <a:pt x="0" y="95"/>
                    <a:pt x="0" y="100"/>
                    <a:pt x="4" y="103"/>
                  </a:cubicBezTo>
                  <a:cubicBezTo>
                    <a:pt x="153" y="263"/>
                    <a:pt x="153" y="263"/>
                    <a:pt x="153" y="263"/>
                  </a:cubicBezTo>
                  <a:cubicBezTo>
                    <a:pt x="155" y="265"/>
                    <a:pt x="158" y="267"/>
                    <a:pt x="161" y="267"/>
                  </a:cubicBezTo>
                  <a:cubicBezTo>
                    <a:pt x="164" y="267"/>
                    <a:pt x="166" y="265"/>
                    <a:pt x="168" y="263"/>
                  </a:cubicBezTo>
                  <a:cubicBezTo>
                    <a:pt x="318" y="103"/>
                    <a:pt x="318" y="103"/>
                    <a:pt x="318" y="103"/>
                  </a:cubicBezTo>
                  <a:cubicBezTo>
                    <a:pt x="321" y="100"/>
                    <a:pt x="322" y="95"/>
                    <a:pt x="320" y="91"/>
                  </a:cubicBezTo>
                  <a:close/>
                  <a:moveTo>
                    <a:pt x="214" y="107"/>
                  </a:moveTo>
                  <a:cubicBezTo>
                    <a:pt x="161" y="229"/>
                    <a:pt x="161" y="229"/>
                    <a:pt x="161" y="229"/>
                  </a:cubicBezTo>
                  <a:cubicBezTo>
                    <a:pt x="108" y="107"/>
                    <a:pt x="108" y="107"/>
                    <a:pt x="108" y="107"/>
                  </a:cubicBezTo>
                  <a:lnTo>
                    <a:pt x="214" y="107"/>
                  </a:lnTo>
                  <a:close/>
                  <a:moveTo>
                    <a:pt x="118" y="85"/>
                  </a:moveTo>
                  <a:cubicBezTo>
                    <a:pt x="161" y="28"/>
                    <a:pt x="161" y="28"/>
                    <a:pt x="161" y="28"/>
                  </a:cubicBezTo>
                  <a:cubicBezTo>
                    <a:pt x="203" y="85"/>
                    <a:pt x="203" y="85"/>
                    <a:pt x="203" y="85"/>
                  </a:cubicBezTo>
                  <a:lnTo>
                    <a:pt x="118" y="85"/>
                  </a:lnTo>
                  <a:close/>
                  <a:moveTo>
                    <a:pt x="185" y="21"/>
                  </a:moveTo>
                  <a:cubicBezTo>
                    <a:pt x="251" y="21"/>
                    <a:pt x="251" y="21"/>
                    <a:pt x="251" y="21"/>
                  </a:cubicBezTo>
                  <a:cubicBezTo>
                    <a:pt x="226" y="78"/>
                    <a:pt x="226" y="78"/>
                    <a:pt x="226" y="78"/>
                  </a:cubicBezTo>
                  <a:lnTo>
                    <a:pt x="185" y="21"/>
                  </a:lnTo>
                  <a:close/>
                  <a:moveTo>
                    <a:pt x="95" y="78"/>
                  </a:moveTo>
                  <a:cubicBezTo>
                    <a:pt x="71" y="21"/>
                    <a:pt x="71" y="21"/>
                    <a:pt x="71" y="21"/>
                  </a:cubicBezTo>
                  <a:cubicBezTo>
                    <a:pt x="137" y="21"/>
                    <a:pt x="137" y="21"/>
                    <a:pt x="137" y="21"/>
                  </a:cubicBezTo>
                  <a:lnTo>
                    <a:pt x="95" y="78"/>
                  </a:lnTo>
                  <a:close/>
                  <a:moveTo>
                    <a:pt x="76" y="85"/>
                  </a:moveTo>
                  <a:cubicBezTo>
                    <a:pt x="29" y="85"/>
                    <a:pt x="29" y="85"/>
                    <a:pt x="29" y="85"/>
                  </a:cubicBezTo>
                  <a:cubicBezTo>
                    <a:pt x="54" y="35"/>
                    <a:pt x="54" y="35"/>
                    <a:pt x="54" y="35"/>
                  </a:cubicBezTo>
                  <a:lnTo>
                    <a:pt x="76" y="85"/>
                  </a:lnTo>
                  <a:close/>
                  <a:moveTo>
                    <a:pt x="85" y="107"/>
                  </a:moveTo>
                  <a:cubicBezTo>
                    <a:pt x="129" y="207"/>
                    <a:pt x="129" y="207"/>
                    <a:pt x="129" y="207"/>
                  </a:cubicBezTo>
                  <a:cubicBezTo>
                    <a:pt x="36" y="107"/>
                    <a:pt x="36" y="107"/>
                    <a:pt x="36" y="107"/>
                  </a:cubicBezTo>
                  <a:lnTo>
                    <a:pt x="85" y="107"/>
                  </a:lnTo>
                  <a:close/>
                  <a:moveTo>
                    <a:pt x="236" y="107"/>
                  </a:moveTo>
                  <a:cubicBezTo>
                    <a:pt x="285" y="107"/>
                    <a:pt x="285" y="107"/>
                    <a:pt x="285" y="107"/>
                  </a:cubicBezTo>
                  <a:cubicBezTo>
                    <a:pt x="192" y="207"/>
                    <a:pt x="192" y="207"/>
                    <a:pt x="192" y="207"/>
                  </a:cubicBezTo>
                  <a:lnTo>
                    <a:pt x="236" y="107"/>
                  </a:lnTo>
                  <a:close/>
                  <a:moveTo>
                    <a:pt x="245" y="85"/>
                  </a:moveTo>
                  <a:cubicBezTo>
                    <a:pt x="267" y="35"/>
                    <a:pt x="267" y="35"/>
                    <a:pt x="267" y="35"/>
                  </a:cubicBezTo>
                  <a:cubicBezTo>
                    <a:pt x="293" y="85"/>
                    <a:pt x="293" y="85"/>
                    <a:pt x="293" y="85"/>
                  </a:cubicBezTo>
                  <a:lnTo>
                    <a:pt x="245" y="85"/>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Verdana"/>
                <a:ea typeface="Verdana"/>
                <a:cs typeface="Verdana"/>
                <a:sym typeface="Verdana"/>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3"/>
        <p:cNvGrpSpPr/>
        <p:nvPr/>
      </p:nvGrpSpPr>
      <p:grpSpPr>
        <a:xfrm>
          <a:off x="0" y="0"/>
          <a:ext cx="0" cy="0"/>
          <a:chOff x="0" y="0"/>
          <a:chExt cx="0" cy="0"/>
        </a:xfrm>
      </p:grpSpPr>
      <p:sp>
        <p:nvSpPr>
          <p:cNvPr id="134" name="Google Shape;134;p21"/>
          <p:cNvSpPr txBox="1"/>
          <p:nvPr/>
        </p:nvSpPr>
        <p:spPr>
          <a:xfrm>
            <a:off x="311700" y="107275"/>
            <a:ext cx="8709300" cy="39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dk1"/>
                </a:solidFill>
              </a:rPr>
              <a:t>Quality of the entrepreneurial project (maximum 1 slide)</a:t>
            </a:r>
            <a:endParaRPr dirty="0">
              <a:solidFill>
                <a:schemeClr val="dk1"/>
              </a:solidFill>
            </a:endParaRPr>
          </a:p>
        </p:txBody>
      </p:sp>
      <p:sp>
        <p:nvSpPr>
          <p:cNvPr id="135" name="Google Shape;135;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8</a:t>
            </a:fld>
            <a:endParaRPr/>
          </a:p>
        </p:txBody>
      </p:sp>
      <p:sp>
        <p:nvSpPr>
          <p:cNvPr id="136" name="Google Shape;136;p21"/>
          <p:cNvSpPr txBox="1">
            <a:spLocks noGrp="1"/>
          </p:cNvSpPr>
          <p:nvPr>
            <p:ph type="title"/>
          </p:nvPr>
        </p:nvSpPr>
        <p:spPr>
          <a:xfrm>
            <a:off x="311700" y="445025"/>
            <a:ext cx="8520600" cy="740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100"/>
              <a:t>Describe the problem to be solved and why it is important. What will be the impact if the problem persists? Describe the solution to be developed, its innovative nature and its relevance to the entrepreneurial solution. Use Arial size 10 minimum. (Maximum 1 slide)</a:t>
            </a:r>
            <a:endParaRPr sz="1100"/>
          </a:p>
          <a:p>
            <a:pPr marL="0" lvl="0" indent="0" algn="l" rtl="0">
              <a:spcBef>
                <a:spcPts val="0"/>
              </a:spcBef>
              <a:spcAft>
                <a:spcPts val="0"/>
              </a:spcAft>
              <a:buNone/>
            </a:pPr>
            <a:endParaRPr sz="1300"/>
          </a:p>
        </p:txBody>
      </p:sp>
      <p:sp>
        <p:nvSpPr>
          <p:cNvPr id="137" name="Google Shape;137;p21"/>
          <p:cNvSpPr txBox="1">
            <a:spLocks noGrp="1"/>
          </p:cNvSpPr>
          <p:nvPr>
            <p:ph type="title"/>
          </p:nvPr>
        </p:nvSpPr>
        <p:spPr>
          <a:xfrm>
            <a:off x="311700" y="898075"/>
            <a:ext cx="8520600" cy="3898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00" i="1">
                <a:solidFill>
                  <a:schemeClr val="dk2"/>
                </a:solidFill>
              </a:rPr>
              <a:t>Type your answer here…</a:t>
            </a:r>
            <a:endParaRPr sz="1200" i="1">
              <a:solidFill>
                <a:schemeClr val="dk2"/>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1"/>
        <p:cNvGrpSpPr/>
        <p:nvPr/>
      </p:nvGrpSpPr>
      <p:grpSpPr>
        <a:xfrm>
          <a:off x="0" y="0"/>
          <a:ext cx="0" cy="0"/>
          <a:chOff x="0" y="0"/>
          <a:chExt cx="0" cy="0"/>
        </a:xfrm>
      </p:grpSpPr>
      <p:sp>
        <p:nvSpPr>
          <p:cNvPr id="142" name="Google Shape;142;p22"/>
          <p:cNvSpPr/>
          <p:nvPr/>
        </p:nvSpPr>
        <p:spPr>
          <a:xfrm>
            <a:off x="-75" y="0"/>
            <a:ext cx="9144000" cy="5143500"/>
          </a:xfrm>
          <a:prstGeom prst="rect">
            <a:avLst/>
          </a:prstGeom>
          <a:solidFill>
            <a:srgbClr val="B6D7A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43" name="Google Shape;143;p22"/>
          <p:cNvSpPr txBox="1"/>
          <p:nvPr/>
        </p:nvSpPr>
        <p:spPr>
          <a:xfrm>
            <a:off x="529249" y="2065025"/>
            <a:ext cx="6934200" cy="577200"/>
          </a:xfrm>
          <a:prstGeom prst="rect">
            <a:avLst/>
          </a:prstGeom>
          <a:noFill/>
          <a:ln>
            <a:noFill/>
          </a:ln>
        </p:spPr>
        <p:txBody>
          <a:bodyPr spcFirstLastPara="1" wrap="square" lIns="68575" tIns="34275" rIns="68575" bIns="34275" anchor="t" anchorCtr="0">
            <a:noAutofit/>
          </a:bodyPr>
          <a:lstStyle/>
          <a:p>
            <a:pPr marL="0" lvl="0" indent="0" algn="l" rtl="0">
              <a:spcBef>
                <a:spcPts val="0"/>
              </a:spcBef>
              <a:spcAft>
                <a:spcPts val="0"/>
              </a:spcAft>
              <a:buClr>
                <a:schemeClr val="dk1"/>
              </a:buClr>
              <a:buSzPts val="3300"/>
              <a:buFont typeface="Arial"/>
              <a:buNone/>
            </a:pPr>
            <a:r>
              <a:rPr lang="en" sz="3300" b="1">
                <a:solidFill>
                  <a:schemeClr val="lt1"/>
                </a:solidFill>
              </a:rPr>
              <a:t>Project impact</a:t>
            </a:r>
            <a:endParaRPr sz="1100" i="0" u="none" strike="noStrike" cap="none">
              <a:solidFill>
                <a:schemeClr val="lt1"/>
              </a:solidFill>
            </a:endParaRPr>
          </a:p>
        </p:txBody>
      </p:sp>
      <p:grpSp>
        <p:nvGrpSpPr>
          <p:cNvPr id="144" name="Google Shape;144;p22"/>
          <p:cNvGrpSpPr/>
          <p:nvPr/>
        </p:nvGrpSpPr>
        <p:grpSpPr>
          <a:xfrm>
            <a:off x="6470253" y="3105176"/>
            <a:ext cx="1524450" cy="1524450"/>
            <a:chOff x="2647" y="3988"/>
            <a:chExt cx="340" cy="340"/>
          </a:xfrm>
        </p:grpSpPr>
        <p:sp>
          <p:nvSpPr>
            <p:cNvPr id="145" name="Google Shape;145;p22"/>
            <p:cNvSpPr/>
            <p:nvPr/>
          </p:nvSpPr>
          <p:spPr>
            <a:xfrm>
              <a:off x="2647" y="3988"/>
              <a:ext cx="340" cy="340"/>
            </a:xfrm>
            <a:custGeom>
              <a:avLst/>
              <a:gdLst/>
              <a:ahLst/>
              <a:cxnLst/>
              <a:rect l="l" t="t" r="r" b="b"/>
              <a:pathLst>
                <a:path w="512" h="512" extrusionOk="0">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Verdana"/>
                <a:ea typeface="Verdana"/>
                <a:cs typeface="Verdana"/>
                <a:sym typeface="Verdana"/>
              </a:endParaRPr>
            </a:p>
          </p:txBody>
        </p:sp>
        <p:sp>
          <p:nvSpPr>
            <p:cNvPr id="146" name="Google Shape;146;p22"/>
            <p:cNvSpPr/>
            <p:nvPr/>
          </p:nvSpPr>
          <p:spPr>
            <a:xfrm>
              <a:off x="2710" y="4078"/>
              <a:ext cx="213" cy="186"/>
            </a:xfrm>
            <a:custGeom>
              <a:avLst/>
              <a:gdLst/>
              <a:ahLst/>
              <a:cxnLst/>
              <a:rect l="l" t="t" r="r" b="b"/>
              <a:pathLst>
                <a:path w="321" h="280" extrusionOk="0">
                  <a:moveTo>
                    <a:pt x="320" y="27"/>
                  </a:moveTo>
                  <a:cubicBezTo>
                    <a:pt x="319" y="23"/>
                    <a:pt x="316" y="20"/>
                    <a:pt x="312" y="19"/>
                  </a:cubicBezTo>
                  <a:cubicBezTo>
                    <a:pt x="229" y="0"/>
                    <a:pt x="173" y="4"/>
                    <a:pt x="147" y="32"/>
                  </a:cubicBezTo>
                  <a:cubicBezTo>
                    <a:pt x="140" y="40"/>
                    <a:pt x="136" y="48"/>
                    <a:pt x="133" y="56"/>
                  </a:cubicBezTo>
                  <a:cubicBezTo>
                    <a:pt x="110" y="41"/>
                    <a:pt x="68" y="41"/>
                    <a:pt x="9" y="55"/>
                  </a:cubicBezTo>
                  <a:cubicBezTo>
                    <a:pt x="5" y="56"/>
                    <a:pt x="2" y="59"/>
                    <a:pt x="1" y="63"/>
                  </a:cubicBezTo>
                  <a:cubicBezTo>
                    <a:pt x="0" y="66"/>
                    <a:pt x="1" y="70"/>
                    <a:pt x="4" y="73"/>
                  </a:cubicBezTo>
                  <a:cubicBezTo>
                    <a:pt x="11" y="81"/>
                    <a:pt x="71" y="140"/>
                    <a:pt x="114" y="140"/>
                  </a:cubicBezTo>
                  <a:cubicBezTo>
                    <a:pt x="118" y="140"/>
                    <a:pt x="122" y="140"/>
                    <a:pt x="125" y="139"/>
                  </a:cubicBezTo>
                  <a:cubicBezTo>
                    <a:pt x="126" y="139"/>
                    <a:pt x="127" y="138"/>
                    <a:pt x="129" y="138"/>
                  </a:cubicBezTo>
                  <a:cubicBezTo>
                    <a:pt x="129" y="269"/>
                    <a:pt x="129" y="269"/>
                    <a:pt x="129" y="269"/>
                  </a:cubicBezTo>
                  <a:cubicBezTo>
                    <a:pt x="129" y="275"/>
                    <a:pt x="133" y="280"/>
                    <a:pt x="139" y="280"/>
                  </a:cubicBezTo>
                  <a:cubicBezTo>
                    <a:pt x="145" y="280"/>
                    <a:pt x="150" y="275"/>
                    <a:pt x="150" y="269"/>
                  </a:cubicBezTo>
                  <a:cubicBezTo>
                    <a:pt x="150" y="125"/>
                    <a:pt x="150" y="125"/>
                    <a:pt x="150" y="125"/>
                  </a:cubicBezTo>
                  <a:cubicBezTo>
                    <a:pt x="154" y="129"/>
                    <a:pt x="160" y="132"/>
                    <a:pt x="165" y="133"/>
                  </a:cubicBezTo>
                  <a:cubicBezTo>
                    <a:pt x="169" y="134"/>
                    <a:pt x="173" y="134"/>
                    <a:pt x="176" y="134"/>
                  </a:cubicBezTo>
                  <a:cubicBezTo>
                    <a:pt x="230" y="134"/>
                    <a:pt x="309" y="47"/>
                    <a:pt x="318" y="37"/>
                  </a:cubicBezTo>
                  <a:cubicBezTo>
                    <a:pt x="320" y="34"/>
                    <a:pt x="321" y="30"/>
                    <a:pt x="320" y="27"/>
                  </a:cubicBezTo>
                  <a:close/>
                  <a:moveTo>
                    <a:pt x="119" y="118"/>
                  </a:moveTo>
                  <a:cubicBezTo>
                    <a:pt x="100" y="124"/>
                    <a:pt x="61" y="97"/>
                    <a:pt x="33" y="72"/>
                  </a:cubicBezTo>
                  <a:cubicBezTo>
                    <a:pt x="92" y="60"/>
                    <a:pt x="116" y="68"/>
                    <a:pt x="124" y="75"/>
                  </a:cubicBezTo>
                  <a:cubicBezTo>
                    <a:pt x="127" y="77"/>
                    <a:pt x="129" y="80"/>
                    <a:pt x="131" y="82"/>
                  </a:cubicBezTo>
                  <a:cubicBezTo>
                    <a:pt x="131" y="87"/>
                    <a:pt x="132" y="91"/>
                    <a:pt x="132" y="92"/>
                  </a:cubicBezTo>
                  <a:cubicBezTo>
                    <a:pt x="133" y="94"/>
                    <a:pt x="133" y="95"/>
                    <a:pt x="134" y="96"/>
                  </a:cubicBezTo>
                  <a:cubicBezTo>
                    <a:pt x="133" y="97"/>
                    <a:pt x="133" y="98"/>
                    <a:pt x="132" y="99"/>
                  </a:cubicBezTo>
                  <a:cubicBezTo>
                    <a:pt x="129" y="116"/>
                    <a:pt x="122" y="118"/>
                    <a:pt x="119" y="118"/>
                  </a:cubicBezTo>
                  <a:close/>
                  <a:moveTo>
                    <a:pt x="171" y="112"/>
                  </a:moveTo>
                  <a:cubicBezTo>
                    <a:pt x="168" y="112"/>
                    <a:pt x="158" y="109"/>
                    <a:pt x="153" y="87"/>
                  </a:cubicBezTo>
                  <a:cubicBezTo>
                    <a:pt x="153" y="87"/>
                    <a:pt x="153" y="87"/>
                    <a:pt x="153" y="87"/>
                  </a:cubicBezTo>
                  <a:cubicBezTo>
                    <a:pt x="153" y="86"/>
                    <a:pt x="147" y="63"/>
                    <a:pt x="162" y="47"/>
                  </a:cubicBezTo>
                  <a:cubicBezTo>
                    <a:pt x="171" y="38"/>
                    <a:pt x="189" y="29"/>
                    <a:pt x="224" y="29"/>
                  </a:cubicBezTo>
                  <a:cubicBezTo>
                    <a:pt x="241" y="29"/>
                    <a:pt x="263" y="31"/>
                    <a:pt x="290" y="36"/>
                  </a:cubicBezTo>
                  <a:cubicBezTo>
                    <a:pt x="253" y="74"/>
                    <a:pt x="198" y="119"/>
                    <a:pt x="171" y="11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Verdana"/>
                <a:ea typeface="Verdana"/>
                <a:cs typeface="Verdana"/>
                <a:sym typeface="Verdana"/>
              </a:endParaRPr>
            </a:p>
          </p:txBody>
        </p:sp>
      </p:gr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6CC80445879264F845A074B6CDAED56" ma:contentTypeVersion="18" ma:contentTypeDescription="Crée un document." ma:contentTypeScope="" ma:versionID="f2f654bbd10240a44c6f2a060034e713">
  <xsd:schema xmlns:xsd="http://www.w3.org/2001/XMLSchema" xmlns:xs="http://www.w3.org/2001/XMLSchema" xmlns:p="http://schemas.microsoft.com/office/2006/metadata/properties" xmlns:ns2="b58757b6-e122-4fd9-ae1d-0eb90425ef69" xmlns:ns3="eadda6d1-e2b6-4937-9926-1d2319e4bffa" targetNamespace="http://schemas.microsoft.com/office/2006/metadata/properties" ma:root="true" ma:fieldsID="b9ed242cdcbeb0a8386babc512ba484a" ns2:_="" ns3:_="">
    <xsd:import namespace="b58757b6-e122-4fd9-ae1d-0eb90425ef69"/>
    <xsd:import namespace="eadda6d1-e2b6-4937-9926-1d2319e4bff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LengthInSeconds" minOccurs="0"/>
                <xsd:element ref="ns2:MediaServiceDateTaken" minOccurs="0"/>
                <xsd:element ref="ns2:lcf76f155ced4ddcb4097134ff3c332f" minOccurs="0"/>
                <xsd:element ref="ns3:TaxCatchAll" minOccurs="0"/>
                <xsd:element ref="ns2:MediaServiceLocation" minOccurs="0"/>
                <xsd:element ref="ns2:MediaServiceOCR" minOccurs="0"/>
                <xsd:element ref="ns2:MediaServiceGenerationTime" minOccurs="0"/>
                <xsd:element ref="ns2:MediaServiceEventHashCode" minOccurs="0"/>
                <xsd:element ref="ns2:Responsable" minOccurs="0"/>
                <xsd:element ref="ns2:PartagehorsDSMI"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58757b6-e122-4fd9-ae1d-0eb90425ef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2" nillable="true" ma:displayName="MediaLengthInSeconds" ma:hidden="true" ma:internalName="MediaLengthInSeconds" ma:readOnly="true">
      <xsd:simpleType>
        <xsd:restriction base="dms:Unknown"/>
      </xsd:simpleType>
    </xsd:element>
    <xsd:element name="MediaServiceDateTaken" ma:index="13" nillable="true" ma:displayName="MediaServiceDateTaken" ma:hidden="true" ma:internalName="MediaServiceDateTaken" ma:readOnly="true">
      <xsd:simpleType>
        <xsd:restriction base="dms:Text"/>
      </xsd:simpleType>
    </xsd:element>
    <xsd:element name="lcf76f155ced4ddcb4097134ff3c332f" ma:index="15" nillable="true" ma:taxonomy="true" ma:internalName="lcf76f155ced4ddcb4097134ff3c332f" ma:taxonomyFieldName="MediaServiceImageTags" ma:displayName="Balises d’images" ma:readOnly="false" ma:fieldId="{5cf76f15-5ced-4ddc-b409-7134ff3c332f}" ma:taxonomyMulti="true" ma:sspId="01b6730f-d0bf-4065-910f-e3884cc52e6f" ma:termSetId="09814cd3-568e-fe90-9814-8d621ff8fb84" ma:anchorId="fba54fb3-c3e1-fe81-a776-ca4b69148c4d" ma:open="true" ma:isKeyword="false">
      <xsd:complexType>
        <xsd:sequence>
          <xsd:element ref="pc:Terms" minOccurs="0" maxOccurs="1"/>
        </xsd:sequence>
      </xsd:complexType>
    </xsd:element>
    <xsd:element name="MediaServiceLocation" ma:index="17" nillable="true" ma:displayName="Location"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Responsable" ma:index="21" nillable="true" ma:displayName="Responsable" ma:format="Dropdown" ma:internalName="Responsable">
      <xsd:simpleType>
        <xsd:union memberTypes="dms:Text">
          <xsd:simpleType>
            <xsd:restriction base="dms:Choice">
              <xsd:enumeration value="Marie-Pierre"/>
              <xsd:enumeration value="Raffaela"/>
              <xsd:enumeration value="Josée"/>
              <xsd:enumeration value="Émilie"/>
            </xsd:restriction>
          </xsd:simpleType>
        </xsd:union>
      </xsd:simpleType>
    </xsd:element>
    <xsd:element name="PartagehorsDSMI" ma:index="22" nillable="true" ma:displayName="Partagé avec : " ma:description="Accès partagé pour un dossier ou un document (hors de l'équipe de la DGDS)" ma:format="Dropdown" ma:list="UserInfo" ma:SharePointGroup="0" ma:internalName="PartagehorsDSMI">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adda6d1-e2b6-4937-9926-1d2319e4bffa" elementFormDefault="qualified">
    <xsd:import namespace="http://schemas.microsoft.com/office/2006/documentManagement/types"/>
    <xsd:import namespace="http://schemas.microsoft.com/office/infopath/2007/PartnerControls"/>
    <xsd:element name="SharedWithUsers" ma:index="1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Partagé avec détails" ma:internalName="SharedWithDetails" ma:readOnly="true">
      <xsd:simpleType>
        <xsd:restriction base="dms:Note">
          <xsd:maxLength value="255"/>
        </xsd:restriction>
      </xsd:simpleType>
    </xsd:element>
    <xsd:element name="TaxCatchAll" ma:index="16" nillable="true" ma:displayName="Taxonomy Catch All Column" ma:hidden="true" ma:list="{e8a5cf55-c2b1-4762-b45f-430fe9af5c63}" ma:internalName="TaxCatchAll" ma:showField="CatchAllData" ma:web="eadda6d1-e2b6-4937-9926-1d2319e4bff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eadda6d1-e2b6-4937-9926-1d2319e4bffa" xsi:nil="true"/>
    <PartagehorsDSMI xmlns="b58757b6-e122-4fd9-ae1d-0eb90425ef69">
      <UserInfo>
        <DisplayName/>
        <AccountId xsi:nil="true"/>
        <AccountType/>
      </UserInfo>
    </PartagehorsDSMI>
    <Responsable xmlns="b58757b6-e122-4fd9-ae1d-0eb90425ef69" xsi:nil="true"/>
    <lcf76f155ced4ddcb4097134ff3c332f xmlns="b58757b6-e122-4fd9-ae1d-0eb90425ef6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B2BDF3E-6317-4632-B099-7D78F99564E3}">
  <ds:schemaRefs>
    <ds:schemaRef ds:uri="http://schemas.microsoft.com/sharepoint/v3/contenttype/forms"/>
  </ds:schemaRefs>
</ds:datastoreItem>
</file>

<file path=customXml/itemProps2.xml><?xml version="1.0" encoding="utf-8"?>
<ds:datastoreItem xmlns:ds="http://schemas.openxmlformats.org/officeDocument/2006/customXml" ds:itemID="{29B48A16-5268-463B-8CDF-F73C5B6933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58757b6-e122-4fd9-ae1d-0eb90425ef69"/>
    <ds:schemaRef ds:uri="eadda6d1-e2b6-4937-9926-1d2319e4bff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08AD1DF-1847-4581-B3E7-B10ADDE21512}">
  <ds:schemaRefs>
    <ds:schemaRef ds:uri="b58757b6-e122-4fd9-ae1d-0eb90425ef69"/>
    <ds:schemaRef ds:uri="http://schemas.microsoft.com/office/2006/documentManagement/types"/>
    <ds:schemaRef ds:uri="http://schemas.microsoft.com/office/infopath/2007/PartnerControls"/>
    <ds:schemaRef ds:uri="eadda6d1-e2b6-4937-9926-1d2319e4bffa"/>
    <ds:schemaRef ds:uri="http://purl.org/dc/elements/1.1/"/>
    <ds:schemaRef ds:uri="http://schemas.microsoft.com/office/2006/metadata/properties"/>
    <ds:schemaRef ds:uri="http://schemas.openxmlformats.org/package/2006/metadata/core-properties"/>
    <ds:schemaRef ds:uri="http://www.w3.org/XML/1998/namespace"/>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31</TotalTime>
  <Words>3093</Words>
  <Application>Microsoft Office PowerPoint</Application>
  <PresentationFormat>Affichage à l'écran (16:9)</PresentationFormat>
  <Paragraphs>258</Paragraphs>
  <Slides>45</Slides>
  <Notes>45</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45</vt:i4>
      </vt:variant>
    </vt:vector>
  </HeadingPairs>
  <TitlesOfParts>
    <vt:vector size="50" baseType="lpstr">
      <vt:lpstr>Roboto Light</vt:lpstr>
      <vt:lpstr>Arial</vt:lpstr>
      <vt:lpstr>Verdana</vt:lpstr>
      <vt:lpstr>Roboto</vt:lpstr>
      <vt:lpstr>Simple Light</vt:lpstr>
      <vt:lpstr>Application document for the Scientific and Innovative Venture Program (SIVP) </vt:lpstr>
      <vt:lpstr>Présentation PowerPoint</vt:lpstr>
      <vt:lpstr>Présentation PowerPoint</vt:lpstr>
      <vt:lpstr>Présentation PowerPoint</vt:lpstr>
      <vt:lpstr>In order to maximise the benefits to startups, a minimum level of maturity must have been reached to be eligible for the SIVP. If the startup is too advanced to benefit from the financial and non-financial aspects, the startup will be considered ineligible for the programme. For example, for the CRL, the startup must have reached at least level 3 and no more than level 7. The eligibility of applications will be determined by your startup's position on the six "Innovation readiness levels" (IRL). For each level, the startup must fall within the predetermined slot indicated below. If your startup does not meet each of the required levels, you will not be eligible for the SIVP. The set of questions to be answered to demonstrate your startup's positioning on the scales is specified for each scale later in this application document.</vt:lpstr>
      <vt:lpstr>Quality of the entrepreneurial project (20%) Clarity of the description of the problem to be solved Clarity and relevance of the entrepreneurial solution proposed to resolve the problem Innovativeness  Impact of the project (societal, economic, environmental) (20%) Local, national, international  Proof that the level of progress of the project and the team is in accordance with the profile targeted by the program (40%) Readiness level on the 6 innovation readiness levels with concrete examples to support the selected level  Anticipated benefits of participation in SIVP (20%) Potential impact of SIVP funding and support For the candidate For business creation For the development of the entrepreneurial solution in line with the action plan provided in the application Motivation and integration of entrepreneurship into the applicant's career plan Demonstration of the need for a host university</vt:lpstr>
      <vt:lpstr>Présentation PowerPoint</vt:lpstr>
      <vt:lpstr>Describe the problem to be solved and why it is important. What will be the impact if the problem persists? Describe the solution to be developed, its innovative nature and its relevance to the entrepreneurial solution. Use Arial size 10 minimum. (Maximum 1 slide) </vt:lpstr>
      <vt:lpstr>Présentation PowerPoint</vt:lpstr>
      <vt:lpstr>Describe how the project has a potential impact on society, the economy and the environment in Quebec. Describe how this impact could also extend to the rest of Canada and internationally. Please use at least Arial font size 10 for the text. </vt:lpstr>
      <vt:lpstr>Présentation PowerPoint</vt:lpstr>
      <vt:lpstr>Indicate which Level your startup has COMPLETELY achieved and why Check that you have satisfied all the points mentioned in the description If you have not achieved all the elements of the Level, please default to the lower level Be sure to address each dash for the level achieved and support your answers with concrete evidence that you have indeed achieved that level in your journey If you have achieved some of the points listed at higher levels, please mention them. (Maximum 1 slide) Note: You must have conducted more than 40 interviews with various stakeholders in several potential market segments to qualify for SIVP.</vt:lpstr>
      <vt:lpstr>Type your answer here…</vt:lpstr>
      <vt:lpstr>Please use the following three slides to answer the questions below which will help us to understand and gain an insight into your business model. Present your customer segmentation and value proposition. Please indicate whether this information has been validated and how. Who are your paying customers (current or future) or potential sources of revenue? What do you think your value proposition is for these customers? And for your users (if the segment is different)? Describe your sustainable competitive advantage / your "secret recipe" / the innovation that enables you to position yourself uniquely in the market compared to the competition. (Please do not disclose any confidential information) Is it a physical product, a digital platform, a service, etc.? What is the customer currently doing to solve the problem? List the alternatives. Who are the other players (and competitors)? Describe the market validation (particularly interviews) carried out to date. What have you validated and invalidated? How many validation interviews were carried out? How long did the validation interviews last? How many customer segments did you consider?   How do you intend to make money from your product or service (what is your revenue model)? What are your main costs in providing the product or service to your customers? What price can you charge for your product or service?</vt:lpstr>
      <vt:lpstr>Type your answer here…</vt:lpstr>
      <vt:lpstr>Type your answer here…</vt:lpstr>
      <vt:lpstr>Type your answer here…</vt:lpstr>
      <vt:lpstr>Please use the following two slides to answer the questions below, which will help us to understand and gain an insight into your business model. What is the size of the target market, annual market growth, market trends? How much of this market can you capture? What is the Total Available Market (TAM), the Serviceable Available Market (SAM), and the Serviceable Obtainable Market (SOM)? How will you win market share? Outline your high-level go-to-market strategy.  How do you plan to build relationships with your customers? Tell us about the traction you've seen in the market. Do you have any listings for your product? Positive customer feedback? Letters of support? Industrial partners? What would be the 2 or 3 follow-up markets?</vt:lpstr>
      <vt:lpstr>Type your answer here…</vt:lpstr>
      <vt:lpstr>Type your answer here…</vt:lpstr>
      <vt:lpstr>Indicate which Level your startup has COMPLETELY achieved and why Check that you have satisfied all the points mentioned in the description If you have not achieved all the elements of the Level, please default to the lower level Be sure to address each dash for the level achieved and support your answers with concrete evidence that you have indeed achieved that level in your journey If you have achieved some of the points listed at higher levels, please mention them. (Maximum 1 slide)</vt:lpstr>
      <vt:lpstr>Type your answer here…</vt:lpstr>
      <vt:lpstr>Indicate which Level your startup has COMPLETELY achieved and why Check that you have satisfied all the points mentioned in the description If you have not achieved all the elements of the Level, please default to the lower level Be sure to address each dash for the level achieved and support your answers with concrete evidence that you have indeed achieved that level in your journey If you have achieved some of the points listed at higher levels, please mention them. (Maximum 1 slide)</vt:lpstr>
      <vt:lpstr>Type your answer here…</vt:lpstr>
      <vt:lpstr>If the IP you intend to exploit comes from public research :  From which institution does the IP originate? Has this IP been declared to your establishment? Who was involved in the development of this IP? Does your company own the right to use this IP? Are you currently negotiating such a right of use? If applicable, please indicate the reference number assigned by the technology transfer company in connection with the IP to be exploited by your company (Axelys, TransferTech, etc.).  If the IP you intend to exploit does not originate from public research :  Who participated in the development of this IP? Who owns the rights? Does your company have the rights to use this IP? </vt:lpstr>
      <vt:lpstr>Type your answer here…</vt:lpstr>
      <vt:lpstr>Indicate which Level your startup has COMPLETELY achieved and why Check that you have satisfied all the points mentioned in the description If you have not achieved all the elements of the Level, please default to the lower level Be sure to address each dash for the level achieved and support your answers with concrete evidence that you have indeed achieved that level in your journey If you have achieved some of the points listed at higher levels, please mention them. (Maximum 1 slide)</vt:lpstr>
      <vt:lpstr>Type your answer here…</vt:lpstr>
      <vt:lpstr>Please use the following slides to answer the questions below to help us get to know the team better.  Describe the support you received and the entrepreneurial training you completed (name them) in order to set up your startup. Describe the team behind the entrepreneurial project: do you have co-founders, mentors, and/or a board of directors? Do you have a shareholders' agreement? What is the equity split? What is your vision for the team over the next two years? Who are the key members of your startup's team? Are you open to additional co-founders? What is your current role in the team? How do you see your role evolving over time as the company grows? Can you tell us about your current relationship with your supervisor in relation to the project? How are they specifically involved in the project (overall contribution, hours per week, other)?  </vt:lpstr>
      <vt:lpstr>Type your answer here…</vt:lpstr>
      <vt:lpstr>Type your answer here…</vt:lpstr>
      <vt:lpstr>Indicate which Level your startup has COMPLETELY achieved and why Check that you have satisfied all the points mentioned in the description If you have not achieved all the elements of the Level, please default to the lower level Be sure to address each dash for the level achieved and support your answers with concrete evidence that you have indeed achieved that level in your journey If you have achieved some of the points listed at higher levels, please mention them. (Maximum 1 slide)</vt:lpstr>
      <vt:lpstr>Type your answer here…</vt:lpstr>
      <vt:lpstr>Total funding raised to date from all sources dilutive and non-dilutive? With the cash currently in the startup, how many months of runway do you have? What is your envisaged funding trajectory for the next 2-5 years? In other words, what are the major milestones to be completed and how much funding would you need for this? </vt:lpstr>
      <vt:lpstr>Indicate which Level your startup has COMPLETELY achieved and why Check that you have satisfied all the points mentioned in the description If you have not achieved all the elements of the Level, please default to the lower level Be sure to address each dash for the level achieved and support your answers with concrete evidence that you have indeed achieved that level in your journey If you have achieved some of the points listed at higher levels, please mention them. (Maximum 1 slide)</vt:lpstr>
      <vt:lpstr>Indicate which Level your startup has COMPLETELY achieved and why Check that you have satisfied all the points mentioned in the description If you have not achieved all the elements of the Level, please default to the lower level Be sure to address each dash for the level achieved and support your answers with concrete evidence that you have indeed achieved that level in your journey If you have achieved some of the points listed at higher levels, please mention them. (Maximum 1 slide)</vt:lpstr>
      <vt:lpstr>Type your answer here…</vt:lpstr>
      <vt:lpstr>Please use the following slide to answer the questions below:  Current status of the technology, product or service. Who was involved in the development? How long did it take to get to where it is now? If you have a physical or digital prototype, please include a photo. What major commercial and technological milestones (if any) do you expect to achieve over the next 24 months? These are assumptions, of course, and will probably change. If so, what regulations are needed to bring the product to market and align it with milestones?  </vt:lpstr>
      <vt:lpstr>Type your answer here…</vt:lpstr>
      <vt:lpstr>Présentation PowerPoint</vt:lpstr>
      <vt:lpstr>Please use this slide to answer the following questions:  What is the potential impact of SIVP financing and coaching for you, your company, and for the startup's evolution? How would access to a $50,000 grant help you? Without SIVP funding, can the project continue to progress? Do you currently have a full-time or part-time job?</vt:lpstr>
      <vt:lpstr>Explain why you have chosen to apply to the SIVP programme? Give concrete examples of how your entrepreneurial spirit has enabled you to take on the challenges you have encountered. What are the anticipated benefits of your participation in the programme?</vt:lpstr>
      <vt:lpstr>A host institution can have a significant impact on access to equipment, resources, and the speed at which your startup progresses. Please answer the following questions: Do you need a host university to take the project forward? Explain why. Have you identified a potential host university? Why do you want to be hosted at this particular university? Have you identified a potential supervisor? Have you contacted them about this programme?* Do you already have a relationship with this person? Would you like to share any other information about the host institution?</vt:lpstr>
      <vt:lpstr>Présentation PowerPoint</vt:lpstr>
      <vt:lpstr>List your references here…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Émilie Rochette</cp:lastModifiedBy>
  <cp:revision>1</cp:revision>
  <dcterms:modified xsi:type="dcterms:W3CDTF">2025-02-05T20:56:09Z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0x01010036CC80445879264F845A074B6CDAED56</vt:lpwstr>
  </property>
  <property fmtid="{D5CDD505-2E9C-101B-9397-08002B2CF9AE}" pid="3" name="MediaServiceImageTags">
    <vt:lpwstr/>
  </property>
</Properties>
</file>