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2.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3.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4.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5.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6.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8.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9.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0.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41.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42.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 id="2147483662" r:id="rId5"/>
  </p:sldMasterIdLst>
  <p:notesMasterIdLst>
    <p:notesMasterId r:id="rId51"/>
  </p:notesMasterIdLst>
  <p:sldIdLst>
    <p:sldId id="256" r:id="rId6"/>
    <p:sldId id="257" r:id="rId7"/>
    <p:sldId id="258" r:id="rId8"/>
    <p:sldId id="259" r:id="rId9"/>
    <p:sldId id="260" r:id="rId10"/>
    <p:sldId id="296" r:id="rId11"/>
    <p:sldId id="262" r:id="rId12"/>
    <p:sldId id="263" r:id="rId13"/>
    <p:sldId id="264" r:id="rId14"/>
    <p:sldId id="265" r:id="rId15"/>
    <p:sldId id="266" r:id="rId16"/>
    <p:sldId id="267" r:id="rId17"/>
    <p:sldId id="268" r:id="rId18"/>
    <p:sldId id="269" r:id="rId19"/>
    <p:sldId id="270" r:id="rId20"/>
    <p:sldId id="297" r:id="rId21"/>
    <p:sldId id="299" r:id="rId22"/>
    <p:sldId id="272" r:id="rId23"/>
    <p:sldId id="300" r:id="rId24"/>
    <p:sldId id="301" r:id="rId25"/>
    <p:sldId id="274" r:id="rId26"/>
    <p:sldId id="275" r:id="rId27"/>
    <p:sldId id="276" r:id="rId28"/>
    <p:sldId id="277" r:id="rId29"/>
    <p:sldId id="302" r:id="rId30"/>
    <p:sldId id="278" r:id="rId31"/>
    <p:sldId id="279" r:id="rId32"/>
    <p:sldId id="280" r:id="rId33"/>
    <p:sldId id="281" r:id="rId34"/>
    <p:sldId id="282" r:id="rId35"/>
    <p:sldId id="303" r:id="rId36"/>
    <p:sldId id="283" r:id="rId37"/>
    <p:sldId id="284" r:id="rId38"/>
    <p:sldId id="285" r:id="rId39"/>
    <p:sldId id="286" r:id="rId40"/>
    <p:sldId id="287" r:id="rId41"/>
    <p:sldId id="304" r:id="rId42"/>
    <p:sldId id="289" r:id="rId43"/>
    <p:sldId id="305" r:id="rId44"/>
    <p:sldId id="290" r:id="rId45"/>
    <p:sldId id="291" r:id="rId46"/>
    <p:sldId id="292" r:id="rId47"/>
    <p:sldId id="293" r:id="rId48"/>
    <p:sldId id="294" r:id="rId49"/>
    <p:sldId id="295" r:id="rId50"/>
  </p:sldIdLst>
  <p:sldSz cx="9144000" cy="5143500" type="screen16x9"/>
  <p:notesSz cx="6858000" cy="9144000"/>
  <p:embeddedFontLst>
    <p:embeddedFont>
      <p:font typeface="Roboto" panose="02000000000000000000" pitchFamily="2" charset="0"/>
      <p:regular r:id="rId52"/>
      <p:bold r:id="rId53"/>
      <p:italic r:id="rId54"/>
      <p:boldItalic r:id="rId55"/>
    </p:embeddedFont>
    <p:embeddedFont>
      <p:font typeface="Roboto Light" panose="02000000000000000000" pitchFamily="2"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14740F-F5FA-F98D-6A35-1A7BEC43BCA0}" name="Marie-Pierre Cossette" initials="MC" userId="S::marie-pierre.cossette@frq.gouv.qc.ca::4e6675ba-e7b6-4eb7-874b-bac03457c52b" providerId="AD"/>
  <p188:author id="{6F8675B4-152B-9623-32F5-DFBF7944A25B}" name="Émilie Rochette" initials="ÉR" userId="S::Emilie.Rochette@frq.gouv.qc.ca::be7d6f19-dfd8-4b4f-a847-26638e7daef6" providerId="AD"/>
  <p188:author id="{D69840C7-AEAC-1BA9-4F02-3F67E8044A14}" name="Josée Ann Maurais" initials="JM" userId="S::JoseeAnn.Maurais@frq.gouv.qc.ca::1480eb9f-0746-459e-9c6e-aac0d3500d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trick Vespa"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F28F4-8165-5E05-B2F4-2BAF20D9A278}" v="13" dt="2025-01-31T16:25:19.746"/>
    <p1510:client id="{65D89E3A-E1F5-4FF0-9BED-3D36139CA55D}" v="221" dt="2025-01-31T15:49:11.879"/>
    <p1510:client id="{71C53239-B531-4107-975D-26D9EABEE062}" v="367" dt="2025-01-31T18:19:36.942"/>
    <p1510:client id="{FE7C8737-FC87-4035-97BA-C80952B027F6}" v="485" dt="2025-01-30T18:25:36.102"/>
  </p1510:revLst>
</p1510:revInfo>
</file>

<file path=ppt/tableStyles.xml><?xml version="1.0" encoding="utf-8"?>
<a:tblStyleLst xmlns:a="http://schemas.openxmlformats.org/drawingml/2006/main" def="{F4CD06EF-BE2C-44A0-983B-C3FE68C6B26F}">
  <a:tblStyle styleId="{F4CD06EF-BE2C-44A0-983B-C3FE68C6B26F}"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F3E7"/>
          </a:solidFill>
        </a:fill>
      </a:tcStyle>
    </a:wholeTbl>
    <a:band1H>
      <a:tcTxStyle/>
      <a:tcStyle>
        <a:tcBdr/>
        <a:fill>
          <a:solidFill>
            <a:srgbClr val="D8E7CB"/>
          </a:solidFill>
        </a:fill>
      </a:tcStyle>
    </a:band1H>
    <a:band2H>
      <a:tcTxStyle/>
      <a:tcStyle>
        <a:tcBdr/>
      </a:tcStyle>
    </a:band2H>
    <a:band1V>
      <a:tcTxStyle/>
      <a:tcStyle>
        <a:tcBdr/>
        <a:fill>
          <a:solidFill>
            <a:srgbClr val="D8E7CB"/>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216"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Pierre Cossette" userId="S::marie-pierre.cossette@frq.gouv.qc.ca::4e6675ba-e7b6-4eb7-874b-bac03457c52b" providerId="AD" clId="Web-{353F28F4-8165-5E05-B2F4-2BAF20D9A278}"/>
    <pc:docChg chg="mod">
      <pc:chgData name="Marie-Pierre Cossette" userId="S::marie-pierre.cossette@frq.gouv.qc.ca::4e6675ba-e7b6-4eb7-874b-bac03457c52b" providerId="AD" clId="Web-{353F28F4-8165-5E05-B2F4-2BAF20D9A278}" dt="2025-01-31T15:44:33.352" v="0"/>
      <pc:docMkLst>
        <pc:docMk/>
      </pc:docMkLst>
    </pc:docChg>
  </pc:docChgLst>
  <pc:docChgLst>
    <pc:chgData name="Émilie Rochette" userId="be7d6f19-dfd8-4b4f-a847-26638e7daef6" providerId="ADAL" clId="{65D89E3A-E1F5-4FF0-9BED-3D36139CA55D}"/>
    <pc:docChg chg="custSel modSld">
      <pc:chgData name="Émilie Rochette" userId="be7d6f19-dfd8-4b4f-a847-26638e7daef6" providerId="ADAL" clId="{65D89E3A-E1F5-4FF0-9BED-3D36139CA55D}" dt="2025-01-31T15:49:11.879" v="215" actId="20577"/>
      <pc:docMkLst>
        <pc:docMk/>
      </pc:docMkLst>
      <pc:sldChg chg="modSp mod modCm">
        <pc:chgData name="Émilie Rochette" userId="be7d6f19-dfd8-4b4f-a847-26638e7daef6" providerId="ADAL" clId="{65D89E3A-E1F5-4FF0-9BED-3D36139CA55D}" dt="2025-01-31T15:42:33.482" v="210" actId="6549"/>
        <pc:sldMkLst>
          <pc:docMk/>
          <pc:sldMk cId="0" sldId="260"/>
        </pc:sldMkLst>
        <pc:spChg chg="mod">
          <ac:chgData name="Émilie Rochette" userId="be7d6f19-dfd8-4b4f-a847-26638e7daef6" providerId="ADAL" clId="{65D89E3A-E1F5-4FF0-9BED-3D36139CA55D}" dt="2025-01-31T15:42:33.482" v="210" actId="6549"/>
          <ac:spMkLst>
            <pc:docMk/>
            <pc:sldMk cId="0" sldId="260"/>
            <ac:spMk id="110" creationId="{00000000-0000-0000-0000-000000000000}"/>
          </ac:spMkLst>
        </pc:spChg>
        <pc:extLst>
          <p:ext xmlns:p="http://schemas.openxmlformats.org/presentationml/2006/main" uri="{D6D511B9-2390-475A-947B-AFAB55BFBCF1}">
            <pc226:cmChg xmlns:pc226="http://schemas.microsoft.com/office/powerpoint/2022/06/main/command" chg="mod">
              <pc226:chgData name="Émilie Rochette" userId="be7d6f19-dfd8-4b4f-a847-26638e7daef6" providerId="ADAL" clId="{65D89E3A-E1F5-4FF0-9BED-3D36139CA55D}" dt="2025-01-31T15:42:33.482" v="210" actId="6549"/>
              <pc2:cmMkLst xmlns:pc2="http://schemas.microsoft.com/office/powerpoint/2019/9/main/command">
                <pc:docMk/>
                <pc:sldMk cId="0" sldId="260"/>
                <pc2:cmMk id="{C9BC445D-E30E-4BD5-A817-32B8BC860468}"/>
              </pc2:cmMkLst>
            </pc226:cmChg>
            <pc226:cmChg xmlns:pc226="http://schemas.microsoft.com/office/powerpoint/2022/06/main/command" chg="mod">
              <pc226:chgData name="Émilie Rochette" userId="be7d6f19-dfd8-4b4f-a847-26638e7daef6" providerId="ADAL" clId="{65D89E3A-E1F5-4FF0-9BED-3D36139CA55D}" dt="2025-01-31T15:42:33.482" v="210" actId="6549"/>
              <pc2:cmMkLst xmlns:pc2="http://schemas.microsoft.com/office/powerpoint/2019/9/main/command">
                <pc:docMk/>
                <pc:sldMk cId="0" sldId="260"/>
                <pc2:cmMk id="{497E757C-57ED-4542-B555-F9164A9E74AC}"/>
              </pc2:cmMkLst>
            </pc226:cmChg>
            <pc226:cmChg xmlns:pc226="http://schemas.microsoft.com/office/powerpoint/2022/06/main/command" chg="mod">
              <pc226:chgData name="Émilie Rochette" userId="be7d6f19-dfd8-4b4f-a847-26638e7daef6" providerId="ADAL" clId="{65D89E3A-E1F5-4FF0-9BED-3D36139CA55D}" dt="2025-01-31T15:42:33.482" v="210" actId="6549"/>
              <pc2:cmMkLst xmlns:pc2="http://schemas.microsoft.com/office/powerpoint/2019/9/main/command">
                <pc:docMk/>
                <pc:sldMk cId="0" sldId="260"/>
                <pc2:cmMk id="{AB7845DA-1B9E-4A59-9F95-9B81427C06E9}"/>
              </pc2:cmMkLst>
            </pc226:cmChg>
          </p:ext>
        </pc:extLst>
      </pc:sldChg>
      <pc:sldChg chg="modSp mod modCm">
        <pc:chgData name="Émilie Rochette" userId="be7d6f19-dfd8-4b4f-a847-26638e7daef6" providerId="ADAL" clId="{65D89E3A-E1F5-4FF0-9BED-3D36139CA55D}" dt="2025-01-31T15:49:11.879" v="215" actId="20577"/>
        <pc:sldMkLst>
          <pc:docMk/>
          <pc:sldMk cId="2432888439" sldId="296"/>
        </pc:sldMkLst>
        <pc:spChg chg="mod">
          <ac:chgData name="Émilie Rochette" userId="be7d6f19-dfd8-4b4f-a847-26638e7daef6" providerId="ADAL" clId="{65D89E3A-E1F5-4FF0-9BED-3D36139CA55D}" dt="2025-01-31T15:49:11.879" v="215" actId="20577"/>
          <ac:spMkLst>
            <pc:docMk/>
            <pc:sldMk cId="2432888439" sldId="296"/>
            <ac:spMk id="3" creationId="{D191399F-146A-F7CA-C413-551F52DE07B0}"/>
          </ac:spMkLst>
        </pc:spChg>
        <pc:extLst>
          <p:ext xmlns:p="http://schemas.openxmlformats.org/presentationml/2006/main" uri="{D6D511B9-2390-475A-947B-AFAB55BFBCF1}">
            <pc226:cmChg xmlns:pc226="http://schemas.microsoft.com/office/powerpoint/2022/06/main/command" chg="mod">
              <pc226:chgData name="Émilie Rochette" userId="be7d6f19-dfd8-4b4f-a847-26638e7daef6" providerId="ADAL" clId="{65D89E3A-E1F5-4FF0-9BED-3D36139CA55D}" dt="2025-01-31T15:49:11.879" v="215" actId="20577"/>
              <pc2:cmMkLst xmlns:pc2="http://schemas.microsoft.com/office/powerpoint/2019/9/main/command">
                <pc:docMk/>
                <pc:sldMk cId="2432888439" sldId="296"/>
                <pc2:cmMk id="{775FE3F2-48B3-40ED-917A-23DE1451BCB2}"/>
              </pc2:cmMkLst>
            </pc226:cmChg>
          </p:ext>
        </pc:extLst>
      </pc:sldChg>
    </pc:docChg>
  </pc:docChgLst>
  <pc:docChgLst>
    <pc:chgData name="Josée Ann Maurais" userId="1480eb9f-0746-459e-9c6e-aac0d3500d48" providerId="ADAL" clId="{71C53239-B531-4107-975D-26D9EABEE062}"/>
    <pc:docChg chg="undo custSel addSld delSld modSld">
      <pc:chgData name="Josée Ann Maurais" userId="1480eb9f-0746-459e-9c6e-aac0d3500d48" providerId="ADAL" clId="{71C53239-B531-4107-975D-26D9EABEE062}" dt="2025-01-31T18:21:26.421" v="1232" actId="20577"/>
      <pc:docMkLst>
        <pc:docMk/>
      </pc:docMkLst>
      <pc:sldChg chg="modSp mod">
        <pc:chgData name="Josée Ann Maurais" userId="1480eb9f-0746-459e-9c6e-aac0d3500d48" providerId="ADAL" clId="{71C53239-B531-4107-975D-26D9EABEE062}" dt="2025-01-31T18:00:28.404" v="1137" actId="20577"/>
        <pc:sldMkLst>
          <pc:docMk/>
          <pc:sldMk cId="0" sldId="256"/>
        </pc:sldMkLst>
        <pc:spChg chg="mod">
          <ac:chgData name="Josée Ann Maurais" userId="1480eb9f-0746-459e-9c6e-aac0d3500d48" providerId="ADAL" clId="{71C53239-B531-4107-975D-26D9EABEE062}" dt="2025-01-31T18:00:28.404" v="1137" actId="20577"/>
          <ac:spMkLst>
            <pc:docMk/>
            <pc:sldMk cId="0" sldId="256"/>
            <ac:spMk id="63" creationId="{00000000-0000-0000-0000-000000000000}"/>
          </ac:spMkLst>
        </pc:spChg>
        <pc:spChg chg="mod">
          <ac:chgData name="Josée Ann Maurais" userId="1480eb9f-0746-459e-9c6e-aac0d3500d48" providerId="ADAL" clId="{71C53239-B531-4107-975D-26D9EABEE062}" dt="2025-01-31T17:59:32.971" v="1132" actId="20577"/>
          <ac:spMkLst>
            <pc:docMk/>
            <pc:sldMk cId="0" sldId="256"/>
            <ac:spMk id="65" creationId="{00000000-0000-0000-0000-000000000000}"/>
          </ac:spMkLst>
        </pc:spChg>
      </pc:sldChg>
      <pc:sldChg chg="modSp mod">
        <pc:chgData name="Josée Ann Maurais" userId="1480eb9f-0746-459e-9c6e-aac0d3500d48" providerId="ADAL" clId="{71C53239-B531-4107-975D-26D9EABEE062}" dt="2025-01-31T18:00:37.689" v="1139" actId="20577"/>
        <pc:sldMkLst>
          <pc:docMk/>
          <pc:sldMk cId="0" sldId="257"/>
        </pc:sldMkLst>
        <pc:graphicFrameChg chg="modGraphic">
          <ac:chgData name="Josée Ann Maurais" userId="1480eb9f-0746-459e-9c6e-aac0d3500d48" providerId="ADAL" clId="{71C53239-B531-4107-975D-26D9EABEE062}" dt="2025-01-31T18:00:37.689" v="1139" actId="20577"/>
          <ac:graphicFrameMkLst>
            <pc:docMk/>
            <pc:sldMk cId="0" sldId="257"/>
            <ac:graphicFrameMk id="72" creationId="{00000000-0000-0000-0000-000000000000}"/>
          </ac:graphicFrameMkLst>
        </pc:graphicFrameChg>
      </pc:sldChg>
      <pc:sldChg chg="modSp mod">
        <pc:chgData name="Josée Ann Maurais" userId="1480eb9f-0746-459e-9c6e-aac0d3500d48" providerId="ADAL" clId="{71C53239-B531-4107-975D-26D9EABEE062}" dt="2025-01-31T18:02:24.836" v="1142" actId="6549"/>
        <pc:sldMkLst>
          <pc:docMk/>
          <pc:sldMk cId="0" sldId="258"/>
        </pc:sldMkLst>
        <pc:spChg chg="mod">
          <ac:chgData name="Josée Ann Maurais" userId="1480eb9f-0746-459e-9c6e-aac0d3500d48" providerId="ADAL" clId="{71C53239-B531-4107-975D-26D9EABEE062}" dt="2025-01-31T16:52:36.747" v="593" actId="20577"/>
          <ac:spMkLst>
            <pc:docMk/>
            <pc:sldMk cId="0" sldId="258"/>
            <ac:spMk id="77" creationId="{00000000-0000-0000-0000-000000000000}"/>
          </ac:spMkLst>
        </pc:spChg>
        <pc:spChg chg="mod">
          <ac:chgData name="Josée Ann Maurais" userId="1480eb9f-0746-459e-9c6e-aac0d3500d48" providerId="ADAL" clId="{71C53239-B531-4107-975D-26D9EABEE062}" dt="2025-01-31T18:01:36.247" v="1141" actId="6549"/>
          <ac:spMkLst>
            <pc:docMk/>
            <pc:sldMk cId="0" sldId="258"/>
            <ac:spMk id="79" creationId="{00000000-0000-0000-0000-000000000000}"/>
          </ac:spMkLst>
        </pc:spChg>
        <pc:spChg chg="mod">
          <ac:chgData name="Josée Ann Maurais" userId="1480eb9f-0746-459e-9c6e-aac0d3500d48" providerId="ADAL" clId="{71C53239-B531-4107-975D-26D9EABEE062}" dt="2025-01-31T17:47:40.148" v="936" actId="13926"/>
          <ac:spMkLst>
            <pc:docMk/>
            <pc:sldMk cId="0" sldId="258"/>
            <ac:spMk id="85" creationId="{00000000-0000-0000-0000-000000000000}"/>
          </ac:spMkLst>
        </pc:spChg>
        <pc:spChg chg="mod">
          <ac:chgData name="Josée Ann Maurais" userId="1480eb9f-0746-459e-9c6e-aac0d3500d48" providerId="ADAL" clId="{71C53239-B531-4107-975D-26D9EABEE062}" dt="2025-01-31T16:53:58.828" v="611" actId="13926"/>
          <ac:spMkLst>
            <pc:docMk/>
            <pc:sldMk cId="0" sldId="258"/>
            <ac:spMk id="86" creationId="{00000000-0000-0000-0000-000000000000}"/>
          </ac:spMkLst>
        </pc:spChg>
        <pc:spChg chg="mod">
          <ac:chgData name="Josée Ann Maurais" userId="1480eb9f-0746-459e-9c6e-aac0d3500d48" providerId="ADAL" clId="{71C53239-B531-4107-975D-26D9EABEE062}" dt="2025-01-31T17:48:11.026" v="947" actId="13926"/>
          <ac:spMkLst>
            <pc:docMk/>
            <pc:sldMk cId="0" sldId="258"/>
            <ac:spMk id="87" creationId="{00000000-0000-0000-0000-000000000000}"/>
          </ac:spMkLst>
        </pc:spChg>
        <pc:spChg chg="mod">
          <ac:chgData name="Josée Ann Maurais" userId="1480eb9f-0746-459e-9c6e-aac0d3500d48" providerId="ADAL" clId="{71C53239-B531-4107-975D-26D9EABEE062}" dt="2025-01-31T18:02:24.836" v="1142" actId="6549"/>
          <ac:spMkLst>
            <pc:docMk/>
            <pc:sldMk cId="0" sldId="258"/>
            <ac:spMk id="94" creationId="{00000000-0000-0000-0000-000000000000}"/>
          </ac:spMkLst>
        </pc:spChg>
        <pc:spChg chg="mod">
          <ac:chgData name="Josée Ann Maurais" userId="1480eb9f-0746-459e-9c6e-aac0d3500d48" providerId="ADAL" clId="{71C53239-B531-4107-975D-26D9EABEE062}" dt="2025-01-31T17:46:29.179" v="912" actId="20577"/>
          <ac:spMkLst>
            <pc:docMk/>
            <pc:sldMk cId="0" sldId="258"/>
            <ac:spMk id="96" creationId="{00000000-0000-0000-0000-000000000000}"/>
          </ac:spMkLst>
        </pc:spChg>
        <pc:spChg chg="mod">
          <ac:chgData name="Josée Ann Maurais" userId="1480eb9f-0746-459e-9c6e-aac0d3500d48" providerId="ADAL" clId="{71C53239-B531-4107-975D-26D9EABEE062}" dt="2025-01-31T14:28:30.208" v="60" actId="20577"/>
          <ac:spMkLst>
            <pc:docMk/>
            <pc:sldMk cId="0" sldId="258"/>
            <ac:spMk id="97" creationId="{00000000-0000-0000-0000-000000000000}"/>
          </ac:spMkLst>
        </pc:spChg>
      </pc:sldChg>
      <pc:sldChg chg="modSp mod">
        <pc:chgData name="Josée Ann Maurais" userId="1480eb9f-0746-459e-9c6e-aac0d3500d48" providerId="ADAL" clId="{71C53239-B531-4107-975D-26D9EABEE062}" dt="2025-01-31T18:03:26.213" v="1144" actId="20577"/>
        <pc:sldMkLst>
          <pc:docMk/>
          <pc:sldMk cId="0" sldId="259"/>
        </pc:sldMkLst>
        <pc:spChg chg="mod">
          <ac:chgData name="Josée Ann Maurais" userId="1480eb9f-0746-459e-9c6e-aac0d3500d48" providerId="ADAL" clId="{71C53239-B531-4107-975D-26D9EABEE062}" dt="2025-01-31T18:03:26.213" v="1144" actId="20577"/>
          <ac:spMkLst>
            <pc:docMk/>
            <pc:sldMk cId="0" sldId="259"/>
            <ac:spMk id="104" creationId="{00000000-0000-0000-0000-000000000000}"/>
          </ac:spMkLst>
        </pc:spChg>
      </pc:sldChg>
      <pc:sldChg chg="modSp mod">
        <pc:chgData name="Josée Ann Maurais" userId="1480eb9f-0746-459e-9c6e-aac0d3500d48" providerId="ADAL" clId="{71C53239-B531-4107-975D-26D9EABEE062}" dt="2025-01-31T16:55:58.584" v="629" actId="13926"/>
        <pc:sldMkLst>
          <pc:docMk/>
          <pc:sldMk cId="0" sldId="260"/>
        </pc:sldMkLst>
        <pc:spChg chg="mod">
          <ac:chgData name="Josée Ann Maurais" userId="1480eb9f-0746-459e-9c6e-aac0d3500d48" providerId="ADAL" clId="{71C53239-B531-4107-975D-26D9EABEE062}" dt="2025-01-31T16:55:58.584" v="629" actId="13926"/>
          <ac:spMkLst>
            <pc:docMk/>
            <pc:sldMk cId="0" sldId="260"/>
            <ac:spMk id="110" creationId="{00000000-0000-0000-0000-000000000000}"/>
          </ac:spMkLst>
        </pc:spChg>
      </pc:sldChg>
      <pc:sldChg chg="modSp mod">
        <pc:chgData name="Josée Ann Maurais" userId="1480eb9f-0746-459e-9c6e-aac0d3500d48" providerId="ADAL" clId="{71C53239-B531-4107-975D-26D9EABEE062}" dt="2025-01-31T17:01:43.888" v="634" actId="13926"/>
        <pc:sldMkLst>
          <pc:docMk/>
          <pc:sldMk cId="0" sldId="263"/>
        </pc:sldMkLst>
        <pc:spChg chg="mod">
          <ac:chgData name="Josée Ann Maurais" userId="1480eb9f-0746-459e-9c6e-aac0d3500d48" providerId="ADAL" clId="{71C53239-B531-4107-975D-26D9EABEE062}" dt="2025-01-31T14:43:15.227" v="114" actId="14100"/>
          <ac:spMkLst>
            <pc:docMk/>
            <pc:sldMk cId="0" sldId="263"/>
            <ac:spMk id="2" creationId="{4BA6F7B0-B611-B15C-50DA-F459DF30846C}"/>
          </ac:spMkLst>
        </pc:spChg>
        <pc:spChg chg="mod">
          <ac:chgData name="Josée Ann Maurais" userId="1480eb9f-0746-459e-9c6e-aac0d3500d48" providerId="ADAL" clId="{71C53239-B531-4107-975D-26D9EABEE062}" dt="2025-01-31T16:59:25.760" v="632" actId="13926"/>
          <ac:spMkLst>
            <pc:docMk/>
            <pc:sldMk cId="0" sldId="263"/>
            <ac:spMk id="133" creationId="{00000000-0000-0000-0000-000000000000}"/>
          </ac:spMkLst>
        </pc:spChg>
        <pc:spChg chg="mod">
          <ac:chgData name="Josée Ann Maurais" userId="1480eb9f-0746-459e-9c6e-aac0d3500d48" providerId="ADAL" clId="{71C53239-B531-4107-975D-26D9EABEE062}" dt="2025-01-31T17:01:43.888" v="634" actId="13926"/>
          <ac:spMkLst>
            <pc:docMk/>
            <pc:sldMk cId="0" sldId="263"/>
            <ac:spMk id="134" creationId="{00000000-0000-0000-0000-000000000000}"/>
          </ac:spMkLst>
        </pc:spChg>
      </pc:sldChg>
      <pc:sldChg chg="modSp mod">
        <pc:chgData name="Josée Ann Maurais" userId="1480eb9f-0746-459e-9c6e-aac0d3500d48" providerId="ADAL" clId="{71C53239-B531-4107-975D-26D9EABEE062}" dt="2025-01-31T17:01:59.788" v="636" actId="13926"/>
        <pc:sldMkLst>
          <pc:docMk/>
          <pc:sldMk cId="0" sldId="265"/>
        </pc:sldMkLst>
        <pc:spChg chg="mod">
          <ac:chgData name="Josée Ann Maurais" userId="1480eb9f-0746-459e-9c6e-aac0d3500d48" providerId="ADAL" clId="{71C53239-B531-4107-975D-26D9EABEE062}" dt="2025-01-31T17:01:59.788" v="636" actId="13926"/>
          <ac:spMkLst>
            <pc:docMk/>
            <pc:sldMk cId="0" sldId="265"/>
            <ac:spMk id="149" creationId="{00000000-0000-0000-0000-000000000000}"/>
          </ac:spMkLst>
        </pc:spChg>
        <pc:spChg chg="mod">
          <ac:chgData name="Josée Ann Maurais" userId="1480eb9f-0746-459e-9c6e-aac0d3500d48" providerId="ADAL" clId="{71C53239-B531-4107-975D-26D9EABEE062}" dt="2025-01-31T17:01:57.054" v="635" actId="13926"/>
          <ac:spMkLst>
            <pc:docMk/>
            <pc:sldMk cId="0" sldId="265"/>
            <ac:spMk id="150" creationId="{00000000-0000-0000-0000-000000000000}"/>
          </ac:spMkLst>
        </pc:spChg>
      </pc:sldChg>
      <pc:sldChg chg="modSp mod modCm">
        <pc:chgData name="Josée Ann Maurais" userId="1480eb9f-0746-459e-9c6e-aac0d3500d48" providerId="ADAL" clId="{71C53239-B531-4107-975D-26D9EABEE062}" dt="2025-01-31T18:21:26.421" v="1232" actId="20577"/>
        <pc:sldMkLst>
          <pc:docMk/>
          <pc:sldMk cId="0" sldId="266"/>
        </pc:sldMkLst>
        <pc:spChg chg="mod">
          <ac:chgData name="Josée Ann Maurais" userId="1480eb9f-0746-459e-9c6e-aac0d3500d48" providerId="ADAL" clId="{71C53239-B531-4107-975D-26D9EABEE062}" dt="2025-01-31T18:06:52.085" v="1145" actId="1076"/>
          <ac:spMkLst>
            <pc:docMk/>
            <pc:sldMk cId="0" sldId="266"/>
            <ac:spMk id="156" creationId="{00000000-0000-0000-0000-000000000000}"/>
          </ac:spMkLst>
        </pc:spChg>
        <pc:spChg chg="mod">
          <ac:chgData name="Josée Ann Maurais" userId="1480eb9f-0746-459e-9c6e-aac0d3500d48" providerId="ADAL" clId="{71C53239-B531-4107-975D-26D9EABEE062}" dt="2025-01-31T18:21:26.421" v="1232" actId="20577"/>
          <ac:spMkLst>
            <pc:docMk/>
            <pc:sldMk cId="0" sldId="266"/>
            <ac:spMk id="161" creationId="{00000000-0000-0000-0000-000000000000}"/>
          </ac:spMkLst>
        </pc:spChg>
        <pc:extLst>
          <p:ext xmlns:p="http://schemas.openxmlformats.org/presentationml/2006/main" uri="{D6D511B9-2390-475A-947B-AFAB55BFBCF1}">
            <pc226:cmChg xmlns:pc226="http://schemas.microsoft.com/office/powerpoint/2022/06/main/command" chg="mod">
              <pc226:chgData name="Josée Ann Maurais" userId="1480eb9f-0746-459e-9c6e-aac0d3500d48" providerId="ADAL" clId="{71C53239-B531-4107-975D-26D9EABEE062}" dt="2025-01-31T18:21:26.421" v="1232" actId="20577"/>
              <pc2:cmMkLst xmlns:pc2="http://schemas.microsoft.com/office/powerpoint/2019/9/main/command">
                <pc:docMk/>
                <pc:sldMk cId="0" sldId="266"/>
                <pc2:cmMk id="{C2429221-DDDF-41E3-ABCA-A19FC4BEBB8D}"/>
              </pc2:cmMkLst>
            </pc226:cmChg>
          </p:ext>
        </pc:extLst>
      </pc:sldChg>
      <pc:sldChg chg="modSp mod modCm">
        <pc:chgData name="Josée Ann Maurais" userId="1480eb9f-0746-459e-9c6e-aac0d3500d48" providerId="ADAL" clId="{71C53239-B531-4107-975D-26D9EABEE062}" dt="2025-01-31T17:49:36.653" v="948" actId="6549"/>
        <pc:sldMkLst>
          <pc:docMk/>
          <pc:sldMk cId="0" sldId="267"/>
        </pc:sldMkLst>
        <pc:spChg chg="mod">
          <ac:chgData name="Josée Ann Maurais" userId="1480eb9f-0746-459e-9c6e-aac0d3500d48" providerId="ADAL" clId="{71C53239-B531-4107-975D-26D9EABEE062}" dt="2025-01-31T17:49:36.653" v="948" actId="6549"/>
          <ac:spMkLst>
            <pc:docMk/>
            <pc:sldMk cId="0" sldId="267"/>
            <ac:spMk id="167" creationId="{00000000-0000-0000-0000-000000000000}"/>
          </ac:spMkLst>
        </pc:spChg>
        <pc:extLst>
          <p:ext xmlns:p="http://schemas.openxmlformats.org/presentationml/2006/main" uri="{D6D511B9-2390-475A-947B-AFAB55BFBCF1}">
            <pc226:cmChg xmlns:pc226="http://schemas.microsoft.com/office/powerpoint/2022/06/main/command" chg="mod">
              <pc226:chgData name="Josée Ann Maurais" userId="1480eb9f-0746-459e-9c6e-aac0d3500d48" providerId="ADAL" clId="{71C53239-B531-4107-975D-26D9EABEE062}" dt="2025-01-31T17:03:36.222" v="673" actId="6549"/>
              <pc2:cmMkLst xmlns:pc2="http://schemas.microsoft.com/office/powerpoint/2019/9/main/command">
                <pc:docMk/>
                <pc:sldMk cId="0" sldId="267"/>
                <pc2:cmMk id="{04770D3D-E2C3-425E-A403-F27E00B3CA3F}"/>
              </pc2:cmMkLst>
            </pc226:cmChg>
            <pc226:cmChg xmlns:pc226="http://schemas.microsoft.com/office/powerpoint/2022/06/main/command" chg="mod">
              <pc226:chgData name="Josée Ann Maurais" userId="1480eb9f-0746-459e-9c6e-aac0d3500d48" providerId="ADAL" clId="{71C53239-B531-4107-975D-26D9EABEE062}" dt="2025-01-31T17:49:36.653" v="948" actId="6549"/>
              <pc2:cmMkLst xmlns:pc2="http://schemas.microsoft.com/office/powerpoint/2019/9/main/command">
                <pc:docMk/>
                <pc:sldMk cId="0" sldId="267"/>
                <pc2:cmMk id="{1F5F7C54-D959-4D4E-99C7-1F76FE0A22BC}"/>
              </pc2:cmMkLst>
            </pc226:cmChg>
          </p:ext>
        </pc:extLst>
      </pc:sldChg>
      <pc:sldChg chg="modSp mod">
        <pc:chgData name="Josée Ann Maurais" userId="1480eb9f-0746-459e-9c6e-aac0d3500d48" providerId="ADAL" clId="{71C53239-B531-4107-975D-26D9EABEE062}" dt="2025-01-31T17:04:15.795" v="676" actId="13926"/>
        <pc:sldMkLst>
          <pc:docMk/>
          <pc:sldMk cId="0" sldId="268"/>
        </pc:sldMkLst>
        <pc:spChg chg="mod">
          <ac:chgData name="Josée Ann Maurais" userId="1480eb9f-0746-459e-9c6e-aac0d3500d48" providerId="ADAL" clId="{71C53239-B531-4107-975D-26D9EABEE062}" dt="2025-01-31T17:04:15.795" v="676" actId="13926"/>
          <ac:spMkLst>
            <pc:docMk/>
            <pc:sldMk cId="0" sldId="268"/>
            <ac:spMk id="174" creationId="{00000000-0000-0000-0000-000000000000}"/>
          </ac:spMkLst>
        </pc:spChg>
      </pc:sldChg>
      <pc:sldChg chg="modSp mod modCm">
        <pc:chgData name="Josée Ann Maurais" userId="1480eb9f-0746-459e-9c6e-aac0d3500d48" providerId="ADAL" clId="{71C53239-B531-4107-975D-26D9EABEE062}" dt="2025-01-31T18:09:55.767" v="1154" actId="20577"/>
        <pc:sldMkLst>
          <pc:docMk/>
          <pc:sldMk cId="0" sldId="269"/>
        </pc:sldMkLst>
        <pc:spChg chg="mod">
          <ac:chgData name="Josée Ann Maurais" userId="1480eb9f-0746-459e-9c6e-aac0d3500d48" providerId="ADAL" clId="{71C53239-B531-4107-975D-26D9EABEE062}" dt="2025-01-31T17:06:11.066" v="768" actId="13926"/>
          <ac:spMkLst>
            <pc:docMk/>
            <pc:sldMk cId="0" sldId="269"/>
            <ac:spMk id="181" creationId="{00000000-0000-0000-0000-000000000000}"/>
          </ac:spMkLst>
        </pc:spChg>
        <pc:spChg chg="mod">
          <ac:chgData name="Josée Ann Maurais" userId="1480eb9f-0746-459e-9c6e-aac0d3500d48" providerId="ADAL" clId="{71C53239-B531-4107-975D-26D9EABEE062}" dt="2025-01-31T18:09:55.767" v="1154" actId="20577"/>
          <ac:spMkLst>
            <pc:docMk/>
            <pc:sldMk cId="0" sldId="269"/>
            <ac:spMk id="182" creationId="{00000000-0000-0000-0000-000000000000}"/>
          </ac:spMkLst>
        </pc:spChg>
        <pc:extLst>
          <p:ext xmlns:p="http://schemas.openxmlformats.org/presentationml/2006/main" uri="{D6D511B9-2390-475A-947B-AFAB55BFBCF1}">
            <pc226:cmChg xmlns:pc226="http://schemas.microsoft.com/office/powerpoint/2022/06/main/command" chg="mod">
              <pc226:chgData name="Josée Ann Maurais" userId="1480eb9f-0746-459e-9c6e-aac0d3500d48" providerId="ADAL" clId="{71C53239-B531-4107-975D-26D9EABEE062}" dt="2025-01-31T17:06:32.910" v="820" actId="20577"/>
              <pc2:cmMkLst xmlns:pc2="http://schemas.microsoft.com/office/powerpoint/2019/9/main/command">
                <pc:docMk/>
                <pc:sldMk cId="0" sldId="269"/>
                <pc2:cmMk id="{2FB89F19-037A-4780-B55A-86EBF386AADF}"/>
              </pc2:cmMkLst>
            </pc226:cmChg>
            <pc226:cmChg xmlns:pc226="http://schemas.microsoft.com/office/powerpoint/2022/06/main/command" chg="mod">
              <pc226:chgData name="Josée Ann Maurais" userId="1480eb9f-0746-459e-9c6e-aac0d3500d48" providerId="ADAL" clId="{71C53239-B531-4107-975D-26D9EABEE062}" dt="2025-01-31T17:06:32.910" v="820" actId="20577"/>
              <pc2:cmMkLst xmlns:pc2="http://schemas.microsoft.com/office/powerpoint/2019/9/main/command">
                <pc:docMk/>
                <pc:sldMk cId="0" sldId="269"/>
                <pc2:cmMk id="{9909519A-3A69-472B-92BE-F9704082C6E4}"/>
              </pc2:cmMkLst>
            </pc226:cmChg>
            <pc226:cmChg xmlns:pc226="http://schemas.microsoft.com/office/powerpoint/2022/06/main/command" chg="mod">
              <pc226:chgData name="Josée Ann Maurais" userId="1480eb9f-0746-459e-9c6e-aac0d3500d48" providerId="ADAL" clId="{71C53239-B531-4107-975D-26D9EABEE062}" dt="2025-01-31T17:06:32.910" v="820" actId="20577"/>
              <pc2:cmMkLst xmlns:pc2="http://schemas.microsoft.com/office/powerpoint/2019/9/main/command">
                <pc:docMk/>
                <pc:sldMk cId="0" sldId="269"/>
                <pc2:cmMk id="{37D0CBC1-D5BC-4182-9A92-55E03044F9BE}"/>
              </pc2:cmMkLst>
            </pc226:cmChg>
          </p:ext>
        </pc:extLst>
      </pc:sldChg>
      <pc:sldChg chg="modSp mod">
        <pc:chgData name="Josée Ann Maurais" userId="1480eb9f-0746-459e-9c6e-aac0d3500d48" providerId="ADAL" clId="{71C53239-B531-4107-975D-26D9EABEE062}" dt="2025-01-31T17:08:44.142" v="836" actId="13926"/>
        <pc:sldMkLst>
          <pc:docMk/>
          <pc:sldMk cId="0" sldId="270"/>
        </pc:sldMkLst>
        <pc:spChg chg="mod">
          <ac:chgData name="Josée Ann Maurais" userId="1480eb9f-0746-459e-9c6e-aac0d3500d48" providerId="ADAL" clId="{71C53239-B531-4107-975D-26D9EABEE062}" dt="2025-01-31T17:08:44.142" v="836" actId="13926"/>
          <ac:spMkLst>
            <pc:docMk/>
            <pc:sldMk cId="0" sldId="270"/>
            <ac:spMk id="188" creationId="{00000000-0000-0000-0000-000000000000}"/>
          </ac:spMkLst>
        </pc:spChg>
      </pc:sldChg>
      <pc:sldChg chg="modSp mod modCm">
        <pc:chgData name="Josée Ann Maurais" userId="1480eb9f-0746-459e-9c6e-aac0d3500d48" providerId="ADAL" clId="{71C53239-B531-4107-975D-26D9EABEE062}" dt="2025-01-31T18:10:18.774" v="1174" actId="6549"/>
        <pc:sldMkLst>
          <pc:docMk/>
          <pc:sldMk cId="0" sldId="272"/>
        </pc:sldMkLst>
        <pc:spChg chg="mod">
          <ac:chgData name="Josée Ann Maurais" userId="1480eb9f-0746-459e-9c6e-aac0d3500d48" providerId="ADAL" clId="{71C53239-B531-4107-975D-26D9EABEE062}" dt="2025-01-31T15:11:52.980" v="367" actId="13926"/>
          <ac:spMkLst>
            <pc:docMk/>
            <pc:sldMk cId="0" sldId="272"/>
            <ac:spMk id="200" creationId="{00000000-0000-0000-0000-000000000000}"/>
          </ac:spMkLst>
        </pc:spChg>
        <pc:spChg chg="mod">
          <ac:chgData name="Josée Ann Maurais" userId="1480eb9f-0746-459e-9c6e-aac0d3500d48" providerId="ADAL" clId="{71C53239-B531-4107-975D-26D9EABEE062}" dt="2025-01-31T18:10:18.774" v="1174" actId="6549"/>
          <ac:spMkLst>
            <pc:docMk/>
            <pc:sldMk cId="0" sldId="272"/>
            <ac:spMk id="201" creationId="{00000000-0000-0000-0000-000000000000}"/>
          </ac:spMkLst>
        </pc:spChg>
        <pc:extLst>
          <p:ext xmlns:p="http://schemas.openxmlformats.org/presentationml/2006/main" uri="{D6D511B9-2390-475A-947B-AFAB55BFBCF1}">
            <pc226:cmChg xmlns:pc226="http://schemas.microsoft.com/office/powerpoint/2022/06/main/command" chg="mod">
              <pc226:chgData name="Josée Ann Maurais" userId="1480eb9f-0746-459e-9c6e-aac0d3500d48" providerId="ADAL" clId="{71C53239-B531-4107-975D-26D9EABEE062}" dt="2025-01-31T18:10:18.774" v="1174" actId="6549"/>
              <pc2:cmMkLst xmlns:pc2="http://schemas.microsoft.com/office/powerpoint/2019/9/main/command">
                <pc:docMk/>
                <pc:sldMk cId="0" sldId="272"/>
                <pc2:cmMk id="{171499D9-9EAB-4D4E-AC68-5C1C45984BA8}"/>
              </pc2:cmMkLst>
            </pc226:cmChg>
          </p:ext>
        </pc:extLst>
      </pc:sldChg>
      <pc:sldChg chg="modSp mod">
        <pc:chgData name="Josée Ann Maurais" userId="1480eb9f-0746-459e-9c6e-aac0d3500d48" providerId="ADAL" clId="{71C53239-B531-4107-975D-26D9EABEE062}" dt="2025-01-31T17:53:29.801" v="1052" actId="13926"/>
        <pc:sldMkLst>
          <pc:docMk/>
          <pc:sldMk cId="0" sldId="274"/>
        </pc:sldMkLst>
        <pc:spChg chg="mod">
          <ac:chgData name="Josée Ann Maurais" userId="1480eb9f-0746-459e-9c6e-aac0d3500d48" providerId="ADAL" clId="{71C53239-B531-4107-975D-26D9EABEE062}" dt="2025-01-31T17:53:29.801" v="1052" actId="13926"/>
          <ac:spMkLst>
            <pc:docMk/>
            <pc:sldMk cId="0" sldId="274"/>
            <ac:spMk id="214" creationId="{00000000-0000-0000-0000-000000000000}"/>
          </ac:spMkLst>
        </pc:spChg>
      </pc:sldChg>
      <pc:sldChg chg="modSp mod">
        <pc:chgData name="Josée Ann Maurais" userId="1480eb9f-0746-459e-9c6e-aac0d3500d48" providerId="ADAL" clId="{71C53239-B531-4107-975D-26D9EABEE062}" dt="2025-01-31T17:53:40.407" v="1053" actId="13926"/>
        <pc:sldMkLst>
          <pc:docMk/>
          <pc:sldMk cId="0" sldId="275"/>
        </pc:sldMkLst>
        <pc:spChg chg="mod">
          <ac:chgData name="Josée Ann Maurais" userId="1480eb9f-0746-459e-9c6e-aac0d3500d48" providerId="ADAL" clId="{71C53239-B531-4107-975D-26D9EABEE062}" dt="2025-01-31T17:53:40.407" v="1053" actId="13926"/>
          <ac:spMkLst>
            <pc:docMk/>
            <pc:sldMk cId="0" sldId="275"/>
            <ac:spMk id="221" creationId="{00000000-0000-0000-0000-000000000000}"/>
          </ac:spMkLst>
        </pc:spChg>
        <pc:spChg chg="mod">
          <ac:chgData name="Josée Ann Maurais" userId="1480eb9f-0746-459e-9c6e-aac0d3500d48" providerId="ADAL" clId="{71C53239-B531-4107-975D-26D9EABEE062}" dt="2025-01-31T15:12:31.422" v="393" actId="1076"/>
          <ac:spMkLst>
            <pc:docMk/>
            <pc:sldMk cId="0" sldId="275"/>
            <ac:spMk id="223" creationId="{00000000-0000-0000-0000-000000000000}"/>
          </ac:spMkLst>
        </pc:spChg>
      </pc:sldChg>
      <pc:sldChg chg="modSp mod modCm">
        <pc:chgData name="Josée Ann Maurais" userId="1480eb9f-0746-459e-9c6e-aac0d3500d48" providerId="ADAL" clId="{71C53239-B531-4107-975D-26D9EABEE062}" dt="2025-01-31T17:54:36.651" v="1068" actId="6549"/>
        <pc:sldMkLst>
          <pc:docMk/>
          <pc:sldMk cId="0" sldId="276"/>
        </pc:sldMkLst>
        <pc:spChg chg="mod">
          <ac:chgData name="Josée Ann Maurais" userId="1480eb9f-0746-459e-9c6e-aac0d3500d48" providerId="ADAL" clId="{71C53239-B531-4107-975D-26D9EABEE062}" dt="2025-01-31T17:54:36.651" v="1068" actId="6549"/>
          <ac:spMkLst>
            <pc:docMk/>
            <pc:sldMk cId="0" sldId="276"/>
            <ac:spMk id="229" creationId="{00000000-0000-0000-0000-000000000000}"/>
          </ac:spMkLst>
        </pc:spChg>
        <pc:extLst>
          <p:ext xmlns:p="http://schemas.openxmlformats.org/presentationml/2006/main" uri="{D6D511B9-2390-475A-947B-AFAB55BFBCF1}">
            <pc226:cmChg xmlns:pc226="http://schemas.microsoft.com/office/powerpoint/2022/06/main/command" chg="mod">
              <pc226:chgData name="Josée Ann Maurais" userId="1480eb9f-0746-459e-9c6e-aac0d3500d48" providerId="ADAL" clId="{71C53239-B531-4107-975D-26D9EABEE062}" dt="2025-01-31T17:54:36.651" v="1068" actId="6549"/>
              <pc2:cmMkLst xmlns:pc2="http://schemas.microsoft.com/office/powerpoint/2019/9/main/command">
                <pc:docMk/>
                <pc:sldMk cId="0" sldId="276"/>
                <pc2:cmMk id="{FDC731C0-E9E6-4E5E-BEE2-4A22103017CD}"/>
              </pc2:cmMkLst>
            </pc226:cmChg>
          </p:ext>
        </pc:extLst>
      </pc:sldChg>
      <pc:sldChg chg="modSp mod">
        <pc:chgData name="Josée Ann Maurais" userId="1480eb9f-0746-459e-9c6e-aac0d3500d48" providerId="ADAL" clId="{71C53239-B531-4107-975D-26D9EABEE062}" dt="2025-01-31T17:54:50.514" v="1069" actId="13926"/>
        <pc:sldMkLst>
          <pc:docMk/>
          <pc:sldMk cId="0" sldId="277"/>
        </pc:sldMkLst>
        <pc:spChg chg="mod">
          <ac:chgData name="Josée Ann Maurais" userId="1480eb9f-0746-459e-9c6e-aac0d3500d48" providerId="ADAL" clId="{71C53239-B531-4107-975D-26D9EABEE062}" dt="2025-01-31T17:54:50.514" v="1069" actId="13926"/>
          <ac:spMkLst>
            <pc:docMk/>
            <pc:sldMk cId="0" sldId="277"/>
            <ac:spMk id="236" creationId="{00000000-0000-0000-0000-000000000000}"/>
          </ac:spMkLst>
        </pc:spChg>
      </pc:sldChg>
      <pc:sldChg chg="addSp modSp mod">
        <pc:chgData name="Josée Ann Maurais" userId="1480eb9f-0746-459e-9c6e-aac0d3500d48" providerId="ADAL" clId="{71C53239-B531-4107-975D-26D9EABEE062}" dt="2025-01-31T18:19:36.942" v="1206"/>
        <pc:sldMkLst>
          <pc:docMk/>
          <pc:sldMk cId="0" sldId="278"/>
        </pc:sldMkLst>
        <pc:spChg chg="add mod">
          <ac:chgData name="Josée Ann Maurais" userId="1480eb9f-0746-459e-9c6e-aac0d3500d48" providerId="ADAL" clId="{71C53239-B531-4107-975D-26D9EABEE062}" dt="2025-01-31T18:19:36.942" v="1206"/>
          <ac:spMkLst>
            <pc:docMk/>
            <pc:sldMk cId="0" sldId="278"/>
            <ac:spMk id="2" creationId="{0CC4EA8C-F11E-E979-D84C-837ED5985264}"/>
          </ac:spMkLst>
        </pc:spChg>
        <pc:spChg chg="mod">
          <ac:chgData name="Josée Ann Maurais" userId="1480eb9f-0746-459e-9c6e-aac0d3500d48" providerId="ADAL" clId="{71C53239-B531-4107-975D-26D9EABEE062}" dt="2025-01-31T18:11:38.246" v="1176" actId="207"/>
          <ac:spMkLst>
            <pc:docMk/>
            <pc:sldMk cId="0" sldId="278"/>
            <ac:spMk id="243" creationId="{00000000-0000-0000-0000-000000000000}"/>
          </ac:spMkLst>
        </pc:spChg>
      </pc:sldChg>
      <pc:sldChg chg="modSp mod">
        <pc:chgData name="Josée Ann Maurais" userId="1480eb9f-0746-459e-9c6e-aac0d3500d48" providerId="ADAL" clId="{71C53239-B531-4107-975D-26D9EABEE062}" dt="2025-01-31T17:55:44.853" v="1091" actId="6549"/>
        <pc:sldMkLst>
          <pc:docMk/>
          <pc:sldMk cId="0" sldId="279"/>
        </pc:sldMkLst>
        <pc:spChg chg="mod">
          <ac:chgData name="Josée Ann Maurais" userId="1480eb9f-0746-459e-9c6e-aac0d3500d48" providerId="ADAL" clId="{71C53239-B531-4107-975D-26D9EABEE062}" dt="2025-01-31T17:55:44.853" v="1091" actId="6549"/>
          <ac:spMkLst>
            <pc:docMk/>
            <pc:sldMk cId="0" sldId="279"/>
            <ac:spMk id="251" creationId="{00000000-0000-0000-0000-000000000000}"/>
          </ac:spMkLst>
        </pc:spChg>
      </pc:sldChg>
      <pc:sldChg chg="modSp mod">
        <pc:chgData name="Josée Ann Maurais" userId="1480eb9f-0746-459e-9c6e-aac0d3500d48" providerId="ADAL" clId="{71C53239-B531-4107-975D-26D9EABEE062}" dt="2025-01-31T17:55:53.703" v="1092" actId="13926"/>
        <pc:sldMkLst>
          <pc:docMk/>
          <pc:sldMk cId="0" sldId="280"/>
        </pc:sldMkLst>
        <pc:spChg chg="mod">
          <ac:chgData name="Josée Ann Maurais" userId="1480eb9f-0746-459e-9c6e-aac0d3500d48" providerId="ADAL" clId="{71C53239-B531-4107-975D-26D9EABEE062}" dt="2025-01-31T17:55:53.703" v="1092" actId="13926"/>
          <ac:spMkLst>
            <pc:docMk/>
            <pc:sldMk cId="0" sldId="280"/>
            <ac:spMk id="258" creationId="{00000000-0000-0000-0000-000000000000}"/>
          </ac:spMkLst>
        </pc:spChg>
        <pc:spChg chg="mod">
          <ac:chgData name="Josée Ann Maurais" userId="1480eb9f-0746-459e-9c6e-aac0d3500d48" providerId="ADAL" clId="{71C53239-B531-4107-975D-26D9EABEE062}" dt="2025-01-31T15:15:22.402" v="459" actId="1076"/>
          <ac:spMkLst>
            <pc:docMk/>
            <pc:sldMk cId="0" sldId="280"/>
            <ac:spMk id="260" creationId="{00000000-0000-0000-0000-000000000000}"/>
          </ac:spMkLst>
        </pc:spChg>
      </pc:sldChg>
      <pc:sldChg chg="modSp mod">
        <pc:chgData name="Josée Ann Maurais" userId="1480eb9f-0746-459e-9c6e-aac0d3500d48" providerId="ADAL" clId="{71C53239-B531-4107-975D-26D9EABEE062}" dt="2025-01-31T18:12:28.778" v="1180" actId="20577"/>
        <pc:sldMkLst>
          <pc:docMk/>
          <pc:sldMk cId="0" sldId="281"/>
        </pc:sldMkLst>
        <pc:spChg chg="mod">
          <ac:chgData name="Josée Ann Maurais" userId="1480eb9f-0746-459e-9c6e-aac0d3500d48" providerId="ADAL" clId="{71C53239-B531-4107-975D-26D9EABEE062}" dt="2025-01-31T17:56:01.981" v="1093" actId="13926"/>
          <ac:spMkLst>
            <pc:docMk/>
            <pc:sldMk cId="0" sldId="281"/>
            <ac:spMk id="265" creationId="{00000000-0000-0000-0000-000000000000}"/>
          </ac:spMkLst>
        </pc:spChg>
        <pc:spChg chg="mod">
          <ac:chgData name="Josée Ann Maurais" userId="1480eb9f-0746-459e-9c6e-aac0d3500d48" providerId="ADAL" clId="{71C53239-B531-4107-975D-26D9EABEE062}" dt="2025-01-31T18:12:28.778" v="1180" actId="20577"/>
          <ac:spMkLst>
            <pc:docMk/>
            <pc:sldMk cId="0" sldId="281"/>
            <ac:spMk id="267" creationId="{00000000-0000-0000-0000-000000000000}"/>
          </ac:spMkLst>
        </pc:spChg>
      </pc:sldChg>
      <pc:sldChg chg="modSp mod">
        <pc:chgData name="Josée Ann Maurais" userId="1480eb9f-0746-459e-9c6e-aac0d3500d48" providerId="ADAL" clId="{71C53239-B531-4107-975D-26D9EABEE062}" dt="2025-01-31T17:56:29.016" v="1098" actId="20577"/>
        <pc:sldMkLst>
          <pc:docMk/>
          <pc:sldMk cId="0" sldId="282"/>
        </pc:sldMkLst>
        <pc:spChg chg="mod">
          <ac:chgData name="Josée Ann Maurais" userId="1480eb9f-0746-459e-9c6e-aac0d3500d48" providerId="ADAL" clId="{71C53239-B531-4107-975D-26D9EABEE062}" dt="2025-01-31T17:56:29.016" v="1098" actId="20577"/>
          <ac:spMkLst>
            <pc:docMk/>
            <pc:sldMk cId="0" sldId="282"/>
            <ac:spMk id="272" creationId="{00000000-0000-0000-0000-000000000000}"/>
          </ac:spMkLst>
        </pc:spChg>
      </pc:sldChg>
      <pc:sldChg chg="modSp mod">
        <pc:chgData name="Josée Ann Maurais" userId="1480eb9f-0746-459e-9c6e-aac0d3500d48" providerId="ADAL" clId="{71C53239-B531-4107-975D-26D9EABEE062}" dt="2025-01-31T15:17:02.623" v="515" actId="6549"/>
        <pc:sldMkLst>
          <pc:docMk/>
          <pc:sldMk cId="0" sldId="284"/>
        </pc:sldMkLst>
        <pc:spChg chg="mod">
          <ac:chgData name="Josée Ann Maurais" userId="1480eb9f-0746-459e-9c6e-aac0d3500d48" providerId="ADAL" clId="{71C53239-B531-4107-975D-26D9EABEE062}" dt="2025-01-31T15:17:02.623" v="515" actId="6549"/>
          <ac:spMkLst>
            <pc:docMk/>
            <pc:sldMk cId="0" sldId="284"/>
            <ac:spMk id="286" creationId="{00000000-0000-0000-0000-000000000000}"/>
          </ac:spMkLst>
        </pc:spChg>
      </pc:sldChg>
      <pc:sldChg chg="modSp mod">
        <pc:chgData name="Josée Ann Maurais" userId="1480eb9f-0746-459e-9c6e-aac0d3500d48" providerId="ADAL" clId="{71C53239-B531-4107-975D-26D9EABEE062}" dt="2025-01-31T18:13:11.322" v="1181" actId="20577"/>
        <pc:sldMkLst>
          <pc:docMk/>
          <pc:sldMk cId="0" sldId="285"/>
        </pc:sldMkLst>
        <pc:spChg chg="mod">
          <ac:chgData name="Josée Ann Maurais" userId="1480eb9f-0746-459e-9c6e-aac0d3500d48" providerId="ADAL" clId="{71C53239-B531-4107-975D-26D9EABEE062}" dt="2025-01-31T15:08:23.820" v="273" actId="1076"/>
          <ac:spMkLst>
            <pc:docMk/>
            <pc:sldMk cId="0" sldId="285"/>
            <ac:spMk id="4" creationId="{7457BDEB-0FEC-3ACD-B3C2-C1354BC3F712}"/>
          </ac:spMkLst>
        </pc:spChg>
        <pc:spChg chg="mod">
          <ac:chgData name="Josée Ann Maurais" userId="1480eb9f-0746-459e-9c6e-aac0d3500d48" providerId="ADAL" clId="{71C53239-B531-4107-975D-26D9EABEE062}" dt="2025-01-31T18:13:11.322" v="1181" actId="20577"/>
          <ac:spMkLst>
            <pc:docMk/>
            <pc:sldMk cId="0" sldId="285"/>
            <ac:spMk id="293" creationId="{00000000-0000-0000-0000-000000000000}"/>
          </ac:spMkLst>
        </pc:spChg>
        <pc:spChg chg="mod">
          <ac:chgData name="Josée Ann Maurais" userId="1480eb9f-0746-459e-9c6e-aac0d3500d48" providerId="ADAL" clId="{71C53239-B531-4107-975D-26D9EABEE062}" dt="2025-01-31T17:57:08.661" v="1112" actId="13926"/>
          <ac:spMkLst>
            <pc:docMk/>
            <pc:sldMk cId="0" sldId="285"/>
            <ac:spMk id="294" creationId="{00000000-0000-0000-0000-000000000000}"/>
          </ac:spMkLst>
        </pc:spChg>
      </pc:sldChg>
      <pc:sldChg chg="modSp mod">
        <pc:chgData name="Josée Ann Maurais" userId="1480eb9f-0746-459e-9c6e-aac0d3500d48" providerId="ADAL" clId="{71C53239-B531-4107-975D-26D9EABEE062}" dt="2025-01-31T18:17:34.967" v="1205" actId="20577"/>
        <pc:sldMkLst>
          <pc:docMk/>
          <pc:sldMk cId="0" sldId="289"/>
        </pc:sldMkLst>
        <pc:spChg chg="mod">
          <ac:chgData name="Josée Ann Maurais" userId="1480eb9f-0746-459e-9c6e-aac0d3500d48" providerId="ADAL" clId="{71C53239-B531-4107-975D-26D9EABEE062}" dt="2025-01-31T17:57:43.788" v="1114" actId="13926"/>
          <ac:spMkLst>
            <pc:docMk/>
            <pc:sldMk cId="0" sldId="289"/>
            <ac:spMk id="324" creationId="{00000000-0000-0000-0000-000000000000}"/>
          </ac:spMkLst>
        </pc:spChg>
        <pc:spChg chg="mod">
          <ac:chgData name="Josée Ann Maurais" userId="1480eb9f-0746-459e-9c6e-aac0d3500d48" providerId="ADAL" clId="{71C53239-B531-4107-975D-26D9EABEE062}" dt="2025-01-31T18:17:34.967" v="1205" actId="20577"/>
          <ac:spMkLst>
            <pc:docMk/>
            <pc:sldMk cId="0" sldId="289"/>
            <ac:spMk id="325" creationId="{00000000-0000-0000-0000-000000000000}"/>
          </ac:spMkLst>
        </pc:spChg>
      </pc:sldChg>
      <pc:sldChg chg="modSp mod">
        <pc:chgData name="Josée Ann Maurais" userId="1480eb9f-0746-459e-9c6e-aac0d3500d48" providerId="ADAL" clId="{71C53239-B531-4107-975D-26D9EABEE062}" dt="2025-01-31T18:17:06.255" v="1204" actId="20577"/>
        <pc:sldMkLst>
          <pc:docMk/>
          <pc:sldMk cId="0" sldId="291"/>
        </pc:sldMkLst>
        <pc:spChg chg="mod">
          <ac:chgData name="Josée Ann Maurais" userId="1480eb9f-0746-459e-9c6e-aac0d3500d48" providerId="ADAL" clId="{71C53239-B531-4107-975D-26D9EABEE062}" dt="2025-01-31T18:17:06.255" v="1204" actId="20577"/>
          <ac:spMkLst>
            <pc:docMk/>
            <pc:sldMk cId="0" sldId="291"/>
            <ac:spMk id="339" creationId="{00000000-0000-0000-0000-000000000000}"/>
          </ac:spMkLst>
        </pc:spChg>
        <pc:spChg chg="mod">
          <ac:chgData name="Josée Ann Maurais" userId="1480eb9f-0746-459e-9c6e-aac0d3500d48" providerId="ADAL" clId="{71C53239-B531-4107-975D-26D9EABEE062}" dt="2025-01-31T17:58:01.478" v="1116" actId="13926"/>
          <ac:spMkLst>
            <pc:docMk/>
            <pc:sldMk cId="0" sldId="291"/>
            <ac:spMk id="340" creationId="{00000000-0000-0000-0000-000000000000}"/>
          </ac:spMkLst>
        </pc:spChg>
      </pc:sldChg>
      <pc:sldChg chg="modSp mod">
        <pc:chgData name="Josée Ann Maurais" userId="1480eb9f-0746-459e-9c6e-aac0d3500d48" providerId="ADAL" clId="{71C53239-B531-4107-975D-26D9EABEE062}" dt="2025-01-31T18:16:37.035" v="1203" actId="20577"/>
        <pc:sldMkLst>
          <pc:docMk/>
          <pc:sldMk cId="0" sldId="292"/>
        </pc:sldMkLst>
        <pc:spChg chg="mod">
          <ac:chgData name="Josée Ann Maurais" userId="1480eb9f-0746-459e-9c6e-aac0d3500d48" providerId="ADAL" clId="{71C53239-B531-4107-975D-26D9EABEE062}" dt="2025-01-31T17:58:09.927" v="1117" actId="13926"/>
          <ac:spMkLst>
            <pc:docMk/>
            <pc:sldMk cId="0" sldId="292"/>
            <ac:spMk id="346" creationId="{00000000-0000-0000-0000-000000000000}"/>
          </ac:spMkLst>
        </pc:spChg>
        <pc:spChg chg="mod">
          <ac:chgData name="Josée Ann Maurais" userId="1480eb9f-0746-459e-9c6e-aac0d3500d48" providerId="ADAL" clId="{71C53239-B531-4107-975D-26D9EABEE062}" dt="2025-01-31T18:16:37.035" v="1203" actId="20577"/>
          <ac:spMkLst>
            <pc:docMk/>
            <pc:sldMk cId="0" sldId="292"/>
            <ac:spMk id="347" creationId="{00000000-0000-0000-0000-000000000000}"/>
          </ac:spMkLst>
        </pc:spChg>
      </pc:sldChg>
      <pc:sldChg chg="modSp mod">
        <pc:chgData name="Josée Ann Maurais" userId="1480eb9f-0746-459e-9c6e-aac0d3500d48" providerId="ADAL" clId="{71C53239-B531-4107-975D-26D9EABEE062}" dt="2025-01-31T18:15:53.151" v="1201" actId="6549"/>
        <pc:sldMkLst>
          <pc:docMk/>
          <pc:sldMk cId="0" sldId="293"/>
        </pc:sldMkLst>
        <pc:spChg chg="mod">
          <ac:chgData name="Josée Ann Maurais" userId="1480eb9f-0746-459e-9c6e-aac0d3500d48" providerId="ADAL" clId="{71C53239-B531-4107-975D-26D9EABEE062}" dt="2025-01-31T18:15:53.151" v="1201" actId="6549"/>
          <ac:spMkLst>
            <pc:docMk/>
            <pc:sldMk cId="0" sldId="293"/>
            <ac:spMk id="353" creationId="{00000000-0000-0000-0000-000000000000}"/>
          </ac:spMkLst>
        </pc:spChg>
        <pc:spChg chg="mod">
          <ac:chgData name="Josée Ann Maurais" userId="1480eb9f-0746-459e-9c6e-aac0d3500d48" providerId="ADAL" clId="{71C53239-B531-4107-975D-26D9EABEE062}" dt="2025-01-31T17:58:19.954" v="1118" actId="13926"/>
          <ac:spMkLst>
            <pc:docMk/>
            <pc:sldMk cId="0" sldId="293"/>
            <ac:spMk id="354" creationId="{00000000-0000-0000-0000-000000000000}"/>
          </ac:spMkLst>
        </pc:spChg>
      </pc:sldChg>
      <pc:sldChg chg="modSp mod modCm">
        <pc:chgData name="Josée Ann Maurais" userId="1480eb9f-0746-459e-9c6e-aac0d3500d48" providerId="ADAL" clId="{71C53239-B531-4107-975D-26D9EABEE062}" dt="2025-01-31T16:59:05.980" v="631" actId="20577"/>
        <pc:sldMkLst>
          <pc:docMk/>
          <pc:sldMk cId="2432888439" sldId="296"/>
        </pc:sldMkLst>
        <pc:spChg chg="mod">
          <ac:chgData name="Josée Ann Maurais" userId="1480eb9f-0746-459e-9c6e-aac0d3500d48" providerId="ADAL" clId="{71C53239-B531-4107-975D-26D9EABEE062}" dt="2025-01-31T16:58:44.656" v="630" actId="6549"/>
          <ac:spMkLst>
            <pc:docMk/>
            <pc:sldMk cId="2432888439" sldId="296"/>
            <ac:spMk id="2" creationId="{33977033-7AFC-ABB0-4B9E-1684EDA6357F}"/>
          </ac:spMkLst>
        </pc:spChg>
        <pc:spChg chg="mod">
          <ac:chgData name="Josée Ann Maurais" userId="1480eb9f-0746-459e-9c6e-aac0d3500d48" providerId="ADAL" clId="{71C53239-B531-4107-975D-26D9EABEE062}" dt="2025-01-31T16:59:05.980" v="631" actId="20577"/>
          <ac:spMkLst>
            <pc:docMk/>
            <pc:sldMk cId="2432888439" sldId="296"/>
            <ac:spMk id="3" creationId="{D191399F-146A-F7CA-C413-551F52DE07B0}"/>
          </ac:spMkLst>
        </pc:spChg>
        <pc:extLst>
          <p:ext xmlns:p="http://schemas.openxmlformats.org/presentationml/2006/main" uri="{D6D511B9-2390-475A-947B-AFAB55BFBCF1}">
            <pc226:cmChg xmlns:pc226="http://schemas.microsoft.com/office/powerpoint/2022/06/main/command" chg="mod">
              <pc226:chgData name="Josée Ann Maurais" userId="1480eb9f-0746-459e-9c6e-aac0d3500d48" providerId="ADAL" clId="{71C53239-B531-4107-975D-26D9EABEE062}" dt="2025-01-31T16:59:05.980" v="631" actId="20577"/>
              <pc2:cmMkLst xmlns:pc2="http://schemas.microsoft.com/office/powerpoint/2019/9/main/command">
                <pc:docMk/>
                <pc:sldMk cId="2432888439" sldId="296"/>
                <pc2:cmMk id="{775FE3F2-48B3-40ED-917A-23DE1451BCB2}"/>
              </pc2:cmMkLst>
            </pc226:cmChg>
          </p:ext>
        </pc:extLst>
      </pc:sldChg>
      <pc:sldChg chg="modSp mod">
        <pc:chgData name="Josée Ann Maurais" userId="1480eb9f-0746-459e-9c6e-aac0d3500d48" providerId="ADAL" clId="{71C53239-B531-4107-975D-26D9EABEE062}" dt="2025-01-31T17:08:57.952" v="842" actId="13926"/>
        <pc:sldMkLst>
          <pc:docMk/>
          <pc:sldMk cId="4102648348" sldId="297"/>
        </pc:sldMkLst>
        <pc:spChg chg="mod">
          <ac:chgData name="Josée Ann Maurais" userId="1480eb9f-0746-459e-9c6e-aac0d3500d48" providerId="ADAL" clId="{71C53239-B531-4107-975D-26D9EABEE062}" dt="2025-01-31T17:08:57.952" v="842" actId="13926"/>
          <ac:spMkLst>
            <pc:docMk/>
            <pc:sldMk cId="4102648348" sldId="297"/>
            <ac:spMk id="188" creationId="{E896EA1F-4203-9924-E8BB-7C800643E200}"/>
          </ac:spMkLst>
        </pc:spChg>
      </pc:sldChg>
      <pc:sldChg chg="modSp mod">
        <pc:chgData name="Josée Ann Maurais" userId="1480eb9f-0746-459e-9c6e-aac0d3500d48" providerId="ADAL" clId="{71C53239-B531-4107-975D-26D9EABEE062}" dt="2025-01-31T17:50:22.951" v="949" actId="13926"/>
        <pc:sldMkLst>
          <pc:docMk/>
          <pc:sldMk cId="789721531" sldId="299"/>
        </pc:sldMkLst>
        <pc:spChg chg="mod">
          <ac:chgData name="Josée Ann Maurais" userId="1480eb9f-0746-459e-9c6e-aac0d3500d48" providerId="ADAL" clId="{71C53239-B531-4107-975D-26D9EABEE062}" dt="2025-01-31T17:50:22.951" v="949" actId="13926"/>
          <ac:spMkLst>
            <pc:docMk/>
            <pc:sldMk cId="789721531" sldId="299"/>
            <ac:spMk id="188" creationId="{7CC4C940-5909-E8EC-7B11-E2D3D8BE28AA}"/>
          </ac:spMkLst>
        </pc:spChg>
      </pc:sldChg>
      <pc:sldChg chg="modSp add del mod">
        <pc:chgData name="Josée Ann Maurais" userId="1480eb9f-0746-459e-9c6e-aac0d3500d48" providerId="ADAL" clId="{71C53239-B531-4107-975D-26D9EABEE062}" dt="2025-01-31T17:52:59.717" v="1022" actId="6549"/>
        <pc:sldMkLst>
          <pc:docMk/>
          <pc:sldMk cId="1518811554" sldId="300"/>
        </pc:sldMkLst>
        <pc:spChg chg="mod">
          <ac:chgData name="Josée Ann Maurais" userId="1480eb9f-0746-459e-9c6e-aac0d3500d48" providerId="ADAL" clId="{71C53239-B531-4107-975D-26D9EABEE062}" dt="2025-01-31T17:52:59.717" v="1022" actId="6549"/>
          <ac:spMkLst>
            <pc:docMk/>
            <pc:sldMk cId="1518811554" sldId="300"/>
            <ac:spMk id="188" creationId="{F486E91E-BAB4-F09E-5B94-275686F9141F}"/>
          </ac:spMkLst>
        </pc:spChg>
      </pc:sldChg>
      <pc:sldChg chg="modSp mod">
        <pc:chgData name="Josée Ann Maurais" userId="1480eb9f-0746-459e-9c6e-aac0d3500d48" providerId="ADAL" clId="{71C53239-B531-4107-975D-26D9EABEE062}" dt="2025-01-31T17:53:06.361" v="1035" actId="6549"/>
        <pc:sldMkLst>
          <pc:docMk/>
          <pc:sldMk cId="3505169759" sldId="301"/>
        </pc:sldMkLst>
        <pc:spChg chg="mod">
          <ac:chgData name="Josée Ann Maurais" userId="1480eb9f-0746-459e-9c6e-aac0d3500d48" providerId="ADAL" clId="{71C53239-B531-4107-975D-26D9EABEE062}" dt="2025-01-31T17:53:06.361" v="1035" actId="6549"/>
          <ac:spMkLst>
            <pc:docMk/>
            <pc:sldMk cId="3505169759" sldId="301"/>
            <ac:spMk id="188" creationId="{F3383800-5967-9101-C0D4-50BC1B17DB13}"/>
          </ac:spMkLst>
        </pc:spChg>
      </pc:sldChg>
      <pc:sldChg chg="modSp mod">
        <pc:chgData name="Josée Ann Maurais" userId="1480eb9f-0746-459e-9c6e-aac0d3500d48" providerId="ADAL" clId="{71C53239-B531-4107-975D-26D9EABEE062}" dt="2025-01-31T18:11:19.705" v="1175" actId="20577"/>
        <pc:sldMkLst>
          <pc:docMk/>
          <pc:sldMk cId="226740347" sldId="302"/>
        </pc:sldMkLst>
        <pc:spChg chg="mod">
          <ac:chgData name="Josée Ann Maurais" userId="1480eb9f-0746-459e-9c6e-aac0d3500d48" providerId="ADAL" clId="{71C53239-B531-4107-975D-26D9EABEE062}" dt="2025-01-31T18:11:19.705" v="1175" actId="20577"/>
          <ac:spMkLst>
            <pc:docMk/>
            <pc:sldMk cId="226740347" sldId="302"/>
            <ac:spMk id="3" creationId="{D1F9198B-6E21-30A2-AD89-FA5AC5F61F74}"/>
          </ac:spMkLst>
        </pc:spChg>
        <pc:spChg chg="mod">
          <ac:chgData name="Josée Ann Maurais" userId="1480eb9f-0746-459e-9c6e-aac0d3500d48" providerId="ADAL" clId="{71C53239-B531-4107-975D-26D9EABEE062}" dt="2025-01-31T17:54:59.602" v="1070" actId="13926"/>
          <ac:spMkLst>
            <pc:docMk/>
            <pc:sldMk cId="226740347" sldId="302"/>
            <ac:spMk id="4" creationId="{2997E297-68C2-161B-3956-5404E3A5B52C}"/>
          </ac:spMkLst>
        </pc:spChg>
      </pc:sldChg>
      <pc:sldChg chg="modSp mod">
        <pc:chgData name="Josée Ann Maurais" userId="1480eb9f-0746-459e-9c6e-aac0d3500d48" providerId="ADAL" clId="{71C53239-B531-4107-975D-26D9EABEE062}" dt="2025-01-31T17:56:36.248" v="1111" actId="20577"/>
        <pc:sldMkLst>
          <pc:docMk/>
          <pc:sldMk cId="3161357078" sldId="303"/>
        </pc:sldMkLst>
        <pc:spChg chg="mod">
          <ac:chgData name="Josée Ann Maurais" userId="1480eb9f-0746-459e-9c6e-aac0d3500d48" providerId="ADAL" clId="{71C53239-B531-4107-975D-26D9EABEE062}" dt="2025-01-31T17:56:36.248" v="1111" actId="20577"/>
          <ac:spMkLst>
            <pc:docMk/>
            <pc:sldMk cId="3161357078" sldId="303"/>
            <ac:spMk id="272" creationId="{DB408080-7AA5-B99F-B08B-696EB4914977}"/>
          </ac:spMkLst>
        </pc:spChg>
      </pc:sldChg>
      <pc:sldChg chg="modSp mod">
        <pc:chgData name="Josée Ann Maurais" userId="1480eb9f-0746-459e-9c6e-aac0d3500d48" providerId="ADAL" clId="{71C53239-B531-4107-975D-26D9EABEE062}" dt="2025-01-31T17:57:36.492" v="1113" actId="13926"/>
        <pc:sldMkLst>
          <pc:docMk/>
          <pc:sldMk cId="117089403" sldId="304"/>
        </pc:sldMkLst>
        <pc:spChg chg="mod">
          <ac:chgData name="Josée Ann Maurais" userId="1480eb9f-0746-459e-9c6e-aac0d3500d48" providerId="ADAL" clId="{71C53239-B531-4107-975D-26D9EABEE062}" dt="2025-01-31T17:57:36.492" v="1113" actId="13926"/>
          <ac:spMkLst>
            <pc:docMk/>
            <pc:sldMk cId="117089403" sldId="304"/>
            <ac:spMk id="286" creationId="{F1FFC052-24B4-1896-6AB9-44C3F12304E8}"/>
          </ac:spMkLst>
        </pc:spChg>
      </pc:sldChg>
      <pc:sldChg chg="modSp mod">
        <pc:chgData name="Josée Ann Maurais" userId="1480eb9f-0746-459e-9c6e-aac0d3500d48" providerId="ADAL" clId="{71C53239-B531-4107-975D-26D9EABEE062}" dt="2025-01-31T17:57:52.109" v="1115" actId="13926"/>
        <pc:sldMkLst>
          <pc:docMk/>
          <pc:sldMk cId="969589282" sldId="305"/>
        </pc:sldMkLst>
        <pc:spChg chg="mod">
          <ac:chgData name="Josée Ann Maurais" userId="1480eb9f-0746-459e-9c6e-aac0d3500d48" providerId="ADAL" clId="{71C53239-B531-4107-975D-26D9EABEE062}" dt="2025-01-31T17:57:52.109" v="1115" actId="13926"/>
          <ac:spMkLst>
            <pc:docMk/>
            <pc:sldMk cId="969589282" sldId="305"/>
            <ac:spMk id="286" creationId="{1F81641D-FDB4-D8E2-D496-65C07A09A425}"/>
          </ac:spMkLst>
        </pc:spChg>
      </pc:sldChg>
      <pc:sldChg chg="new del">
        <pc:chgData name="Josée Ann Maurais" userId="1480eb9f-0746-459e-9c6e-aac0d3500d48" providerId="ADAL" clId="{71C53239-B531-4107-975D-26D9EABEE062}" dt="2025-01-31T15:18:25.830" v="532" actId="680"/>
        <pc:sldMkLst>
          <pc:docMk/>
          <pc:sldMk cId="1727108212"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6e60426e5_1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g326e60426e5_1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26e60426e5_1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326e60426e5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d868dd369c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2d868dd369c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23a725c138_1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323a725c138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23a725c138_1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323a725c138_1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d8425db475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20B5D2D5-F1E9-D4AB-A216-C71C848FADC8}"/>
            </a:ext>
          </a:extLst>
        </p:cNvPr>
        <p:cNvGrpSpPr/>
        <p:nvPr/>
      </p:nvGrpSpPr>
      <p:grpSpPr>
        <a:xfrm>
          <a:off x="0" y="0"/>
          <a:ext cx="0" cy="0"/>
          <a:chOff x="0" y="0"/>
          <a:chExt cx="0" cy="0"/>
        </a:xfrm>
      </p:grpSpPr>
      <p:sp>
        <p:nvSpPr>
          <p:cNvPr id="185" name="Google Shape;185;g2d8425db475_0_90:notes">
            <a:extLst>
              <a:ext uri="{FF2B5EF4-FFF2-40B4-BE49-F238E27FC236}">
                <a16:creationId xmlns:a16="http://schemas.microsoft.com/office/drawing/2014/main" id="{0D58D730-F0C4-8CF3-CCCB-3FE7177BD47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a:extLst>
              <a:ext uri="{FF2B5EF4-FFF2-40B4-BE49-F238E27FC236}">
                <a16:creationId xmlns:a16="http://schemas.microsoft.com/office/drawing/2014/main" id="{EED9C581-9D8C-5B18-505E-09FE796F4B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2498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49D7A91E-4CC3-9E0E-7170-ED329A0F2848}"/>
            </a:ext>
          </a:extLst>
        </p:cNvPr>
        <p:cNvGrpSpPr/>
        <p:nvPr/>
      </p:nvGrpSpPr>
      <p:grpSpPr>
        <a:xfrm>
          <a:off x="0" y="0"/>
          <a:ext cx="0" cy="0"/>
          <a:chOff x="0" y="0"/>
          <a:chExt cx="0" cy="0"/>
        </a:xfrm>
      </p:grpSpPr>
      <p:sp>
        <p:nvSpPr>
          <p:cNvPr id="185" name="Google Shape;185;g2d8425db475_0_90:notes">
            <a:extLst>
              <a:ext uri="{FF2B5EF4-FFF2-40B4-BE49-F238E27FC236}">
                <a16:creationId xmlns:a16="http://schemas.microsoft.com/office/drawing/2014/main" id="{5F08A573-A202-1DFA-7637-A4CF3A8A3F4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a:extLst>
              <a:ext uri="{FF2B5EF4-FFF2-40B4-BE49-F238E27FC236}">
                <a16:creationId xmlns:a16="http://schemas.microsoft.com/office/drawing/2014/main" id="{FAFD88F8-6CF9-15B0-3B14-A7F733CA25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1251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8425db475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d8425db475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4A84CF4F-9059-6453-AF30-3C472A2B6BC8}"/>
            </a:ext>
          </a:extLst>
        </p:cNvPr>
        <p:cNvGrpSpPr/>
        <p:nvPr/>
      </p:nvGrpSpPr>
      <p:grpSpPr>
        <a:xfrm>
          <a:off x="0" y="0"/>
          <a:ext cx="0" cy="0"/>
          <a:chOff x="0" y="0"/>
          <a:chExt cx="0" cy="0"/>
        </a:xfrm>
      </p:grpSpPr>
      <p:sp>
        <p:nvSpPr>
          <p:cNvPr id="185" name="Google Shape;185;g2d8425db475_0_90:notes">
            <a:extLst>
              <a:ext uri="{FF2B5EF4-FFF2-40B4-BE49-F238E27FC236}">
                <a16:creationId xmlns:a16="http://schemas.microsoft.com/office/drawing/2014/main" id="{7D831275-E767-F04B-3D93-D01E92F2B51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a:extLst>
              <a:ext uri="{FF2B5EF4-FFF2-40B4-BE49-F238E27FC236}">
                <a16:creationId xmlns:a16="http://schemas.microsoft.com/office/drawing/2014/main" id="{D8088EE6-06BC-6AF6-E239-DA99FEC504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6953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B372F842-89D7-0B4E-EC06-AC82DF4283BB}"/>
            </a:ext>
          </a:extLst>
        </p:cNvPr>
        <p:cNvGrpSpPr/>
        <p:nvPr/>
      </p:nvGrpSpPr>
      <p:grpSpPr>
        <a:xfrm>
          <a:off x="0" y="0"/>
          <a:ext cx="0" cy="0"/>
          <a:chOff x="0" y="0"/>
          <a:chExt cx="0" cy="0"/>
        </a:xfrm>
      </p:grpSpPr>
      <p:sp>
        <p:nvSpPr>
          <p:cNvPr id="185" name="Google Shape;185;g2d8425db475_0_90:notes">
            <a:extLst>
              <a:ext uri="{FF2B5EF4-FFF2-40B4-BE49-F238E27FC236}">
                <a16:creationId xmlns:a16="http://schemas.microsoft.com/office/drawing/2014/main" id="{08425BE8-DE0C-9F43-8C23-AF9003319A2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a:extLst>
              <a:ext uri="{FF2B5EF4-FFF2-40B4-BE49-F238E27FC236}">
                <a16:creationId xmlns:a16="http://schemas.microsoft.com/office/drawing/2014/main" id="{66AC8859-ED9B-B9B8-ABF1-9279E485D6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755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26e60426e5_1_211:notes"/>
          <p:cNvSpPr>
            <a:spLocks noGrp="1" noRot="1" noChangeAspect="1"/>
          </p:cNvSpPr>
          <p:nvPr>
            <p:ph type="sldImg" idx="2"/>
          </p:nvPr>
        </p:nvSpPr>
        <p:spPr>
          <a:xfrm>
            <a:off x="409575" y="698500"/>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326e60426e5_1_211:notes"/>
          <p:cNvSpPr txBox="1">
            <a:spLocks noGrp="1"/>
          </p:cNvSpPr>
          <p:nvPr>
            <p:ph type="body" idx="1"/>
          </p:nvPr>
        </p:nvSpPr>
        <p:spPr>
          <a:xfrm>
            <a:off x="685800" y="4343401"/>
            <a:ext cx="5486400" cy="4114800"/>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endParaRPr/>
          </a:p>
        </p:txBody>
      </p:sp>
      <p:sp>
        <p:nvSpPr>
          <p:cNvPr id="69" name="Google Shape;69;g326e60426e5_1_211:notes"/>
          <p:cNvSpPr txBox="1">
            <a:spLocks noGrp="1"/>
          </p:cNvSpPr>
          <p:nvPr>
            <p:ph type="sldNum" idx="12"/>
          </p:nvPr>
        </p:nvSpPr>
        <p:spPr>
          <a:xfrm>
            <a:off x="3884615" y="8685214"/>
            <a:ext cx="2971800" cy="457200"/>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 sz="1300">
                <a:solidFill>
                  <a:srgbClr val="000000"/>
                </a:solidFill>
                <a:latin typeface="Arial"/>
                <a:ea typeface="Arial"/>
                <a:cs typeface="Arial"/>
                <a:sym typeface="Arial"/>
              </a:rPr>
              <a:t>2</a:t>
            </a:fld>
            <a:endParaRPr sz="130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d868dd369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d868dd369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d798d6388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fd0112528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31fd0112528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d798d6388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2d798d6388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d8425db475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2d8425db475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1fd0112528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31fd0112528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d798d6388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d798d6388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d8425db475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d8425db475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d8425db475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2d8425db475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a:extLst>
            <a:ext uri="{FF2B5EF4-FFF2-40B4-BE49-F238E27FC236}">
              <a16:creationId xmlns:a16="http://schemas.microsoft.com/office/drawing/2014/main" id="{C0BF1083-6543-F3BE-260A-8A668CCAE8A1}"/>
            </a:ext>
          </a:extLst>
        </p:cNvPr>
        <p:cNvGrpSpPr/>
        <p:nvPr/>
      </p:nvGrpSpPr>
      <p:grpSpPr>
        <a:xfrm>
          <a:off x="0" y="0"/>
          <a:ext cx="0" cy="0"/>
          <a:chOff x="0" y="0"/>
          <a:chExt cx="0" cy="0"/>
        </a:xfrm>
      </p:grpSpPr>
      <p:sp>
        <p:nvSpPr>
          <p:cNvPr id="269" name="Google Shape;269;g2d8425db475_0_165:notes">
            <a:extLst>
              <a:ext uri="{FF2B5EF4-FFF2-40B4-BE49-F238E27FC236}">
                <a16:creationId xmlns:a16="http://schemas.microsoft.com/office/drawing/2014/main" id="{17926D57-8DAC-AFBA-4F27-56FE64E6435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2d8425db475_0_165:notes">
            <a:extLst>
              <a:ext uri="{FF2B5EF4-FFF2-40B4-BE49-F238E27FC236}">
                <a16:creationId xmlns:a16="http://schemas.microsoft.com/office/drawing/2014/main" id="{0959D65D-5715-9300-F1B9-97E21C59B5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193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26e60426e5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326e60426e5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1fd0112528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31fd0112528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d798d63880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d798d63880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d798d63880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g2d798d63880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1fd0112528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31fd0112528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29d82009dd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329d82009d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59065740-D9FB-BF1E-AE7F-9CEB1AEE4769}"/>
            </a:ext>
          </a:extLst>
        </p:cNvPr>
        <p:cNvGrpSpPr/>
        <p:nvPr/>
      </p:nvGrpSpPr>
      <p:grpSpPr>
        <a:xfrm>
          <a:off x="0" y="0"/>
          <a:ext cx="0" cy="0"/>
          <a:chOff x="0" y="0"/>
          <a:chExt cx="0" cy="0"/>
        </a:xfrm>
      </p:grpSpPr>
      <p:sp>
        <p:nvSpPr>
          <p:cNvPr id="283" name="Google Shape;283;g2d798d63880_0_30:notes">
            <a:extLst>
              <a:ext uri="{FF2B5EF4-FFF2-40B4-BE49-F238E27FC236}">
                <a16:creationId xmlns:a16="http://schemas.microsoft.com/office/drawing/2014/main" id="{6538F5F4-D835-181C-E74E-632C4644F6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d798d63880_0_30:notes">
            <a:extLst>
              <a:ext uri="{FF2B5EF4-FFF2-40B4-BE49-F238E27FC236}">
                <a16:creationId xmlns:a16="http://schemas.microsoft.com/office/drawing/2014/main" id="{FDC187B4-4CF0-D6AD-64AE-D7B95D535E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7420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d71de4a8b1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d71de4a8b1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18A72ED8-7CD6-55F5-84F4-681CFA3012AF}"/>
            </a:ext>
          </a:extLst>
        </p:cNvPr>
        <p:cNvGrpSpPr/>
        <p:nvPr/>
      </p:nvGrpSpPr>
      <p:grpSpPr>
        <a:xfrm>
          <a:off x="0" y="0"/>
          <a:ext cx="0" cy="0"/>
          <a:chOff x="0" y="0"/>
          <a:chExt cx="0" cy="0"/>
        </a:xfrm>
      </p:grpSpPr>
      <p:sp>
        <p:nvSpPr>
          <p:cNvPr id="283" name="Google Shape;283;g2d798d63880_0_30:notes">
            <a:extLst>
              <a:ext uri="{FF2B5EF4-FFF2-40B4-BE49-F238E27FC236}">
                <a16:creationId xmlns:a16="http://schemas.microsoft.com/office/drawing/2014/main" id="{7344B004-3710-C63A-0C9D-F3021310B3D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d798d63880_0_30:notes">
            <a:extLst>
              <a:ext uri="{FF2B5EF4-FFF2-40B4-BE49-F238E27FC236}">
                <a16:creationId xmlns:a16="http://schemas.microsoft.com/office/drawing/2014/main" id="{07B027E1-80D2-C459-048A-684B492891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1571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d8425db4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d8425db4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26926217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326926217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26e60426e5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326e60426e5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d8425db475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2d8425db475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d8425db475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d8425db475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26e60426e5_1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326e60426e5_1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26e60426e5_1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326e60426e5_1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26e60426e5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26e60426e5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6e60426e5_1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326e60426e5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6e60426e5_1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326e60426e5_1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48e58896b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a48e58896b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a48e58896b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a48e58896b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4203650" y="1275160"/>
            <a:ext cx="4587900" cy="3449400"/>
          </a:xfrm>
          <a:prstGeom prst="rect">
            <a:avLst/>
          </a:prstGeom>
          <a:noFill/>
          <a:ln>
            <a:noFill/>
          </a:ln>
        </p:spPr>
        <p:txBody>
          <a:bodyPr spcFirstLastPara="1" wrap="square" lIns="0" tIns="0" rIns="0" bIns="0" anchor="t" anchorCtr="0">
            <a:noAutofit/>
          </a:bodyPr>
          <a:lstStyle>
            <a:lvl1pPr marR="0" lvl="0" algn="l">
              <a:spcBef>
                <a:spcPts val="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1pPr>
            <a:lvl2pPr marR="0" lvl="1" algn="l">
              <a:spcBef>
                <a:spcPts val="1000"/>
              </a:spcBef>
              <a:spcAft>
                <a:spcPts val="0"/>
              </a:spcAft>
              <a:buClr>
                <a:schemeClr val="dk1"/>
              </a:buClr>
              <a:buSzPts val="900"/>
              <a:buFont typeface="Arial"/>
              <a:buNone/>
              <a:defRPr sz="900" b="1" i="0" u="none" strike="noStrike" cap="none">
                <a:solidFill>
                  <a:schemeClr val="dk1"/>
                </a:solidFill>
                <a:latin typeface="Verdana"/>
                <a:ea typeface="Verdana"/>
                <a:cs typeface="Verdana"/>
                <a:sym typeface="Verdana"/>
              </a:defRPr>
            </a:lvl2pPr>
            <a:lvl3pPr marR="0" lvl="2" algn="l">
              <a:spcBef>
                <a:spcPts val="1000"/>
              </a:spcBef>
              <a:spcAft>
                <a:spcPts val="0"/>
              </a:spcAft>
              <a:buClr>
                <a:schemeClr val="dk1"/>
              </a:buClr>
              <a:buSzPts val="900"/>
              <a:buFont typeface="Arial"/>
              <a:buChar char="•"/>
              <a:defRPr sz="900" b="0" i="0" u="none" strike="noStrike" cap="none">
                <a:solidFill>
                  <a:schemeClr val="dk1"/>
                </a:solidFill>
                <a:latin typeface="Verdana"/>
                <a:ea typeface="Verdana"/>
                <a:cs typeface="Verdana"/>
                <a:sym typeface="Verdana"/>
              </a:defRPr>
            </a:lvl3pPr>
            <a:lvl4pPr marR="0" lvl="3" algn="l">
              <a:spcBef>
                <a:spcPts val="100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R="0" lvl="4" algn="l">
              <a:spcBef>
                <a:spcPts val="100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R="0" lvl="5"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6pPr>
            <a:lvl7pPr marR="0" lvl="6"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7pPr>
            <a:lvl8pPr marR="0" lvl="7"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8pPr>
            <a:lvl9pPr marR="0" lvl="8" algn="l">
              <a:spcBef>
                <a:spcPts val="1000"/>
              </a:spcBef>
              <a:spcAft>
                <a:spcPts val="100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9pPr>
          </a:lstStyle>
          <a:p>
            <a:endParaRPr/>
          </a:p>
        </p:txBody>
      </p:sp>
      <p:sp>
        <p:nvSpPr>
          <p:cNvPr id="52" name="Google Shape;52;p13"/>
          <p:cNvSpPr txBox="1">
            <a:spLocks noGrp="1"/>
          </p:cNvSpPr>
          <p:nvPr>
            <p:ph type="body" idx="1"/>
          </p:nvPr>
        </p:nvSpPr>
        <p:spPr>
          <a:xfrm>
            <a:off x="352425" y="1248968"/>
            <a:ext cx="3250500" cy="3475500"/>
          </a:xfrm>
          <a:prstGeom prst="rect">
            <a:avLst/>
          </a:prstGeom>
          <a:noFill/>
          <a:ln>
            <a:noFill/>
          </a:ln>
        </p:spPr>
        <p:txBody>
          <a:bodyPr spcFirstLastPara="1" wrap="square" lIns="0" tIns="0" rIns="0" bIns="0" anchor="t" anchorCtr="0">
            <a:noAutofit/>
          </a:bodyPr>
          <a:lstStyle>
            <a:lvl1pPr marL="457200" lvl="0" indent="-285750" algn="l">
              <a:spcBef>
                <a:spcPts val="0"/>
              </a:spcBef>
              <a:spcAft>
                <a:spcPts val="0"/>
              </a:spcAft>
              <a:buClr>
                <a:schemeClr val="dk1"/>
              </a:buClr>
              <a:buSzPts val="900"/>
              <a:buChar char="●"/>
              <a:defRPr/>
            </a:lvl1pPr>
            <a:lvl2pPr marL="914400" lvl="1" indent="-285750" algn="l">
              <a:spcBef>
                <a:spcPts val="1000"/>
              </a:spcBef>
              <a:spcAft>
                <a:spcPts val="0"/>
              </a:spcAft>
              <a:buClr>
                <a:schemeClr val="dk1"/>
              </a:buClr>
              <a:buSzPts val="900"/>
              <a:buChar char="○"/>
              <a:defRPr/>
            </a:lvl2pPr>
            <a:lvl3pPr marL="1371600" lvl="2" indent="-285750" algn="l">
              <a:spcBef>
                <a:spcPts val="1000"/>
              </a:spcBef>
              <a:spcAft>
                <a:spcPts val="0"/>
              </a:spcAft>
              <a:buClr>
                <a:schemeClr val="dk1"/>
              </a:buClr>
              <a:buSzPts val="900"/>
              <a:buChar char="■"/>
              <a:defRPr/>
            </a:lvl3pPr>
            <a:lvl4pPr marL="1828800" lvl="3" indent="-285750" algn="l">
              <a:spcBef>
                <a:spcPts val="1000"/>
              </a:spcBef>
              <a:spcAft>
                <a:spcPts val="0"/>
              </a:spcAft>
              <a:buClr>
                <a:schemeClr val="dk1"/>
              </a:buClr>
              <a:buSzPts val="900"/>
              <a:buChar char="●"/>
              <a:defRPr/>
            </a:lvl4pPr>
            <a:lvl5pPr marL="2286000" lvl="4" indent="-285750" algn="l">
              <a:spcBef>
                <a:spcPts val="1000"/>
              </a:spcBef>
              <a:spcAft>
                <a:spcPts val="0"/>
              </a:spcAft>
              <a:buClr>
                <a:schemeClr val="dk1"/>
              </a:buClr>
              <a:buSzPts val="900"/>
              <a:buChar char="○"/>
              <a:defRPr/>
            </a:lvl5pPr>
            <a:lvl6pPr marL="2743200" lvl="5" indent="-317500" algn="l">
              <a:spcBef>
                <a:spcPts val="1000"/>
              </a:spcBef>
              <a:spcAft>
                <a:spcPts val="0"/>
              </a:spcAft>
              <a:buClr>
                <a:schemeClr val="dk1"/>
              </a:buClr>
              <a:buSzPts val="1400"/>
              <a:buChar char="■"/>
              <a:defRPr/>
            </a:lvl6pPr>
            <a:lvl7pPr marL="3200400" lvl="6" indent="-317500" algn="l">
              <a:spcBef>
                <a:spcPts val="1000"/>
              </a:spcBef>
              <a:spcAft>
                <a:spcPts val="0"/>
              </a:spcAft>
              <a:buClr>
                <a:schemeClr val="dk1"/>
              </a:buClr>
              <a:buSzPts val="1400"/>
              <a:buChar char="●"/>
              <a:defRPr/>
            </a:lvl7pPr>
            <a:lvl8pPr marL="3657600" lvl="7" indent="-317500" algn="l">
              <a:spcBef>
                <a:spcPts val="1000"/>
              </a:spcBef>
              <a:spcAft>
                <a:spcPts val="0"/>
              </a:spcAft>
              <a:buClr>
                <a:schemeClr val="dk1"/>
              </a:buClr>
              <a:buSzPts val="1400"/>
              <a:buChar char="○"/>
              <a:defRPr/>
            </a:lvl8pPr>
            <a:lvl9pPr marL="4114800" lvl="8" indent="-317500" algn="l">
              <a:spcBef>
                <a:spcPts val="1000"/>
              </a:spcBef>
              <a:spcAft>
                <a:spcPts val="1000"/>
              </a:spcAft>
              <a:buClr>
                <a:schemeClr val="dk1"/>
              </a:buClr>
              <a:buSzPts val="1400"/>
              <a:buChar char="■"/>
              <a:defRPr/>
            </a:lvl9pPr>
          </a:lstStyle>
          <a:p>
            <a:endParaRPr/>
          </a:p>
        </p:txBody>
      </p:sp>
      <p:sp>
        <p:nvSpPr>
          <p:cNvPr id="53" name="Google Shape;53;p13"/>
          <p:cNvSpPr txBox="1">
            <a:spLocks noGrp="1"/>
          </p:cNvSpPr>
          <p:nvPr>
            <p:ph type="body" idx="3"/>
          </p:nvPr>
        </p:nvSpPr>
        <p:spPr>
          <a:xfrm>
            <a:off x="352425" y="552516"/>
            <a:ext cx="8439000" cy="5679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1500"/>
              <a:buNone/>
              <a:defRPr sz="1500" b="0">
                <a:solidFill>
                  <a:srgbClr val="575757"/>
                </a:solidFill>
              </a:defRPr>
            </a:lvl1pPr>
            <a:lvl2pPr marL="914400" lvl="1" indent="-317500" algn="l">
              <a:spcBef>
                <a:spcPts val="1000"/>
              </a:spcBef>
              <a:spcAft>
                <a:spcPts val="0"/>
              </a:spcAft>
              <a:buClr>
                <a:schemeClr val="dk1"/>
              </a:buClr>
              <a:buSzPts val="1400"/>
              <a:buChar char="○"/>
              <a:defRPr/>
            </a:lvl2pPr>
            <a:lvl3pPr marL="1371600" lvl="2" indent="-317500" algn="l">
              <a:spcBef>
                <a:spcPts val="1000"/>
              </a:spcBef>
              <a:spcAft>
                <a:spcPts val="0"/>
              </a:spcAft>
              <a:buClr>
                <a:schemeClr val="dk1"/>
              </a:buClr>
              <a:buSzPts val="1400"/>
              <a:buChar char="■"/>
              <a:defRPr/>
            </a:lvl3pPr>
            <a:lvl4pPr marL="1828800" lvl="3" indent="-317500" algn="l">
              <a:spcBef>
                <a:spcPts val="1000"/>
              </a:spcBef>
              <a:spcAft>
                <a:spcPts val="0"/>
              </a:spcAft>
              <a:buClr>
                <a:schemeClr val="dk1"/>
              </a:buClr>
              <a:buSzPts val="1400"/>
              <a:buChar char="●"/>
              <a:defRPr/>
            </a:lvl4pPr>
            <a:lvl5pPr marL="2286000" lvl="4" indent="-317500" algn="l">
              <a:spcBef>
                <a:spcPts val="1000"/>
              </a:spcBef>
              <a:spcAft>
                <a:spcPts val="0"/>
              </a:spcAft>
              <a:buClr>
                <a:schemeClr val="dk1"/>
              </a:buClr>
              <a:buSzPts val="1400"/>
              <a:buChar char="○"/>
              <a:defRPr/>
            </a:lvl5pPr>
            <a:lvl6pPr marL="2743200" lvl="5" indent="-317500" algn="l">
              <a:spcBef>
                <a:spcPts val="1000"/>
              </a:spcBef>
              <a:spcAft>
                <a:spcPts val="0"/>
              </a:spcAft>
              <a:buClr>
                <a:schemeClr val="dk1"/>
              </a:buClr>
              <a:buSzPts val="1400"/>
              <a:buChar char="■"/>
              <a:defRPr/>
            </a:lvl6pPr>
            <a:lvl7pPr marL="3200400" lvl="6" indent="-317500" algn="l">
              <a:spcBef>
                <a:spcPts val="1000"/>
              </a:spcBef>
              <a:spcAft>
                <a:spcPts val="0"/>
              </a:spcAft>
              <a:buClr>
                <a:schemeClr val="dk1"/>
              </a:buClr>
              <a:buSzPts val="1400"/>
              <a:buChar char="●"/>
              <a:defRPr/>
            </a:lvl7pPr>
            <a:lvl8pPr marL="3657600" lvl="7" indent="-317500" algn="l">
              <a:spcBef>
                <a:spcPts val="1000"/>
              </a:spcBef>
              <a:spcAft>
                <a:spcPts val="0"/>
              </a:spcAft>
              <a:buClr>
                <a:schemeClr val="dk1"/>
              </a:buClr>
              <a:buSzPts val="1400"/>
              <a:buChar char="○"/>
              <a:defRPr/>
            </a:lvl8pPr>
            <a:lvl9pPr marL="4114800" lvl="8" indent="-317500" algn="l">
              <a:spcBef>
                <a:spcPts val="1000"/>
              </a:spcBef>
              <a:spcAft>
                <a:spcPts val="1000"/>
              </a:spcAft>
              <a:buClr>
                <a:schemeClr val="dk1"/>
              </a:buClr>
              <a:buSzPts val="1400"/>
              <a:buChar char="■"/>
              <a:defRPr/>
            </a:lvl9pPr>
          </a:lstStyle>
          <a:p>
            <a:endParaRPr/>
          </a:p>
        </p:txBody>
      </p:sp>
      <p:sp>
        <p:nvSpPr>
          <p:cNvPr id="54" name="Google Shape;54;p13"/>
          <p:cNvSpPr txBox="1">
            <a:spLocks noGrp="1"/>
          </p:cNvSpPr>
          <p:nvPr>
            <p:ph type="title"/>
          </p:nvPr>
        </p:nvSpPr>
        <p:spPr>
          <a:xfrm>
            <a:off x="352425" y="301940"/>
            <a:ext cx="8439000" cy="2508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500"/>
              <a:buFont typeface="Verdana"/>
              <a:buNone/>
              <a:defRPr sz="1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3"/>
          <p:cNvSpPr txBox="1">
            <a:spLocks noGrp="1"/>
          </p:cNvSpPr>
          <p:nvPr>
            <p:ph type="ftr" idx="11"/>
          </p:nvPr>
        </p:nvSpPr>
        <p:spPr>
          <a:xfrm>
            <a:off x="7366834" y="4855721"/>
            <a:ext cx="1062900" cy="75000"/>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100"/>
              <a:buNone/>
              <a:defRPr sz="5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6" name="Google Shape;56;p13"/>
          <p:cNvSpPr txBox="1">
            <a:spLocks noGrp="1"/>
          </p:cNvSpPr>
          <p:nvPr>
            <p:ph type="sldNum" idx="12"/>
          </p:nvPr>
        </p:nvSpPr>
        <p:spPr>
          <a:xfrm>
            <a:off x="8682169" y="4855721"/>
            <a:ext cx="109200" cy="77100"/>
          </a:xfrm>
          <a:prstGeom prst="rect">
            <a:avLst/>
          </a:prstGeom>
          <a:noFill/>
          <a:ln>
            <a:noFill/>
          </a:ln>
        </p:spPr>
        <p:txBody>
          <a:bodyPr spcFirstLastPara="1" wrap="square" lIns="0" tIns="0" rIns="0" bIns="0" anchor="ctr" anchorCtr="0">
            <a:spAutoFit/>
          </a:bodyPr>
          <a:lstStyle>
            <a:lvl1pPr marL="0" lvl="0" indent="0" algn="r">
              <a:spcBef>
                <a:spcPts val="0"/>
              </a:spcBef>
              <a:buNone/>
              <a:defRPr sz="500">
                <a:solidFill>
                  <a:schemeClr val="dk1"/>
                </a:solidFill>
                <a:latin typeface="Verdana"/>
                <a:ea typeface="Verdana"/>
                <a:cs typeface="Verdana"/>
                <a:sym typeface="Verdana"/>
              </a:defRPr>
            </a:lvl1pPr>
            <a:lvl2pPr marL="0" lvl="1" indent="0" algn="r">
              <a:spcBef>
                <a:spcPts val="0"/>
              </a:spcBef>
              <a:buNone/>
              <a:defRPr sz="500">
                <a:solidFill>
                  <a:schemeClr val="dk1"/>
                </a:solidFill>
                <a:latin typeface="Verdana"/>
                <a:ea typeface="Verdana"/>
                <a:cs typeface="Verdana"/>
                <a:sym typeface="Verdana"/>
              </a:defRPr>
            </a:lvl2pPr>
            <a:lvl3pPr marL="0" lvl="2" indent="0" algn="r">
              <a:spcBef>
                <a:spcPts val="0"/>
              </a:spcBef>
              <a:buNone/>
              <a:defRPr sz="500">
                <a:solidFill>
                  <a:schemeClr val="dk1"/>
                </a:solidFill>
                <a:latin typeface="Verdana"/>
                <a:ea typeface="Verdana"/>
                <a:cs typeface="Verdana"/>
                <a:sym typeface="Verdana"/>
              </a:defRPr>
            </a:lvl3pPr>
            <a:lvl4pPr marL="0" lvl="3" indent="0" algn="r">
              <a:spcBef>
                <a:spcPts val="0"/>
              </a:spcBef>
              <a:buNone/>
              <a:defRPr sz="500">
                <a:solidFill>
                  <a:schemeClr val="dk1"/>
                </a:solidFill>
                <a:latin typeface="Verdana"/>
                <a:ea typeface="Verdana"/>
                <a:cs typeface="Verdana"/>
                <a:sym typeface="Verdana"/>
              </a:defRPr>
            </a:lvl4pPr>
            <a:lvl5pPr marL="0" lvl="4" indent="0" algn="r">
              <a:spcBef>
                <a:spcPts val="0"/>
              </a:spcBef>
              <a:buNone/>
              <a:defRPr sz="500">
                <a:solidFill>
                  <a:schemeClr val="dk1"/>
                </a:solidFill>
                <a:latin typeface="Verdana"/>
                <a:ea typeface="Verdana"/>
                <a:cs typeface="Verdana"/>
                <a:sym typeface="Verdana"/>
              </a:defRPr>
            </a:lvl5pPr>
            <a:lvl6pPr marL="0" lvl="5" indent="0" algn="r">
              <a:spcBef>
                <a:spcPts val="0"/>
              </a:spcBef>
              <a:buNone/>
              <a:defRPr sz="500">
                <a:solidFill>
                  <a:schemeClr val="dk1"/>
                </a:solidFill>
                <a:latin typeface="Verdana"/>
                <a:ea typeface="Verdana"/>
                <a:cs typeface="Verdana"/>
                <a:sym typeface="Verdana"/>
              </a:defRPr>
            </a:lvl6pPr>
            <a:lvl7pPr marL="0" lvl="6" indent="0" algn="r">
              <a:spcBef>
                <a:spcPts val="0"/>
              </a:spcBef>
              <a:buNone/>
              <a:defRPr sz="500">
                <a:solidFill>
                  <a:schemeClr val="dk1"/>
                </a:solidFill>
                <a:latin typeface="Verdana"/>
                <a:ea typeface="Verdana"/>
                <a:cs typeface="Verdana"/>
                <a:sym typeface="Verdana"/>
              </a:defRPr>
            </a:lvl7pPr>
            <a:lvl8pPr marL="0" lvl="7" indent="0" algn="r">
              <a:spcBef>
                <a:spcPts val="0"/>
              </a:spcBef>
              <a:buNone/>
              <a:defRPr sz="500">
                <a:solidFill>
                  <a:schemeClr val="dk1"/>
                </a:solidFill>
                <a:latin typeface="Verdana"/>
                <a:ea typeface="Verdana"/>
                <a:cs typeface="Verdana"/>
                <a:sym typeface="Verdana"/>
              </a:defRPr>
            </a:lvl8pPr>
            <a:lvl9pPr marL="0" lvl="8" indent="0" algn="r">
              <a:spcBef>
                <a:spcPts val="0"/>
              </a:spcBef>
              <a:buNone/>
              <a:defRPr sz="5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C601E-94B2-3F15-EA71-224E51B9754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90719C7-9DB1-9442-E14A-B3F092182C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A393466-7205-320C-F81B-DF4A0F554F2D}"/>
              </a:ext>
            </a:extLst>
          </p:cNvPr>
          <p:cNvSpPr>
            <a:spLocks noGrp="1"/>
          </p:cNvSpPr>
          <p:nvPr>
            <p:ph type="dt" sz="half" idx="10"/>
          </p:nvPr>
        </p:nvSpPr>
        <p:spPr/>
        <p:txBody>
          <a:bodyPr/>
          <a:lstStyle/>
          <a:p>
            <a:fld id="{106D8854-378B-4115-960D-43B363C96855}" type="datetimeFigureOut">
              <a:rPr lang="fr-CA" smtClean="0"/>
              <a:t>2025-01-31</a:t>
            </a:fld>
            <a:endParaRPr lang="fr-CA"/>
          </a:p>
        </p:txBody>
      </p:sp>
      <p:sp>
        <p:nvSpPr>
          <p:cNvPr id="5" name="Espace réservé du pied de page 4">
            <a:extLst>
              <a:ext uri="{FF2B5EF4-FFF2-40B4-BE49-F238E27FC236}">
                <a16:creationId xmlns:a16="http://schemas.microsoft.com/office/drawing/2014/main" id="{A976F863-1922-46D1-E109-B5FFA2A2738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3E8FD8C-8CDD-298D-466C-C1E2B2039576}"/>
              </a:ext>
            </a:extLst>
          </p:cNvPr>
          <p:cNvSpPr>
            <a:spLocks noGrp="1"/>
          </p:cNvSpPr>
          <p:nvPr>
            <p:ph type="sldNum" sz="quarter" idx="12"/>
          </p:nvPr>
        </p:nvSpPr>
        <p:spPr/>
        <p:txBody>
          <a:bodyPr/>
          <a:lstStyle/>
          <a:p>
            <a:fld id="{37B96B31-9DF3-4004-8929-DDE46EA1565E}" type="slidenum">
              <a:rPr lang="fr-CA" smtClean="0"/>
              <a:t>‹N°›</a:t>
            </a:fld>
            <a:endParaRPr lang="fr-CA"/>
          </a:p>
        </p:txBody>
      </p:sp>
    </p:spTree>
    <p:extLst>
      <p:ext uri="{BB962C8B-B14F-4D97-AF65-F5344CB8AC3E}">
        <p14:creationId xmlns:p14="http://schemas.microsoft.com/office/powerpoint/2010/main" val="298128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E52DE-B0F1-6EE5-D032-D7C4F688CF9D}"/>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fr-CA"/>
          </a:p>
        </p:txBody>
      </p:sp>
      <p:sp>
        <p:nvSpPr>
          <p:cNvPr id="3" name="Sous-titre 2">
            <a:extLst>
              <a:ext uri="{FF2B5EF4-FFF2-40B4-BE49-F238E27FC236}">
                <a16:creationId xmlns:a16="http://schemas.microsoft.com/office/drawing/2014/main" id="{70242E22-0755-0F80-A1CE-11AECB8026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D22C53E6-AC71-4D89-786D-919B1F88DE95}"/>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5" name="Espace réservé du pied de page 4">
            <a:extLst>
              <a:ext uri="{FF2B5EF4-FFF2-40B4-BE49-F238E27FC236}">
                <a16:creationId xmlns:a16="http://schemas.microsoft.com/office/drawing/2014/main" id="{A4230458-17FF-4491-77EB-FA3889919F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062F0B7-BBD1-1AC6-A61E-CC040228F125}"/>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169114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80F32-75B3-857D-A3C0-B247EAD5DEE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E965BE8-1D46-0D2B-3D70-2E77582A494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FB87C7B-3EF2-DFAE-6BA3-A19B4CA71933}"/>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5" name="Espace réservé du pied de page 4">
            <a:extLst>
              <a:ext uri="{FF2B5EF4-FFF2-40B4-BE49-F238E27FC236}">
                <a16:creationId xmlns:a16="http://schemas.microsoft.com/office/drawing/2014/main" id="{78A5B3BC-49AE-E3E0-D92E-8AEF22F32C7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5C5FF86-36AF-06B7-1666-A0ABB8B7C6BF}"/>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2797929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91557-5408-36A4-1B5D-42B31E34FFB9}"/>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58E97DD5-B7E6-4C96-5173-CD67A042737C}"/>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FFF9795-8A36-4302-2864-F804E68E3315}"/>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5" name="Espace réservé du pied de page 4">
            <a:extLst>
              <a:ext uri="{FF2B5EF4-FFF2-40B4-BE49-F238E27FC236}">
                <a16:creationId xmlns:a16="http://schemas.microsoft.com/office/drawing/2014/main" id="{693E763C-652F-0C11-860F-31F0AC89BCC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A588DC0-9ACA-DF7F-1BEC-5ADCC6FD78D6}"/>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2951965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BDA86C-4248-B936-C9FA-D6379942DAB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597FC67-40D5-5B63-FA9B-37EB3CA8ADEF}"/>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89151279-ECE8-B87C-B29B-A519B53059ED}"/>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0D7E7F87-437B-2121-736D-8DF4F34C1C84}"/>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6" name="Espace réservé du pied de page 5">
            <a:extLst>
              <a:ext uri="{FF2B5EF4-FFF2-40B4-BE49-F238E27FC236}">
                <a16:creationId xmlns:a16="http://schemas.microsoft.com/office/drawing/2014/main" id="{587E89EB-4BD7-02D9-BC22-E96C1103F97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2485C2B-59AC-2E8B-1B24-ED938B894FC8}"/>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179033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930EF-912A-4310-4520-60A26E9C6807}"/>
              </a:ext>
            </a:extLst>
          </p:cNvPr>
          <p:cNvSpPr>
            <a:spLocks noGrp="1"/>
          </p:cNvSpPr>
          <p:nvPr>
            <p:ph type="title"/>
          </p:nvPr>
        </p:nvSpPr>
        <p:spPr>
          <a:xfrm>
            <a:off x="629841" y="273844"/>
            <a:ext cx="7886700" cy="994172"/>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C55CA9D2-8CF6-8439-5B21-72A7345D6D6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50A425B-B98D-5A91-6ACD-1018A10994D9}"/>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2F9B0D6F-FB50-34AE-CAAA-A6431C6C8E1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5E2BD75-1111-EBAC-25EE-4774EBB67893}"/>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F97C431-9D77-A055-6727-B4D1FEC7C908}"/>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8" name="Espace réservé du pied de page 7">
            <a:extLst>
              <a:ext uri="{FF2B5EF4-FFF2-40B4-BE49-F238E27FC236}">
                <a16:creationId xmlns:a16="http://schemas.microsoft.com/office/drawing/2014/main" id="{7A824BDB-777A-E977-6182-4BF30AE31ED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2112C7BB-2249-6AC4-90A4-78BB515C637E}"/>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680326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8687C-4097-353C-6B48-F586D8018C0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C1C15CCB-9645-684C-61A0-30976E39952D}"/>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4" name="Espace réservé du pied de page 3">
            <a:extLst>
              <a:ext uri="{FF2B5EF4-FFF2-40B4-BE49-F238E27FC236}">
                <a16:creationId xmlns:a16="http://schemas.microsoft.com/office/drawing/2014/main" id="{CF5CD58E-3BFE-FC85-6D20-155FD61145F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615AE093-6777-69A1-E574-2FDF6CC2B388}"/>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361469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B227FD-E07A-53D4-A442-D6209E1EC864}"/>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3" name="Espace réservé du pied de page 2">
            <a:extLst>
              <a:ext uri="{FF2B5EF4-FFF2-40B4-BE49-F238E27FC236}">
                <a16:creationId xmlns:a16="http://schemas.microsoft.com/office/drawing/2014/main" id="{29A2C324-6B66-4F20-73EA-4326E6917084}"/>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B4C52522-4E9A-C5EB-4EE3-9E8D2AE6BFB6}"/>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2364582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90A8E-A917-37F4-085A-5A6DFA041CB9}"/>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063B800-46D1-F246-E238-8FE6F6BBFB9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6D96E752-46B5-1F89-F150-5EB40085527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976EF2-0253-88A2-F8F6-63BC8F20FB27}"/>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6" name="Espace réservé du pied de page 5">
            <a:extLst>
              <a:ext uri="{FF2B5EF4-FFF2-40B4-BE49-F238E27FC236}">
                <a16:creationId xmlns:a16="http://schemas.microsoft.com/office/drawing/2014/main" id="{2CB5CFED-FDFE-8F95-D7E3-836A9623EF0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CB6FC59-22E0-FD70-0C92-29BE7B23F32E}"/>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235436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DEF7F-DCA2-3401-426A-F0C89ECAE918}"/>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0E04E11-A385-5888-329F-CF85045FFAB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a:extLst>
              <a:ext uri="{FF2B5EF4-FFF2-40B4-BE49-F238E27FC236}">
                <a16:creationId xmlns:a16="http://schemas.microsoft.com/office/drawing/2014/main" id="{4C98E877-7C87-4968-1E61-647E65F132D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3EA8E7A-238A-98B2-B75C-7BC4DC74D2C3}"/>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6" name="Espace réservé du pied de page 5">
            <a:extLst>
              <a:ext uri="{FF2B5EF4-FFF2-40B4-BE49-F238E27FC236}">
                <a16:creationId xmlns:a16="http://schemas.microsoft.com/office/drawing/2014/main" id="{2906F947-FC2C-ECBF-2DA7-EA7D8EAED42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38BC87C-BA7F-D4B5-7871-23BE584A2E1C}"/>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3603581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F2484-489F-1619-9992-6F212A1E49A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E345282-DDD3-EACA-1A6F-C053005C689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BE617FC-A599-F951-8C0E-81D21CB951C1}"/>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5" name="Espace réservé du pied de page 4">
            <a:extLst>
              <a:ext uri="{FF2B5EF4-FFF2-40B4-BE49-F238E27FC236}">
                <a16:creationId xmlns:a16="http://schemas.microsoft.com/office/drawing/2014/main" id="{84DD7F15-BDEC-5494-40BB-899AC36CDAD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453807F-6182-668B-8180-CE610F05EEAA}"/>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842816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2124EB3-7238-3F48-F782-870FE4393A98}"/>
              </a:ext>
            </a:extLst>
          </p:cNvPr>
          <p:cNvSpPr>
            <a:spLocks noGrp="1"/>
          </p:cNvSpPr>
          <p:nvPr>
            <p:ph type="title" orient="vert"/>
          </p:nvPr>
        </p:nvSpPr>
        <p:spPr>
          <a:xfrm>
            <a:off x="6543675" y="273844"/>
            <a:ext cx="1971675" cy="4358879"/>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9D00C77-8671-18E2-52D3-6F08F3231ADD}"/>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FF71D34-24CD-7833-3401-718293938040}"/>
              </a:ext>
            </a:extLst>
          </p:cNvPr>
          <p:cNvSpPr>
            <a:spLocks noGrp="1"/>
          </p:cNvSpPr>
          <p:nvPr>
            <p:ph type="dt" sz="half" idx="10"/>
          </p:nvPr>
        </p:nvSpPr>
        <p:spPr/>
        <p:txBody>
          <a:bodyPr/>
          <a:lstStyle/>
          <a:p>
            <a:fld id="{DF1557C1-453B-4293-92A3-45BC77D51670}" type="datetimeFigureOut">
              <a:rPr lang="fr-CA" smtClean="0"/>
              <a:t>2025-01-31</a:t>
            </a:fld>
            <a:endParaRPr lang="fr-CA"/>
          </a:p>
        </p:txBody>
      </p:sp>
      <p:sp>
        <p:nvSpPr>
          <p:cNvPr id="5" name="Espace réservé du pied de page 4">
            <a:extLst>
              <a:ext uri="{FF2B5EF4-FFF2-40B4-BE49-F238E27FC236}">
                <a16:creationId xmlns:a16="http://schemas.microsoft.com/office/drawing/2014/main" id="{64431348-91D6-2BB0-5A66-6E244F59F17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473AD2E-81D0-7DB3-A8CA-992F9A20ED00}"/>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302502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95F7A2-B849-6D59-C171-A9BCDB87412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CA2F6E0-E11A-BDFC-47D2-7BD61DFC195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5F4953-B069-F559-DD35-B46CE2FFF59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DF1557C1-453B-4293-92A3-45BC77D51670}" type="datetimeFigureOut">
              <a:rPr lang="fr-CA" smtClean="0"/>
              <a:t>2025-01-31</a:t>
            </a:fld>
            <a:endParaRPr lang="fr-CA"/>
          </a:p>
        </p:txBody>
      </p:sp>
      <p:sp>
        <p:nvSpPr>
          <p:cNvPr id="5" name="Espace réservé du pied de page 4">
            <a:extLst>
              <a:ext uri="{FF2B5EF4-FFF2-40B4-BE49-F238E27FC236}">
                <a16:creationId xmlns:a16="http://schemas.microsoft.com/office/drawing/2014/main" id="{B9AF232B-EF9D-F362-A170-6BAB3E35D7B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779FDB8E-918D-7DB7-AF85-50656BA565B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C4109391-3368-48B8-ABC8-C8DE8C889BFD}" type="slidenum">
              <a:rPr lang="fr-CA" smtClean="0"/>
              <a:t>‹N°›</a:t>
            </a:fld>
            <a:endParaRPr lang="fr-CA"/>
          </a:p>
        </p:txBody>
      </p:sp>
    </p:spTree>
    <p:extLst>
      <p:ext uri="{BB962C8B-B14F-4D97-AF65-F5344CB8AC3E}">
        <p14:creationId xmlns:p14="http://schemas.microsoft.com/office/powerpoint/2010/main" val="13249440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52.xml"/></Relationships>
</file>

<file path=ppt/slides/_rels/slide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5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9.xml"/><Relationship Id="rId7" Type="http://schemas.openxmlformats.org/officeDocument/2006/relationships/notesSlide" Target="../notesSlides/notesSlide1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1.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8.xml"/><Relationship Id="rId7" Type="http://schemas.openxmlformats.org/officeDocument/2006/relationships/notesSlide" Target="../notesSlides/notesSlide20.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6.xml"/><Relationship Id="rId7" Type="http://schemas.openxmlformats.org/officeDocument/2006/relationships/notesSlide" Target="../notesSlides/notesSlide2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1.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3.xml"/><Relationship Id="rId1" Type="http://schemas.openxmlformats.org/officeDocument/2006/relationships/tags" Target="../tags/tag102.xml"/></Relationships>
</file>

<file path=ppt/slides/_rels/slide26.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09.xml"/><Relationship Id="rId7" Type="http://schemas.openxmlformats.org/officeDocument/2006/relationships/notesSlide" Target="../notesSlides/notesSlide25.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1.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image" Target="../media/image5.png"/><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image" Target="../media/image4.png"/><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image" Target="../media/image8.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3.png"/><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notesSlide" Target="../notesSlides/notesSlide3.xml"/><Relationship Id="rId28" Type="http://schemas.openxmlformats.org/officeDocument/2006/relationships/image" Target="../media/image7.png"/><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slideLayout" Target="../slideLayouts/slideLayout3.xml"/><Relationship Id="rId27"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26.xml"/><Relationship Id="rId7" Type="http://schemas.openxmlformats.org/officeDocument/2006/relationships/notesSlide" Target="../notesSlides/notesSlide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1.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32.xml"/><Relationship Id="rId5" Type="http://schemas.openxmlformats.org/officeDocument/2006/relationships/slideLayout" Target="../slideLayouts/slideLayout3.xml"/><Relationship Id="rId4" Type="http://schemas.openxmlformats.org/officeDocument/2006/relationships/tags" Target="../tags/tag135.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38.xml"/><Relationship Id="rId7" Type="http://schemas.openxmlformats.org/officeDocument/2006/relationships/notesSlide" Target="../notesSlides/notesSlide33.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3.xml"/><Relationship Id="rId7" Type="http://schemas.openxmlformats.org/officeDocument/2006/relationships/notesSlide" Target="../notesSlides/notesSlide34.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1.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36.xml"/><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37.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s://frq.gouv.qc.ca/programme/creation-dentreprise-scientifique-et-innovante-cesi-incluant-une-bourse-postdoctorale-2025-2026/" TargetMode="Externa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38.xml"/><Relationship Id="rId4"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39.xml"/><Relationship Id="rId5" Type="http://schemas.openxmlformats.org/officeDocument/2006/relationships/slideLayout" Target="../slideLayouts/slideLayout3.xml"/><Relationship Id="rId4" Type="http://schemas.openxmlformats.org/officeDocument/2006/relationships/tags" Target="../tags/tag161.xml"/></Relationships>
</file>

<file path=ppt/slides/_rels/slide42.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40.xml"/><Relationship Id="rId5" Type="http://schemas.openxmlformats.org/officeDocument/2006/relationships/slideLayout" Target="../slideLayouts/slideLayout3.xml"/><Relationship Id="rId4" Type="http://schemas.openxmlformats.org/officeDocument/2006/relationships/tags" Target="../tags/tag165.xml"/></Relationships>
</file>

<file path=ppt/slides/_rels/slide43.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41.xml"/><Relationship Id="rId5" Type="http://schemas.openxmlformats.org/officeDocument/2006/relationships/slideLayout" Target="../slideLayouts/slideLayout3.xml"/><Relationship Id="rId4" Type="http://schemas.openxmlformats.org/officeDocument/2006/relationships/tags" Target="../tags/tag169.xml"/></Relationships>
</file>

<file path=ppt/slides/_rels/slide44.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42.xml"/><Relationship Id="rId4"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4.xml"/><Relationship Id="rId7" Type="http://schemas.openxmlformats.org/officeDocument/2006/relationships/notesSlide" Target="../notesSlides/notesSlide5.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3.xml"/><Relationship Id="rId5" Type="http://schemas.openxmlformats.org/officeDocument/2006/relationships/tags" Target="../tags/tag36.xml"/><Relationship Id="rId4" Type="http://schemas.openxmlformats.org/officeDocument/2006/relationships/tags" Target="../tags/tag3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8.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45.xml"/></Relationships>
</file>

<file path=ppt/slides/_rels/slide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idx="4294967295"/>
            <p:custDataLst>
              <p:tags r:id="rId1"/>
            </p:custDataLst>
          </p:nvPr>
        </p:nvSpPr>
        <p:spPr>
          <a:xfrm>
            <a:off x="308850" y="646050"/>
            <a:ext cx="4133700" cy="20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Document de candidature au</a:t>
            </a:r>
            <a:endParaRPr sz="2200" dirty="0"/>
          </a:p>
          <a:p>
            <a:pPr marL="0" lvl="0" indent="0" algn="l" rtl="0">
              <a:spcBef>
                <a:spcPts val="0"/>
              </a:spcBef>
              <a:spcAft>
                <a:spcPts val="0"/>
              </a:spcAft>
              <a:buNone/>
            </a:pPr>
            <a:r>
              <a:rPr lang="en" sz="2200" b="1" dirty="0">
                <a:latin typeface="Roboto"/>
                <a:ea typeface="Roboto"/>
                <a:cs typeface="Roboto"/>
                <a:sym typeface="Roboto"/>
              </a:rPr>
              <a:t>Programme de création d'entreprise scientifique et innovante (CESI)</a:t>
            </a:r>
            <a:endParaRPr sz="2200" b="1" dirty="0">
              <a:latin typeface="Roboto"/>
              <a:ea typeface="Roboto"/>
              <a:cs typeface="Roboto"/>
              <a:sym typeface="Roboto"/>
            </a:endParaRPr>
          </a:p>
          <a:p>
            <a:pPr marL="0" lvl="0" indent="0" algn="l" rtl="0">
              <a:spcBef>
                <a:spcPts val="0"/>
              </a:spcBef>
              <a:spcAft>
                <a:spcPts val="0"/>
              </a:spcAft>
              <a:buNone/>
            </a:pPr>
            <a:endParaRPr dirty="0"/>
          </a:p>
        </p:txBody>
      </p:sp>
      <p:pic>
        <p:nvPicPr>
          <p:cNvPr id="62" name="Google Shape;62;p14"/>
          <p:cNvPicPr preferRelativeResize="0"/>
          <p:nvPr>
            <p:custDataLst>
              <p:tags r:id="rId2"/>
            </p:custDataLst>
          </p:nvPr>
        </p:nvPicPr>
        <p:blipFill rotWithShape="1">
          <a:blip r:embed="rId8">
            <a:alphaModFix/>
          </a:blip>
          <a:srcRect t="55949"/>
          <a:stretch/>
        </p:blipFill>
        <p:spPr>
          <a:xfrm>
            <a:off x="-284650" y="4599900"/>
            <a:ext cx="5145677" cy="1133350"/>
          </a:xfrm>
          <a:prstGeom prst="rect">
            <a:avLst/>
          </a:prstGeom>
          <a:noFill/>
          <a:ln>
            <a:noFill/>
          </a:ln>
        </p:spPr>
      </p:pic>
      <p:sp>
        <p:nvSpPr>
          <p:cNvPr id="63" name="Google Shape;63;p14"/>
          <p:cNvSpPr txBox="1"/>
          <p:nvPr>
            <p:custDataLst>
              <p:tags r:id="rId3"/>
            </p:custDataLst>
          </p:nvPr>
        </p:nvSpPr>
        <p:spPr>
          <a:xfrm>
            <a:off x="310896" y="4215900"/>
            <a:ext cx="3770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dirty="0">
                <a:solidFill>
                  <a:schemeClr val="dk1"/>
                </a:solidFill>
                <a:latin typeface="Roboto Light"/>
                <a:ea typeface="Roboto Light"/>
                <a:cs typeface="Roboto Light"/>
                <a:sym typeface="Roboto Light"/>
              </a:rPr>
              <a:t>Janvier 2025</a:t>
            </a:r>
            <a:endParaRPr sz="800" i="1" dirty="0">
              <a:latin typeface="Roboto Light"/>
              <a:ea typeface="Roboto Light"/>
              <a:cs typeface="Roboto Light"/>
              <a:sym typeface="Roboto Light"/>
            </a:endParaRPr>
          </a:p>
        </p:txBody>
      </p:sp>
      <p:pic>
        <p:nvPicPr>
          <p:cNvPr id="64" name="Google Shape;64;p14"/>
          <p:cNvPicPr preferRelativeResize="0"/>
          <p:nvPr>
            <p:custDataLst>
              <p:tags r:id="rId4"/>
            </p:custDataLst>
          </p:nvPr>
        </p:nvPicPr>
        <p:blipFill rotWithShape="1">
          <a:blip r:embed="rId9">
            <a:alphaModFix amt="36000"/>
          </a:blip>
          <a:srcRect l="29913" r="3420"/>
          <a:stretch/>
        </p:blipFill>
        <p:spPr>
          <a:xfrm>
            <a:off x="4572000" y="0"/>
            <a:ext cx="4572000" cy="5143500"/>
          </a:xfrm>
          <a:prstGeom prst="rect">
            <a:avLst/>
          </a:prstGeom>
          <a:noFill/>
          <a:ln>
            <a:noFill/>
          </a:ln>
        </p:spPr>
      </p:pic>
      <p:sp>
        <p:nvSpPr>
          <p:cNvPr id="65" name="Google Shape;65;p14"/>
          <p:cNvSpPr txBox="1"/>
          <p:nvPr>
            <p:custDataLst>
              <p:tags r:id="rId5"/>
            </p:custDataLst>
          </p:nvPr>
        </p:nvSpPr>
        <p:spPr>
          <a:xfrm>
            <a:off x="260550" y="2666025"/>
            <a:ext cx="4182000" cy="9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dirty="0"/>
              <a:t>Nom de votre startup</a:t>
            </a:r>
            <a:r>
              <a:rPr lang="en" dirty="0">
                <a:solidFill>
                  <a:srgbClr val="000000"/>
                </a:solidFill>
              </a:rPr>
              <a:t>:</a:t>
            </a:r>
            <a:endParaRPr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endParaRPr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r>
              <a:rPr lang="en" dirty="0">
                <a:solidFill>
                  <a:srgbClr val="000000"/>
                </a:solidFill>
              </a:rPr>
              <a:t>Nom</a:t>
            </a:r>
            <a:r>
              <a:rPr lang="en" dirty="0"/>
              <a:t> </a:t>
            </a:r>
            <a:r>
              <a:rPr lang="en" dirty="0">
                <a:solidFill>
                  <a:srgbClr val="000000"/>
                </a:solidFill>
              </a:rPr>
              <a:t>de la personne </a:t>
            </a:r>
            <a:r>
              <a:rPr lang="en" dirty="0"/>
              <a:t>candidate</a:t>
            </a:r>
            <a:r>
              <a:rPr lang="en" dirty="0">
                <a:solidFill>
                  <a:srgbClr val="000000"/>
                </a:solidFill>
              </a:rPr>
              <a:t>:</a:t>
            </a:r>
            <a:endParaRPr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3"/>
          <p:cNvSpPr txBox="1"/>
          <p:nvPr>
            <p:custDataLst>
              <p:tags r:id="rId1"/>
            </p:custDataLst>
          </p:nvPr>
        </p:nvSpPr>
        <p:spPr>
          <a:xfrm>
            <a:off x="311700" y="0"/>
            <a:ext cx="6748200" cy="2815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Impact du projet (maximum 1 diapositive)</a:t>
            </a:r>
            <a:endParaRPr dirty="0">
              <a:solidFill>
                <a:schemeClr val="dk1"/>
              </a:solidFill>
            </a:endParaRPr>
          </a:p>
        </p:txBody>
      </p:sp>
      <p:sp>
        <p:nvSpPr>
          <p:cNvPr id="150" name="Google Shape;150;p23"/>
          <p:cNvSpPr txBox="1">
            <a:spLocks noGrp="1"/>
          </p:cNvSpPr>
          <p:nvPr>
            <p:ph type="title"/>
            <p:custDataLst>
              <p:tags r:id="rId2"/>
            </p:custDataLst>
          </p:nvPr>
        </p:nvSpPr>
        <p:spPr>
          <a:xfrm>
            <a:off x="311700" y="230504"/>
            <a:ext cx="8520600" cy="428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Décrire comment le projet présente un potentiel impact sur la société, l'économie et l'environnement au Québec. Décrire comment cet impact pourrait également s'étendre au reste du Canada et à l'échelle internationale. Pour le texte, veuillez utiliser la police Arial 10 au minimum.</a:t>
            </a:r>
            <a:endParaRPr sz="1000" dirty="0"/>
          </a:p>
        </p:txBody>
      </p:sp>
      <p:sp>
        <p:nvSpPr>
          <p:cNvPr id="2" name="Espace réservé du texte 1">
            <a:extLst>
              <a:ext uri="{FF2B5EF4-FFF2-40B4-BE49-F238E27FC236}">
                <a16:creationId xmlns:a16="http://schemas.microsoft.com/office/drawing/2014/main" id="{CD7A1A10-BD9A-536A-E0A6-0F7C62152C87}"/>
              </a:ext>
            </a:extLst>
          </p:cNvPr>
          <p:cNvSpPr>
            <a:spLocks noGrp="1"/>
          </p:cNvSpPr>
          <p:nvPr>
            <p:ph type="body" idx="1"/>
            <p:custDataLst>
              <p:tags r:id="rId3"/>
            </p:custDataLst>
          </p:nvPr>
        </p:nvSpPr>
        <p:spPr>
          <a:xfrm>
            <a:off x="226208" y="606404"/>
            <a:ext cx="8520600" cy="4397596"/>
          </a:xfrm>
        </p:spPr>
        <p:txBody>
          <a:bodyPr/>
          <a:lstStyle/>
          <a:p>
            <a:pPr marL="114300" indent="0">
              <a:buNone/>
            </a:pPr>
            <a:r>
              <a:rPr lang="fr-FR" sz="1000" i="1"/>
              <a:t>Commencer votre réponse ici…</a:t>
            </a:r>
            <a:endParaRPr lang="fr-CA" sz="1000" i="1"/>
          </a:p>
          <a:p>
            <a:pPr marL="114300" indent="0">
              <a:buNone/>
            </a:pPr>
            <a:endParaRPr lang="fr-CA" sz="1000"/>
          </a:p>
        </p:txBody>
      </p:sp>
      <p:sp>
        <p:nvSpPr>
          <p:cNvPr id="151" name="Google Shape;151;p23"/>
          <p:cNvSpPr txBox="1">
            <a:spLocks noGrp="1"/>
          </p:cNvSpPr>
          <p:nvPr>
            <p:ph type="sldNum" idx="12"/>
            <p:custDataLst>
              <p:tags r:id="rId4"/>
            </p:custDataLst>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4"/>
          <p:cNvSpPr/>
          <p:nvPr>
            <p:custDataLst>
              <p:tags r:id="rId1"/>
            </p:custDataLst>
          </p:nvPr>
        </p:nvSpPr>
        <p:spPr>
          <a:xfrm>
            <a:off x="119846"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24"/>
          <p:cNvSpPr txBox="1"/>
          <p:nvPr>
            <p:custDataLst>
              <p:tags r:id="rId2"/>
            </p:custDataLst>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Niveau d’avancement du projet</a:t>
            </a:r>
            <a:endParaRPr sz="1100" i="0" u="none" strike="noStrike" cap="none">
              <a:solidFill>
                <a:schemeClr val="lt1"/>
              </a:solidFill>
            </a:endParaRPr>
          </a:p>
        </p:txBody>
      </p:sp>
      <p:grpSp>
        <p:nvGrpSpPr>
          <p:cNvPr id="158" name="Google Shape;158;p24"/>
          <p:cNvGrpSpPr/>
          <p:nvPr>
            <p:custDataLst>
              <p:tags r:id="rId3"/>
            </p:custDataLst>
          </p:nvPr>
        </p:nvGrpSpPr>
        <p:grpSpPr>
          <a:xfrm>
            <a:off x="6452476" y="3105200"/>
            <a:ext cx="1524450" cy="1524450"/>
            <a:chOff x="4383" y="2091"/>
            <a:chExt cx="340" cy="340"/>
          </a:xfrm>
        </p:grpSpPr>
        <p:sp>
          <p:nvSpPr>
            <p:cNvPr id="159" name="Google Shape;159;p24"/>
            <p:cNvSpPr/>
            <p:nvPr/>
          </p:nvSpPr>
          <p:spPr>
            <a:xfrm>
              <a:off x="4445" y="2169"/>
              <a:ext cx="200" cy="170"/>
            </a:xfrm>
            <a:custGeom>
              <a:avLst/>
              <a:gdLst/>
              <a:ahLst/>
              <a:cxnLst/>
              <a:rect l="l" t="t" r="r" b="b"/>
              <a:pathLst>
                <a:path w="300" h="256" extrusionOk="0">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160" name="Google Shape;160;p24"/>
            <p:cNvSpPr/>
            <p:nvPr/>
          </p:nvSpPr>
          <p:spPr>
            <a:xfrm>
              <a:off x="4383" y="2091"/>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
        <p:nvSpPr>
          <p:cNvPr id="161" name="Google Shape;161;p24"/>
          <p:cNvSpPr txBox="1">
            <a:spLocks noGrp="1"/>
          </p:cNvSpPr>
          <p:nvPr>
            <p:ph type="title" idx="4294967295"/>
            <p:custDataLst>
              <p:tags r:id="rId4"/>
            </p:custDataLst>
          </p:nvPr>
        </p:nvSpPr>
        <p:spPr>
          <a:xfrm>
            <a:off x="529249" y="2642225"/>
            <a:ext cx="5596500" cy="2091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200" dirty="0"/>
              <a:t>Dans les diapositives suivantes, indiquer quel niveau votre startup a ENTIÈREMENT atteint et pourquoi. Vérifiez que vous avez satisfait à tous les points mentionnés dans la description du niveau identifié. Si vous n'avez pas atteint tous les éléments du niveau, veuillez choisir par défaut le niveau inférieur. Assurez-vous de soutenir vos réponses avec des preuves concrètes démontrant que vous avez bien atteint ce niveau dans votre parcours. Si vous avez rempli certains points énumérés à des niveaux plus hauts, veuillez les mentionner.</a:t>
            </a:r>
            <a:endParaRP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25"/>
          <p:cNvSpPr txBox="1"/>
          <p:nvPr>
            <p:custDataLst>
              <p:tags r:id="rId1"/>
            </p:custDataLst>
          </p:nvPr>
        </p:nvSpPr>
        <p:spPr>
          <a:xfrm>
            <a:off x="237600" y="219076"/>
            <a:ext cx="67482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sz="1200" kern="100">
                <a:effectLst/>
                <a:latin typeface="+mj-lt"/>
                <a:ea typeface="Aptos" panose="020B0004020202020204" pitchFamily="34" charset="0"/>
                <a:cs typeface="Times New Roman" panose="02020603050405020304" pitchFamily="18" charset="0"/>
              </a:rPr>
              <a:t>Niveau de préparation - Modèle d’entreprise - NPME</a:t>
            </a:r>
          </a:p>
        </p:txBody>
      </p:sp>
      <p:sp>
        <p:nvSpPr>
          <p:cNvPr id="167" name="Google Shape;167;p25"/>
          <p:cNvSpPr txBox="1">
            <a:spLocks noGrp="1"/>
          </p:cNvSpPr>
          <p:nvPr>
            <p:ph type="title" idx="4294967295"/>
            <p:custDataLst>
              <p:tags r:id="rId2"/>
            </p:custDataLst>
          </p:nvPr>
        </p:nvSpPr>
        <p:spPr>
          <a:xfrm>
            <a:off x="311700" y="741600"/>
            <a:ext cx="3555600" cy="2653500"/>
          </a:xfrm>
          <a:prstGeom prst="rect">
            <a:avLst/>
          </a:prstGeom>
        </p:spPr>
        <p:txBody>
          <a:bodyPr spcFirstLastPara="1" wrap="square" lIns="91425" tIns="91425" rIns="91425" bIns="91425" anchor="t" anchorCtr="0">
            <a:noAutofit/>
          </a:bodyPr>
          <a:lstStyle/>
          <a:p>
            <a:pPr lvl="0" algn="l" rtl="0">
              <a:lnSpc>
                <a:spcPct val="100000"/>
              </a:lnSpc>
              <a:spcBef>
                <a:spcPts val="1200"/>
              </a:spcBef>
              <a:spcAft>
                <a:spcPts val="0"/>
              </a:spcAft>
              <a:buClr>
                <a:schemeClr val="dk1"/>
              </a:buClr>
              <a:buSzPts val="1100"/>
            </a:pPr>
            <a:r>
              <a:rPr lang="en" sz="1000" dirty="0"/>
              <a:t>- Indiquer quel niveau votre startup a ENTIÈREMENT atteint et pourquoi;</a:t>
            </a:r>
            <a:br>
              <a:rPr lang="en" sz="1000" dirty="0"/>
            </a:br>
            <a:br>
              <a:rPr lang="en" sz="1000" dirty="0"/>
            </a:br>
            <a:r>
              <a:rPr lang="en" sz="1000" dirty="0"/>
              <a:t>- Vérifiez que vous avez satisfait à tous les points mentionnés dans la description. Si vous n'avez pas atteint tous les éléments du niveau, veuillez choisir par défaut le niveau inférieur;</a:t>
            </a:r>
            <a:br>
              <a:rPr lang="en" sz="1000" dirty="0"/>
            </a:br>
            <a:br>
              <a:rPr lang="en" sz="1000" dirty="0"/>
            </a:br>
            <a:r>
              <a:rPr lang="en" sz="1000" dirty="0"/>
              <a:t>- Assurez-vous d'adresser chaque tiret pour le niveau atteint et soutenir vos réponses avec des preuves concrètes démontrant que vous avez bien atteint ce niveau dans votre parcours;</a:t>
            </a:r>
            <a:br>
              <a:rPr lang="en" sz="1000" dirty="0"/>
            </a:br>
            <a:br>
              <a:rPr lang="en" sz="1000" dirty="0"/>
            </a:br>
            <a:r>
              <a:rPr lang="en" sz="1000" dirty="0"/>
              <a:t>- Si vous avez rempli certains points énumérés à des niveaux plus hauts, veuillez les mentionner. </a:t>
            </a:r>
            <a:endParaRPr sz="1000" dirty="0"/>
          </a:p>
          <a:p>
            <a:pPr marL="0" lvl="0" indent="0" algn="l" rtl="0">
              <a:lnSpc>
                <a:spcPct val="100000"/>
              </a:lnSpc>
              <a:spcBef>
                <a:spcPts val="1200"/>
              </a:spcBef>
              <a:spcAft>
                <a:spcPts val="0"/>
              </a:spcAft>
              <a:buClr>
                <a:schemeClr val="dk1"/>
              </a:buClr>
              <a:buSzPts val="1100"/>
              <a:buFont typeface="Arial"/>
              <a:buNone/>
            </a:pPr>
            <a:r>
              <a:rPr lang="en" sz="1000" b="1" dirty="0"/>
              <a:t>Note</a:t>
            </a:r>
            <a:r>
              <a:rPr lang="en" sz="1000" dirty="0"/>
              <a:t>: Vous devez avoir mené plus de 40 entretiens avec diverses parties prenantes dans plusieurs segments de marché potentiels pour pouvoir vous qualifier pour le programme CESI. </a:t>
            </a:r>
            <a:endParaRPr sz="1000" dirty="0"/>
          </a:p>
          <a:p>
            <a:pPr marL="0" lvl="0" indent="0" algn="l" rtl="0">
              <a:spcBef>
                <a:spcPts val="1200"/>
              </a:spcBef>
              <a:spcAft>
                <a:spcPts val="0"/>
              </a:spcAft>
              <a:buNone/>
            </a:pPr>
            <a:endParaRPr sz="1200" dirty="0"/>
          </a:p>
        </p:txBody>
      </p:sp>
      <p:pic>
        <p:nvPicPr>
          <p:cNvPr id="168" name="Google Shape;168;p25"/>
          <p:cNvPicPr preferRelativeResize="0"/>
          <p:nvPr>
            <p:custDataLst>
              <p:tags r:id="rId3"/>
            </p:custDataLst>
          </p:nvPr>
        </p:nvPicPr>
        <p:blipFill>
          <a:blip r:embed="rId8">
            <a:alphaModFix/>
          </a:blip>
          <a:stretch>
            <a:fillRect/>
          </a:stretch>
        </p:blipFill>
        <p:spPr>
          <a:xfrm>
            <a:off x="5138450" y="303900"/>
            <a:ext cx="3767950" cy="4638974"/>
          </a:xfrm>
          <a:prstGeom prst="rect">
            <a:avLst/>
          </a:prstGeom>
          <a:noFill/>
          <a:ln>
            <a:noFill/>
          </a:ln>
        </p:spPr>
      </p:pic>
      <p:pic>
        <p:nvPicPr>
          <p:cNvPr id="169" name="Google Shape;169;p25"/>
          <p:cNvPicPr preferRelativeResize="0"/>
          <p:nvPr>
            <p:custDataLst>
              <p:tags r:id="rId4"/>
            </p:custDataLst>
          </p:nvPr>
        </p:nvPicPr>
        <p:blipFill rotWithShape="1">
          <a:blip r:embed="rId9">
            <a:alphaModFix/>
          </a:blip>
          <a:srcRect l="59161" r="30035"/>
          <a:stretch/>
        </p:blipFill>
        <p:spPr>
          <a:xfrm>
            <a:off x="4066024" y="596132"/>
            <a:ext cx="895124" cy="4122792"/>
          </a:xfrm>
          <a:prstGeom prst="rect">
            <a:avLst/>
          </a:prstGeom>
          <a:noFill/>
          <a:ln>
            <a:noFill/>
          </a:ln>
        </p:spPr>
      </p:pic>
      <p:sp>
        <p:nvSpPr>
          <p:cNvPr id="2" name="Rectangle 1">
            <a:extLst>
              <a:ext uri="{FF2B5EF4-FFF2-40B4-BE49-F238E27FC236}">
                <a16:creationId xmlns:a16="http://schemas.microsoft.com/office/drawing/2014/main" id="{DBA1FB43-64F3-0DE8-DBBF-749212D7D7CC}"/>
              </a:ext>
            </a:extLst>
          </p:cNvPr>
          <p:cNvSpPr/>
          <p:nvPr>
            <p:custDataLst>
              <p:tags r:id="rId5"/>
            </p:custDataLst>
          </p:nvPr>
        </p:nvSpPr>
        <p:spPr>
          <a:xfrm>
            <a:off x="4258491" y="596132"/>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6"/>
          <p:cNvSpPr txBox="1"/>
          <p:nvPr>
            <p:custDataLst>
              <p:tags r:id="rId1"/>
            </p:custDataLst>
          </p:nvPr>
        </p:nvSpPr>
        <p:spPr>
          <a:xfrm>
            <a:off x="311700" y="82500"/>
            <a:ext cx="8580300" cy="411000"/>
          </a:xfrm>
          <a:prstGeom prst="rect">
            <a:avLst/>
          </a:prstGeom>
          <a:noFill/>
          <a:ln>
            <a:noFill/>
          </a:ln>
        </p:spPr>
        <p:txBody>
          <a:bodyPr spcFirstLastPara="1" wrap="square" lIns="91425" tIns="91425" rIns="91425" bIns="91425" anchor="t" anchorCtr="0">
            <a:noAutofit/>
          </a:bodyPr>
          <a:lstStyle/>
          <a:p>
            <a:r>
              <a:rPr lang="fr-CA" sz="1400" kern="100" dirty="0">
                <a:effectLst/>
                <a:latin typeface="+mj-lt"/>
                <a:ea typeface="Aptos" panose="020B0004020202020204" pitchFamily="34" charset="0"/>
                <a:cs typeface="Times New Roman" panose="02020603050405020304" pitchFamily="18" charset="0"/>
              </a:rPr>
              <a:t>NIVEAU DE PRÉPARATION – MODÈLE D’ENTREPRISE – NPME </a:t>
            </a:r>
            <a:r>
              <a:rPr lang="en" dirty="0">
                <a:solidFill>
                  <a:schemeClr val="dk1"/>
                </a:solidFill>
              </a:rPr>
              <a:t>(m</a:t>
            </a:r>
            <a:r>
              <a:rPr lang="en" sz="1400" dirty="0"/>
              <a:t>aximum 1 diapositive</a:t>
            </a:r>
            <a:r>
              <a:rPr lang="en" dirty="0">
                <a:solidFill>
                  <a:schemeClr val="dk1"/>
                </a:solidFill>
              </a:rPr>
              <a:t>)</a:t>
            </a:r>
            <a:endParaRPr dirty="0">
              <a:solidFill>
                <a:schemeClr val="dk1"/>
              </a:solidFill>
            </a:endParaRPr>
          </a:p>
        </p:txBody>
      </p:sp>
      <p:sp>
        <p:nvSpPr>
          <p:cNvPr id="175" name="Google Shape;175;p26"/>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76" name="Google Shape;176;p26"/>
          <p:cNvSpPr txBox="1">
            <a:spLocks noGrp="1"/>
          </p:cNvSpPr>
          <p:nvPr>
            <p:ph type="title"/>
            <p:custDataLst>
              <p:tags r:id="rId3"/>
            </p:custDataLst>
          </p:nvPr>
        </p:nvSpPr>
        <p:spPr>
          <a:xfrm>
            <a:off x="311700" y="288000"/>
            <a:ext cx="8832300" cy="4694399"/>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7"/>
          <p:cNvSpPr txBox="1"/>
          <p:nvPr>
            <p:custDataLst>
              <p:tags r:id="rId1"/>
            </p:custDataLst>
          </p:nvPr>
        </p:nvSpPr>
        <p:spPr>
          <a:xfrm>
            <a:off x="311700" y="34024"/>
            <a:ext cx="8450700" cy="55059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Questions complémentaires Modèle d’affaires – Clientèle et proposition de valeur (maximum 3 diapositives)</a:t>
            </a:r>
            <a:endParaRPr dirty="0">
              <a:solidFill>
                <a:schemeClr val="dk1"/>
              </a:solidFill>
            </a:endParaRPr>
          </a:p>
        </p:txBody>
      </p:sp>
      <p:sp>
        <p:nvSpPr>
          <p:cNvPr id="182" name="Google Shape;182;p27"/>
          <p:cNvSpPr txBox="1">
            <a:spLocks noGrp="1"/>
          </p:cNvSpPr>
          <p:nvPr>
            <p:ph type="title"/>
            <p:custDataLst>
              <p:tags r:id="rId2"/>
            </p:custDataLst>
          </p:nvPr>
        </p:nvSpPr>
        <p:spPr>
          <a:xfrm>
            <a:off x="311700" y="445024"/>
            <a:ext cx="8520600" cy="3990175"/>
          </a:xfrm>
          <a:prstGeom prst="rect">
            <a:avLst/>
          </a:prstGeom>
        </p:spPr>
        <p:txBody>
          <a:bodyPr spcFirstLastPara="1" wrap="square" lIns="91425" tIns="91425" rIns="91425" bIns="91425" anchor="t" anchorCtr="0">
            <a:noAutofit/>
          </a:bodyPr>
          <a:lstStyle/>
          <a:p>
            <a:pPr marL="0" lvl="0" indent="0" algn="l" rtl="0">
              <a:lnSpc>
                <a:spcPct val="100000"/>
              </a:lnSpc>
              <a:spcBef>
                <a:spcPts val="800"/>
              </a:spcBef>
              <a:spcAft>
                <a:spcPts val="0"/>
              </a:spcAft>
              <a:buNone/>
            </a:pPr>
            <a:r>
              <a:rPr lang="en" sz="1200" dirty="0"/>
              <a:t>Veuillez utiliser les trois diapositives suivantes pour répondre aux questions ci-dessous qui nous permettront de comprendre et à avoir un aperçu de votre modèle d'affaires. Présentez la segmentation de vos clients et vos clientes et votre proposition de valeur. Veuillez indiquer si ces informations ont été validées et comment.</a:t>
            </a:r>
            <a:endParaRPr lang="fr-FR" sz="1200" dirty="0"/>
          </a:p>
          <a:p>
            <a:pPr marL="457200" lvl="0" indent="-292100" algn="l" rtl="0">
              <a:lnSpc>
                <a:spcPct val="100000"/>
              </a:lnSpc>
              <a:spcBef>
                <a:spcPts val="800"/>
              </a:spcBef>
              <a:spcAft>
                <a:spcPts val="0"/>
              </a:spcAft>
              <a:buSzPts val="1000"/>
              <a:buChar char="●"/>
            </a:pPr>
            <a:r>
              <a:rPr lang="fr-FR" sz="1200" dirty="0"/>
              <a:t>Qui sont vos clients payants (actuels ou futurs) ou vos sources de revenus potentielles?</a:t>
            </a:r>
          </a:p>
          <a:p>
            <a:pPr marL="457200" marR="0" lvl="0" indent="-292100" algn="l" rtl="0">
              <a:lnSpc>
                <a:spcPct val="100000"/>
              </a:lnSpc>
              <a:spcBef>
                <a:spcPts val="0"/>
              </a:spcBef>
              <a:spcAft>
                <a:spcPts val="0"/>
              </a:spcAft>
              <a:buSzPts val="1000"/>
              <a:buChar char="●"/>
            </a:pPr>
            <a:r>
              <a:rPr lang="en" sz="1200" dirty="0"/>
              <a:t>Selon vous, quelle est votre proposition de valeur pour ces clients et ces clientes? Et pour vos usagers et vos usagères (si le segment est diff</a:t>
            </a:r>
            <a:r>
              <a:rPr lang="fr-FR" sz="1200" dirty="0"/>
              <a:t>é</a:t>
            </a:r>
            <a:r>
              <a:rPr lang="en" sz="1200" dirty="0"/>
              <a:t>rent)? </a:t>
            </a:r>
            <a:endParaRPr sz="1200" dirty="0"/>
          </a:p>
          <a:p>
            <a:pPr marL="457200" marR="0" lvl="0" indent="-292100" algn="l" rtl="0">
              <a:lnSpc>
                <a:spcPct val="100000"/>
              </a:lnSpc>
              <a:spcBef>
                <a:spcPts val="0"/>
              </a:spcBef>
              <a:spcAft>
                <a:spcPts val="0"/>
              </a:spcAft>
              <a:buSzPts val="1000"/>
              <a:buChar char="●"/>
            </a:pPr>
            <a:r>
              <a:rPr lang="en" sz="1200" dirty="0"/>
              <a:t>Décrivez votre avantage concurrentiel durable / votre « recette secrète » / l'innovation qui vous permet de vous positionner de manière unique sur le marché par rapport à la concurrence. (SVP, ne divulguez aucune information confidentielle.)</a:t>
            </a:r>
            <a:endParaRPr sz="1200" dirty="0"/>
          </a:p>
          <a:p>
            <a:pPr marL="457200" marR="0" lvl="0" indent="-292100" algn="l" rtl="0">
              <a:lnSpc>
                <a:spcPct val="100000"/>
              </a:lnSpc>
              <a:spcBef>
                <a:spcPts val="0"/>
              </a:spcBef>
              <a:spcAft>
                <a:spcPts val="0"/>
              </a:spcAft>
              <a:buSzPts val="1000"/>
              <a:buChar char="●"/>
            </a:pPr>
            <a:r>
              <a:rPr lang="en" sz="1200" dirty="0"/>
              <a:t>S'agit-il d'un produit physique, d'une plateforme numérique, d'un service, etc.?</a:t>
            </a:r>
            <a:endParaRPr sz="1200" dirty="0"/>
          </a:p>
          <a:p>
            <a:pPr marL="457200" lvl="0" indent="-292100" algn="l" rtl="0">
              <a:spcBef>
                <a:spcPts val="0"/>
              </a:spcBef>
              <a:spcAft>
                <a:spcPts val="0"/>
              </a:spcAft>
              <a:buSzPts val="1000"/>
              <a:buChar char="●"/>
            </a:pPr>
            <a:r>
              <a:rPr lang="en" sz="1200" dirty="0"/>
              <a:t>Que fait le client actuellement pour résoudre le problème? Énumérez les alternatives. Qui sont les autres acteurs et actrices (et concurrents et concurrentes)?</a:t>
            </a:r>
            <a:endParaRPr sz="1200" dirty="0"/>
          </a:p>
          <a:p>
            <a:pPr marL="457200" lvl="0" indent="-292100" algn="l" rtl="0">
              <a:spcBef>
                <a:spcPts val="0"/>
              </a:spcBef>
              <a:spcAft>
                <a:spcPts val="0"/>
              </a:spcAft>
              <a:buSzPts val="1000"/>
              <a:buChar char="●"/>
            </a:pPr>
            <a:r>
              <a:rPr lang="en" sz="1200" dirty="0"/>
              <a:t>Décrire la validation de marché (plus particulièrement les entrevues) faite jusqu’à présent. Qu'avez-vous validé et invalidé? Combien d’entretiens de validation ont été menés? Combien de temps ont duré les entretiens de validation? Combien de segments de clientèle avez-vous pris en compte?  </a:t>
            </a:r>
            <a:endParaRPr sz="1200" dirty="0"/>
          </a:p>
          <a:p>
            <a:pPr marL="457200" lvl="0" indent="-292100" algn="l" rtl="0">
              <a:spcBef>
                <a:spcPts val="0"/>
              </a:spcBef>
              <a:spcAft>
                <a:spcPts val="0"/>
              </a:spcAft>
              <a:buSzPts val="1000"/>
              <a:buChar char="●"/>
            </a:pPr>
            <a:r>
              <a:rPr lang="en" sz="1200" dirty="0"/>
              <a:t>Comment comptez-vous gagner de l’argent avec votre produit ou service (quel est votre modèle de revenu)?</a:t>
            </a:r>
            <a:endParaRPr sz="1200" dirty="0"/>
          </a:p>
          <a:p>
            <a:pPr marL="457200" lvl="0" indent="-292100" algn="l" rtl="0">
              <a:spcBef>
                <a:spcPts val="0"/>
              </a:spcBef>
              <a:spcAft>
                <a:spcPts val="0"/>
              </a:spcAft>
              <a:buSzPts val="1000"/>
              <a:buChar char="●"/>
            </a:pPr>
            <a:r>
              <a:rPr lang="en" sz="1200" dirty="0"/>
              <a:t>Quels sont vos principaux coûts afin de fournir le produit ou le service à vos clients et vos clientes?</a:t>
            </a:r>
            <a:endParaRPr sz="1200" dirty="0"/>
          </a:p>
          <a:p>
            <a:pPr marL="457200" lvl="0" indent="-292100" algn="l" rtl="0">
              <a:spcBef>
                <a:spcPts val="0"/>
              </a:spcBef>
              <a:spcAft>
                <a:spcPts val="0"/>
              </a:spcAft>
              <a:buSzPts val="1000"/>
              <a:buChar char="●"/>
            </a:pPr>
            <a:r>
              <a:rPr lang="en" sz="1200" dirty="0"/>
              <a:t>Quel prix pouvez-vous facturer pour votre produit ou service? </a:t>
            </a:r>
            <a:endParaRPr sz="1200" dirty="0"/>
          </a:p>
          <a:p>
            <a:pPr marL="0" lvl="0" indent="0" algn="l" rtl="0">
              <a:lnSpc>
                <a:spcPct val="100000"/>
              </a:lnSpc>
              <a:spcBef>
                <a:spcPts val="800"/>
              </a:spcBef>
              <a:spcAft>
                <a:spcPts val="0"/>
              </a:spcAft>
              <a:buClr>
                <a:schemeClr val="dk1"/>
              </a:buClr>
              <a:buSzPts val="1100"/>
              <a:buFont typeface="Arial"/>
              <a:buNone/>
            </a:pPr>
            <a:endParaRPr sz="1000" dirty="0"/>
          </a:p>
          <a:p>
            <a:pPr marL="0" lvl="0" indent="0" algn="l" rtl="0">
              <a:spcBef>
                <a:spcPts val="800"/>
              </a:spcBef>
              <a:spcAft>
                <a:spcPts val="0"/>
              </a:spcAft>
              <a:buNone/>
            </a:pPr>
            <a:endParaRPr sz="1200" dirty="0"/>
          </a:p>
          <a:p>
            <a:pPr marL="0" lvl="0" indent="0" algn="l" rtl="0">
              <a:spcBef>
                <a:spcPts val="0"/>
              </a:spcBef>
              <a:spcAft>
                <a:spcPts val="0"/>
              </a:spcAft>
              <a:buNone/>
            </a:pPr>
            <a:endParaRPr sz="1200" dirty="0"/>
          </a:p>
        </p:txBody>
      </p:sp>
      <p:sp>
        <p:nvSpPr>
          <p:cNvPr id="183" name="Google Shape;183;p27"/>
          <p:cNvSpPr txBox="1">
            <a:spLocks noGrp="1"/>
          </p:cNvSpPr>
          <p:nvPr>
            <p:ph type="sldNum" idx="12"/>
            <p:custDataLst>
              <p:tags r:id="rId3"/>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8"/>
          <p:cNvSpPr txBox="1"/>
          <p:nvPr>
            <p:custDataLst>
              <p:tags r:id="rId1"/>
            </p:custDataLst>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Clientèle et proposition de valeur (1 de 3)</a:t>
            </a:r>
            <a:endParaRPr dirty="0">
              <a:solidFill>
                <a:schemeClr val="dk1"/>
              </a:solidFill>
            </a:endParaRPr>
          </a:p>
        </p:txBody>
      </p:sp>
      <p:sp>
        <p:nvSpPr>
          <p:cNvPr id="3" name="Espace réservé du texte 2">
            <a:extLst>
              <a:ext uri="{FF2B5EF4-FFF2-40B4-BE49-F238E27FC236}">
                <a16:creationId xmlns:a16="http://schemas.microsoft.com/office/drawing/2014/main" id="{74F23360-33C4-3AA3-3821-89E3E81B99B7}"/>
              </a:ext>
            </a:extLst>
          </p:cNvPr>
          <p:cNvSpPr>
            <a:spLocks noGrp="1"/>
          </p:cNvSpPr>
          <p:nvPr>
            <p:ph type="body" idx="1"/>
            <p:custDataLst>
              <p:tags r:id="rId2"/>
            </p:custDataLst>
          </p:nvPr>
        </p:nvSpPr>
        <p:spPr>
          <a:xfrm>
            <a:off x="311700" y="404083"/>
            <a:ext cx="8520600" cy="4164792"/>
          </a:xfrm>
        </p:spPr>
        <p:txBody>
          <a:bodyPr/>
          <a:lstStyle/>
          <a:p>
            <a:pPr marL="114300" indent="0">
              <a:buNone/>
            </a:pPr>
            <a:r>
              <a:rPr lang="fr-FR" sz="1000" i="1"/>
              <a:t>Commencez votre réponse ici</a:t>
            </a:r>
            <a:endParaRPr lang="fr-CA" sz="1000" i="1"/>
          </a:p>
        </p:txBody>
      </p:sp>
      <p:sp>
        <p:nvSpPr>
          <p:cNvPr id="189" name="Google Shape;189;p28"/>
          <p:cNvSpPr txBox="1">
            <a:spLocks noGrp="1"/>
          </p:cNvSpPr>
          <p:nvPr>
            <p:ph type="sldNum" idx="12"/>
            <p:custDataLst>
              <p:tags r:id="rId3"/>
            </p:custDataLst>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15D5B4A9-4E9A-A482-0535-297BDDB4702B}"/>
            </a:ext>
          </a:extLst>
        </p:cNvPr>
        <p:cNvGrpSpPr/>
        <p:nvPr/>
      </p:nvGrpSpPr>
      <p:grpSpPr>
        <a:xfrm>
          <a:off x="0" y="0"/>
          <a:ext cx="0" cy="0"/>
          <a:chOff x="0" y="0"/>
          <a:chExt cx="0" cy="0"/>
        </a:xfrm>
      </p:grpSpPr>
      <p:sp>
        <p:nvSpPr>
          <p:cNvPr id="188" name="Google Shape;188;p28">
            <a:extLst>
              <a:ext uri="{FF2B5EF4-FFF2-40B4-BE49-F238E27FC236}">
                <a16:creationId xmlns:a16="http://schemas.microsoft.com/office/drawing/2014/main" id="{E896EA1F-4203-9924-E8BB-7C800643E200}"/>
              </a:ext>
            </a:extLst>
          </p:cNvPr>
          <p:cNvSpPr txBox="1"/>
          <p:nvPr>
            <p:custDataLst>
              <p:tags r:id="rId1"/>
            </p:custDataLst>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Clientèle et proposition de valeur (2 de 3)</a:t>
            </a:r>
            <a:endParaRPr dirty="0">
              <a:solidFill>
                <a:schemeClr val="dk1"/>
              </a:solidFill>
            </a:endParaRPr>
          </a:p>
        </p:txBody>
      </p:sp>
      <p:sp>
        <p:nvSpPr>
          <p:cNvPr id="3" name="Espace réservé du texte 2">
            <a:extLst>
              <a:ext uri="{FF2B5EF4-FFF2-40B4-BE49-F238E27FC236}">
                <a16:creationId xmlns:a16="http://schemas.microsoft.com/office/drawing/2014/main" id="{7FB10E2E-B017-577C-5E58-235D05898101}"/>
              </a:ext>
            </a:extLst>
          </p:cNvPr>
          <p:cNvSpPr>
            <a:spLocks noGrp="1"/>
          </p:cNvSpPr>
          <p:nvPr>
            <p:ph type="body" idx="1"/>
            <p:custDataLst>
              <p:tags r:id="rId2"/>
            </p:custDataLst>
          </p:nvPr>
        </p:nvSpPr>
        <p:spPr>
          <a:xfrm>
            <a:off x="311700" y="404083"/>
            <a:ext cx="8520600" cy="4164792"/>
          </a:xfrm>
        </p:spPr>
        <p:txBody>
          <a:bodyPr/>
          <a:lstStyle/>
          <a:p>
            <a:pPr marL="114300" indent="0">
              <a:buNone/>
            </a:pPr>
            <a:r>
              <a:rPr lang="fr-FR" sz="1000" i="1"/>
              <a:t>Commencez votre réponse ici</a:t>
            </a:r>
            <a:endParaRPr lang="fr-CA" sz="1000" i="1"/>
          </a:p>
        </p:txBody>
      </p:sp>
      <p:sp>
        <p:nvSpPr>
          <p:cNvPr id="189" name="Google Shape;189;p28">
            <a:extLst>
              <a:ext uri="{FF2B5EF4-FFF2-40B4-BE49-F238E27FC236}">
                <a16:creationId xmlns:a16="http://schemas.microsoft.com/office/drawing/2014/main" id="{892573F7-6D0F-D7CE-0A75-46880B665B78}"/>
              </a:ext>
            </a:extLst>
          </p:cNvPr>
          <p:cNvSpPr txBox="1">
            <a:spLocks noGrp="1"/>
          </p:cNvSpPr>
          <p:nvPr>
            <p:ph type="sldNum" idx="12"/>
            <p:custDataLst>
              <p:tags r:id="rId3"/>
            </p:custDataLst>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410264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73FC149E-CAC7-6FDD-668B-ADB2B13109F0}"/>
            </a:ext>
          </a:extLst>
        </p:cNvPr>
        <p:cNvGrpSpPr/>
        <p:nvPr/>
      </p:nvGrpSpPr>
      <p:grpSpPr>
        <a:xfrm>
          <a:off x="0" y="0"/>
          <a:ext cx="0" cy="0"/>
          <a:chOff x="0" y="0"/>
          <a:chExt cx="0" cy="0"/>
        </a:xfrm>
      </p:grpSpPr>
      <p:sp>
        <p:nvSpPr>
          <p:cNvPr id="188" name="Google Shape;188;p28">
            <a:extLst>
              <a:ext uri="{FF2B5EF4-FFF2-40B4-BE49-F238E27FC236}">
                <a16:creationId xmlns:a16="http://schemas.microsoft.com/office/drawing/2014/main" id="{7CC4C940-5909-E8EC-7B11-E2D3D8BE28AA}"/>
              </a:ext>
            </a:extLst>
          </p:cNvPr>
          <p:cNvSpPr txBox="1"/>
          <p:nvPr>
            <p:custDataLst>
              <p:tags r:id="rId1"/>
            </p:custDataLst>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Clientèle et proposition de valeur (3 de 3)</a:t>
            </a:r>
            <a:endParaRPr dirty="0">
              <a:solidFill>
                <a:schemeClr val="dk1"/>
              </a:solidFill>
            </a:endParaRPr>
          </a:p>
        </p:txBody>
      </p:sp>
      <p:sp>
        <p:nvSpPr>
          <p:cNvPr id="3" name="Espace réservé du texte 2">
            <a:extLst>
              <a:ext uri="{FF2B5EF4-FFF2-40B4-BE49-F238E27FC236}">
                <a16:creationId xmlns:a16="http://schemas.microsoft.com/office/drawing/2014/main" id="{42A59B6E-3A02-6408-CDE4-89571430C76F}"/>
              </a:ext>
            </a:extLst>
          </p:cNvPr>
          <p:cNvSpPr>
            <a:spLocks noGrp="1"/>
          </p:cNvSpPr>
          <p:nvPr>
            <p:ph type="body" idx="1"/>
            <p:custDataLst>
              <p:tags r:id="rId2"/>
            </p:custDataLst>
          </p:nvPr>
        </p:nvSpPr>
        <p:spPr>
          <a:xfrm>
            <a:off x="311700" y="404083"/>
            <a:ext cx="8520600" cy="4164792"/>
          </a:xfrm>
        </p:spPr>
        <p:txBody>
          <a:bodyPr/>
          <a:lstStyle/>
          <a:p>
            <a:pPr marL="114300" indent="0">
              <a:buNone/>
            </a:pPr>
            <a:r>
              <a:rPr lang="fr-FR" sz="1000" i="1"/>
              <a:t>Commencez votre réponse ici</a:t>
            </a:r>
            <a:endParaRPr lang="fr-CA" sz="1000" i="1"/>
          </a:p>
        </p:txBody>
      </p:sp>
      <p:sp>
        <p:nvSpPr>
          <p:cNvPr id="189" name="Google Shape;189;p28">
            <a:extLst>
              <a:ext uri="{FF2B5EF4-FFF2-40B4-BE49-F238E27FC236}">
                <a16:creationId xmlns:a16="http://schemas.microsoft.com/office/drawing/2014/main" id="{9E25C478-7D7C-5189-CBDF-09A70D555686}"/>
              </a:ext>
            </a:extLst>
          </p:cNvPr>
          <p:cNvSpPr txBox="1">
            <a:spLocks noGrp="1"/>
          </p:cNvSpPr>
          <p:nvPr>
            <p:ph type="sldNum" idx="12"/>
            <p:custDataLst>
              <p:tags r:id="rId3"/>
            </p:custDataLst>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78972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30"/>
          <p:cNvSpPr txBox="1"/>
          <p:nvPr>
            <p:custDataLst>
              <p:tags r:id="rId1"/>
            </p:custDataLst>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Modèle d’affaires - Opportunité de marché (maximum 2 diapositives)</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201" name="Google Shape;201;p30"/>
          <p:cNvSpPr txBox="1">
            <a:spLocks noGrp="1"/>
          </p:cNvSpPr>
          <p:nvPr>
            <p:ph type="title"/>
            <p:custDataLst>
              <p:tags r:id="rId2"/>
            </p:custDataLst>
          </p:nvPr>
        </p:nvSpPr>
        <p:spPr>
          <a:xfrm>
            <a:off x="311700" y="594662"/>
            <a:ext cx="8520600" cy="3954175"/>
          </a:xfrm>
          <a:prstGeom prst="rect">
            <a:avLst/>
          </a:prstGeom>
        </p:spPr>
        <p:txBody>
          <a:bodyPr spcFirstLastPara="1" wrap="square" lIns="91425" tIns="91425" rIns="91425" bIns="9142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1400" dirty="0"/>
              <a:t>Veuillez utiliser les deux diapositives suivantes pour répondre aux questions ci-dessous qui nous permettront de comprendre et à avoir un aperçu de votre modèle d'affaires. Quelles sont la taille du marché visé, sa croissance annuelle, les tendances?</a:t>
            </a:r>
            <a:br>
              <a:rPr lang="en" sz="1400" dirty="0"/>
            </a:br>
            <a:endParaRPr sz="1400" dirty="0"/>
          </a:p>
          <a:p>
            <a:pPr marL="457200" lvl="0" indent="-292100" algn="l" rtl="0">
              <a:lnSpc>
                <a:spcPct val="100000"/>
              </a:lnSpc>
              <a:spcBef>
                <a:spcPts val="0"/>
              </a:spcBef>
              <a:spcAft>
                <a:spcPts val="0"/>
              </a:spcAft>
              <a:buSzPts val="1000"/>
              <a:buChar char="●"/>
            </a:pPr>
            <a:r>
              <a:rPr lang="en" sz="1400" dirty="0"/>
              <a:t>Quelle part de ce marché pouvez-vous conquérir? Quels sont le Marché total disponible (Total Available Market ou TAM en anglais), le segment de marché disponible (Serviceable Available Market ou SAM en anglais) et le segment de marché capturable (Serviceable Obtainable Market ou SOM en anglais)?</a:t>
            </a:r>
            <a:endParaRPr sz="1400" dirty="0"/>
          </a:p>
          <a:p>
            <a:pPr marL="457200" lvl="0" indent="-292100" algn="l" rtl="0">
              <a:lnSpc>
                <a:spcPct val="100000"/>
              </a:lnSpc>
              <a:spcBef>
                <a:spcPts val="0"/>
              </a:spcBef>
              <a:spcAft>
                <a:spcPts val="0"/>
              </a:spcAft>
              <a:buSzPts val="1000"/>
              <a:buChar char="●"/>
            </a:pPr>
            <a:r>
              <a:rPr lang="en" sz="1400" dirty="0"/>
              <a:t>Comment allez-vous gagner des parts de marché? Présentez votre stratégie de haut niveau pour la mise en marché. </a:t>
            </a:r>
            <a:endParaRPr sz="1400" dirty="0"/>
          </a:p>
          <a:p>
            <a:pPr marL="457200" lvl="0" indent="-292100" algn="l" rtl="0">
              <a:spcBef>
                <a:spcPts val="0"/>
              </a:spcBef>
              <a:spcAft>
                <a:spcPts val="0"/>
              </a:spcAft>
              <a:buSzPts val="1000"/>
              <a:buChar char="●"/>
            </a:pPr>
            <a:r>
              <a:rPr lang="en" sz="1400" dirty="0"/>
              <a:t>Comment comptez-vous établir des relations avec vos clients et vos clientes?</a:t>
            </a:r>
            <a:endParaRPr sz="1400" dirty="0"/>
          </a:p>
          <a:p>
            <a:pPr marL="457200" lvl="0" indent="-292100" algn="l" rtl="0">
              <a:spcBef>
                <a:spcPts val="0"/>
              </a:spcBef>
              <a:spcAft>
                <a:spcPts val="0"/>
              </a:spcAft>
              <a:buSzPts val="1000"/>
              <a:buChar char="●"/>
            </a:pPr>
            <a:r>
              <a:rPr lang="en" sz="1400" dirty="0"/>
              <a:t>Parlez-nous de la traction que vous avez constatée sur le marché. Avez-vous des inscriptions pour votre produit? Des retours de la cli</a:t>
            </a:r>
            <a:r>
              <a:rPr lang="fr-FR" sz="1400" dirty="0"/>
              <a:t>e</a:t>
            </a:r>
            <a:r>
              <a:rPr lang="en" sz="1400" dirty="0"/>
              <a:t>ntèle positifs? Des lettres de soutien? Des partenaires industriels?</a:t>
            </a:r>
            <a:endParaRPr sz="1400" dirty="0"/>
          </a:p>
          <a:p>
            <a:pPr marL="457200" lvl="0" indent="-292100" algn="l" rtl="0">
              <a:lnSpc>
                <a:spcPct val="100000"/>
              </a:lnSpc>
              <a:spcBef>
                <a:spcPts val="0"/>
              </a:spcBef>
              <a:spcAft>
                <a:spcPts val="0"/>
              </a:spcAft>
              <a:buSzPts val="1000"/>
              <a:buChar char="●"/>
            </a:pPr>
            <a:r>
              <a:rPr lang="en" sz="1400" dirty="0"/>
              <a:t>Quels seraient les 2 ou 3 marchés de suivi?</a:t>
            </a:r>
            <a:endParaRPr sz="1400" dirty="0"/>
          </a:p>
        </p:txBody>
      </p:sp>
      <p:sp>
        <p:nvSpPr>
          <p:cNvPr id="202" name="Google Shape;202;p30"/>
          <p:cNvSpPr txBox="1">
            <a:spLocks noGrp="1"/>
          </p:cNvSpPr>
          <p:nvPr>
            <p:ph type="sldNum" idx="12"/>
            <p:custDataLst>
              <p:tags r:id="rId3"/>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07EBC498-5619-6610-548A-9DB3F6997C3E}"/>
            </a:ext>
          </a:extLst>
        </p:cNvPr>
        <p:cNvGrpSpPr/>
        <p:nvPr/>
      </p:nvGrpSpPr>
      <p:grpSpPr>
        <a:xfrm>
          <a:off x="0" y="0"/>
          <a:ext cx="0" cy="0"/>
          <a:chOff x="0" y="0"/>
          <a:chExt cx="0" cy="0"/>
        </a:xfrm>
      </p:grpSpPr>
      <p:sp>
        <p:nvSpPr>
          <p:cNvPr id="188" name="Google Shape;188;p28">
            <a:extLst>
              <a:ext uri="{FF2B5EF4-FFF2-40B4-BE49-F238E27FC236}">
                <a16:creationId xmlns:a16="http://schemas.microsoft.com/office/drawing/2014/main" id="{F486E91E-BAB4-F09E-5B94-275686F9141F}"/>
              </a:ext>
            </a:extLst>
          </p:cNvPr>
          <p:cNvSpPr txBox="1"/>
          <p:nvPr>
            <p:custDataLst>
              <p:tags r:id="rId1"/>
            </p:custDataLst>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Opportunités de marché (1 de 2)</a:t>
            </a:r>
            <a:endParaRPr dirty="0">
              <a:solidFill>
                <a:schemeClr val="dk1"/>
              </a:solidFill>
            </a:endParaRPr>
          </a:p>
        </p:txBody>
      </p:sp>
      <p:sp>
        <p:nvSpPr>
          <p:cNvPr id="3" name="Espace réservé du texte 2">
            <a:extLst>
              <a:ext uri="{FF2B5EF4-FFF2-40B4-BE49-F238E27FC236}">
                <a16:creationId xmlns:a16="http://schemas.microsoft.com/office/drawing/2014/main" id="{918AC7CD-AC9C-96B4-548C-BF7473903840}"/>
              </a:ext>
            </a:extLst>
          </p:cNvPr>
          <p:cNvSpPr>
            <a:spLocks noGrp="1"/>
          </p:cNvSpPr>
          <p:nvPr>
            <p:ph type="body" idx="1"/>
            <p:custDataLst>
              <p:tags r:id="rId2"/>
            </p:custDataLst>
          </p:nvPr>
        </p:nvSpPr>
        <p:spPr>
          <a:xfrm>
            <a:off x="311700" y="404083"/>
            <a:ext cx="8520600" cy="4164792"/>
          </a:xfrm>
        </p:spPr>
        <p:txBody>
          <a:bodyPr/>
          <a:lstStyle/>
          <a:p>
            <a:pPr marL="114300" indent="0">
              <a:buNone/>
            </a:pPr>
            <a:r>
              <a:rPr lang="fr-FR" sz="1000" i="1"/>
              <a:t>Commencez votre réponse ici</a:t>
            </a:r>
            <a:endParaRPr lang="fr-CA" sz="1000" i="1"/>
          </a:p>
        </p:txBody>
      </p:sp>
      <p:sp>
        <p:nvSpPr>
          <p:cNvPr id="189" name="Google Shape;189;p28">
            <a:extLst>
              <a:ext uri="{FF2B5EF4-FFF2-40B4-BE49-F238E27FC236}">
                <a16:creationId xmlns:a16="http://schemas.microsoft.com/office/drawing/2014/main" id="{BDE5F699-02A8-5C30-0C19-3D715049E7CD}"/>
              </a:ext>
            </a:extLst>
          </p:cNvPr>
          <p:cNvSpPr txBox="1">
            <a:spLocks noGrp="1"/>
          </p:cNvSpPr>
          <p:nvPr>
            <p:ph type="sldNum" idx="12"/>
            <p:custDataLst>
              <p:tags r:id="rId3"/>
            </p:custDataLst>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51881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custDataLst>
              <p:tags r:id="rId1"/>
            </p:custDataLst>
          </p:nvPr>
        </p:nvSpPr>
        <p:spPr>
          <a:xfrm>
            <a:off x="310896" y="109728"/>
            <a:ext cx="3940800" cy="523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Verdana"/>
              <a:buNone/>
            </a:pPr>
            <a:r>
              <a:rPr lang="en" sz="1400"/>
              <a:t>Table des matières</a:t>
            </a:r>
            <a:endParaRPr sz="1400"/>
          </a:p>
        </p:txBody>
      </p:sp>
      <p:graphicFrame>
        <p:nvGraphicFramePr>
          <p:cNvPr id="72" name="Google Shape;72;p15"/>
          <p:cNvGraphicFramePr/>
          <p:nvPr>
            <p:custDataLst>
              <p:tags r:id="rId2"/>
            </p:custDataLst>
            <p:extLst>
              <p:ext uri="{D42A27DB-BD31-4B8C-83A1-F6EECF244321}">
                <p14:modId xmlns:p14="http://schemas.microsoft.com/office/powerpoint/2010/main" val="2484501976"/>
              </p:ext>
            </p:extLst>
          </p:nvPr>
        </p:nvGraphicFramePr>
        <p:xfrm>
          <a:off x="540000" y="914400"/>
          <a:ext cx="7437600" cy="3096005"/>
        </p:xfrm>
        <a:graphic>
          <a:graphicData uri="http://schemas.openxmlformats.org/drawingml/2006/table">
            <a:tbl>
              <a:tblPr firstRow="1" bandRow="1">
                <a:noFill/>
                <a:tableStyleId>{F4CD06EF-BE2C-44A0-983B-C3FE68C6B26F}</a:tableStyleId>
              </a:tblPr>
              <a:tblGrid>
                <a:gridCol w="6675536">
                  <a:extLst>
                    <a:ext uri="{9D8B030D-6E8A-4147-A177-3AD203B41FA5}">
                      <a16:colId xmlns:a16="http://schemas.microsoft.com/office/drawing/2014/main" val="20000"/>
                    </a:ext>
                  </a:extLst>
                </a:gridCol>
                <a:gridCol w="762064">
                  <a:extLst>
                    <a:ext uri="{9D8B030D-6E8A-4147-A177-3AD203B41FA5}">
                      <a16:colId xmlns:a16="http://schemas.microsoft.com/office/drawing/2014/main" val="20001"/>
                    </a:ext>
                  </a:extLst>
                </a:gridCol>
              </a:tblGrid>
              <a:tr h="281455">
                <a:tc gridSpan="2">
                  <a:txBody>
                    <a:bodyPr/>
                    <a:lstStyle/>
                    <a:p>
                      <a:pPr marL="0" lvl="0" indent="0" algn="l" rtl="0">
                        <a:spcBef>
                          <a:spcPts val="0"/>
                        </a:spcBef>
                        <a:spcAft>
                          <a:spcPts val="0"/>
                        </a:spcAft>
                        <a:buNone/>
                      </a:pPr>
                      <a:r>
                        <a:rPr lang="en" sz="1300">
                          <a:solidFill>
                            <a:schemeClr val="dk1"/>
                          </a:solidFill>
                          <a:latin typeface="Arial"/>
                          <a:ea typeface="Arial"/>
                          <a:cs typeface="Arial"/>
                          <a:sym typeface="Arial"/>
                        </a:rPr>
                        <a:t>Section 1: Aperçu du programme, règles et instructions</a:t>
                      </a:r>
                      <a:endParaRPr sz="1300">
                        <a:solidFill>
                          <a:schemeClr val="dk1"/>
                        </a:solidFill>
                        <a:latin typeface="Arial"/>
                        <a:ea typeface="Arial"/>
                        <a:cs typeface="Arial"/>
                        <a:sym typeface="Arial"/>
                      </a:endParaRPr>
                    </a:p>
                  </a:txBody>
                  <a:tcPr marL="68600" marR="68600" marT="34300" marB="34300" anchor="ctr">
                    <a:lnT w="12700" cap="flat" cmpd="sng">
                      <a:solidFill>
                        <a:schemeClr val="accent1"/>
                      </a:solidFill>
                      <a:prstDash val="solid"/>
                      <a:round/>
                      <a:headEnd type="none" w="sm" len="sm"/>
                      <a:tailEnd type="none" w="sm" len="sm"/>
                    </a:lnT>
                    <a:lnB w="12700" cap="flat" cmpd="sng">
                      <a:solidFill>
                        <a:schemeClr val="accent1"/>
                      </a:solidFill>
                      <a:prstDash val="dot"/>
                      <a:round/>
                      <a:headEnd type="none" w="sm" len="sm"/>
                      <a:tailEnd type="none" w="sm" len="sm"/>
                    </a:lnB>
                    <a:solidFill>
                      <a:srgbClr val="C9DAF8"/>
                    </a:solidFill>
                  </a:tcPr>
                </a:tc>
                <a:tc hMerge="1">
                  <a:txBody>
                    <a:bodyPr/>
                    <a:lstStyle/>
                    <a:p>
                      <a:endParaRPr lang="fr-FR"/>
                    </a:p>
                  </a:txBody>
                  <a:tcPr/>
                </a:tc>
                <a:extLst>
                  <a:ext uri="{0D108BD9-81ED-4DB2-BD59-A6C34878D82A}">
                    <a16:rowId xmlns:a16="http://schemas.microsoft.com/office/drawing/2014/main" val="10000"/>
                  </a:ext>
                </a:extLst>
              </a:tr>
              <a:tr h="281455">
                <a:tc>
                  <a:txBody>
                    <a:bodyPr/>
                    <a:lstStyle/>
                    <a:p>
                      <a:pPr marL="91440" marR="0" lvl="0" indent="0" algn="l" rtl="0">
                        <a:lnSpc>
                          <a:spcPct val="100000"/>
                        </a:lnSpc>
                        <a:spcBef>
                          <a:spcPts val="0"/>
                        </a:spcBef>
                        <a:spcAft>
                          <a:spcPts val="0"/>
                        </a:spcAft>
                        <a:buClr>
                          <a:srgbClr val="000000"/>
                        </a:buClr>
                        <a:buFont typeface="Arial"/>
                        <a:buNone/>
                      </a:pPr>
                      <a:r>
                        <a:rPr lang="en" sz="1200">
                          <a:latin typeface="Arial"/>
                          <a:ea typeface="Arial"/>
                          <a:cs typeface="Arial"/>
                          <a:sym typeface="Arial"/>
                        </a:rPr>
                        <a:t>Avantages du CESI</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tc>
                  <a:txBody>
                    <a:bodyPr/>
                    <a:lstStyle/>
                    <a:p>
                      <a:pPr marL="91440" marR="0" lvl="0" indent="0" algn="r" rtl="0">
                        <a:spcBef>
                          <a:spcPts val="0"/>
                        </a:spcBef>
                        <a:spcAft>
                          <a:spcPts val="0"/>
                        </a:spcAft>
                        <a:buNone/>
                      </a:pPr>
                      <a:r>
                        <a:rPr lang="en" sz="1200">
                          <a:solidFill>
                            <a:schemeClr val="dk1"/>
                          </a:solidFill>
                          <a:latin typeface="Arial"/>
                          <a:ea typeface="Arial"/>
                          <a:cs typeface="Arial"/>
                          <a:sym typeface="Arial"/>
                        </a:rPr>
                        <a:t>3 </a:t>
                      </a:r>
                      <a:endParaRPr sz="1200">
                        <a:solidFill>
                          <a:schemeClr val="dk1"/>
                        </a:solidFill>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extLst>
                  <a:ext uri="{0D108BD9-81ED-4DB2-BD59-A6C34878D82A}">
                    <a16:rowId xmlns:a16="http://schemas.microsoft.com/office/drawing/2014/main" val="10001"/>
                  </a:ext>
                </a:extLst>
              </a:tr>
              <a:tr h="281455">
                <a:tc>
                  <a:txBody>
                    <a:bodyPr/>
                    <a:lstStyle/>
                    <a:p>
                      <a:pPr marL="91440" marR="0" lvl="0" indent="0" algn="l" rtl="0">
                        <a:lnSpc>
                          <a:spcPct val="100000"/>
                        </a:lnSpc>
                        <a:spcBef>
                          <a:spcPts val="0"/>
                        </a:spcBef>
                        <a:spcAft>
                          <a:spcPts val="0"/>
                        </a:spcAft>
                        <a:buClr>
                          <a:srgbClr val="000000"/>
                        </a:buClr>
                        <a:buFont typeface="Arial"/>
                        <a:buNone/>
                      </a:pPr>
                      <a:r>
                        <a:rPr lang="en" sz="1200">
                          <a:latin typeface="Arial"/>
                          <a:ea typeface="Arial"/>
                          <a:cs typeface="Arial"/>
                          <a:sym typeface="Arial"/>
                        </a:rPr>
                        <a:t>Instruction pour compléter le présent document</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tc>
                  <a:txBody>
                    <a:bodyPr/>
                    <a:lstStyle/>
                    <a:p>
                      <a:pPr marL="91440" marR="0" lvl="0" indent="0" algn="r" rtl="0">
                        <a:spcBef>
                          <a:spcPts val="0"/>
                        </a:spcBef>
                        <a:spcAft>
                          <a:spcPts val="0"/>
                        </a:spcAft>
                        <a:buNone/>
                      </a:pPr>
                      <a:r>
                        <a:rPr lang="en" sz="1200">
                          <a:latin typeface="Arial"/>
                          <a:ea typeface="Arial"/>
                          <a:cs typeface="Arial"/>
                          <a:sym typeface="Arial"/>
                        </a:rPr>
                        <a:t>4</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extLst>
                  <a:ext uri="{0D108BD9-81ED-4DB2-BD59-A6C34878D82A}">
                    <a16:rowId xmlns:a16="http://schemas.microsoft.com/office/drawing/2014/main" val="10002"/>
                  </a:ext>
                </a:extLst>
              </a:tr>
              <a:tr h="281455">
                <a:tc>
                  <a:txBody>
                    <a:bodyPr/>
                    <a:lstStyle/>
                    <a:p>
                      <a:pPr marL="91440" marR="0" lvl="0" indent="0" algn="l" rtl="0">
                        <a:lnSpc>
                          <a:spcPct val="100000"/>
                        </a:lnSpc>
                        <a:spcBef>
                          <a:spcPts val="0"/>
                        </a:spcBef>
                        <a:spcAft>
                          <a:spcPts val="0"/>
                        </a:spcAft>
                        <a:buClr>
                          <a:srgbClr val="000000"/>
                        </a:buClr>
                        <a:buFont typeface="Arial"/>
                        <a:buNone/>
                      </a:pPr>
                      <a:r>
                        <a:rPr lang="en" sz="1200">
                          <a:latin typeface="Arial"/>
                          <a:ea typeface="Arial"/>
                          <a:cs typeface="Arial"/>
                          <a:sym typeface="Arial"/>
                        </a:rPr>
                        <a:t>Éléments importants à considérer en lien avec l’admissibilité</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tc>
                  <a:txBody>
                    <a:bodyPr/>
                    <a:lstStyle/>
                    <a:p>
                      <a:pPr marL="0" lvl="0" indent="0" algn="r" rtl="0">
                        <a:spcBef>
                          <a:spcPts val="0"/>
                        </a:spcBef>
                        <a:spcAft>
                          <a:spcPts val="0"/>
                        </a:spcAft>
                        <a:buNone/>
                      </a:pPr>
                      <a:r>
                        <a:rPr lang="en" sz="1200">
                          <a:latin typeface="Arial"/>
                          <a:ea typeface="Arial"/>
                          <a:cs typeface="Arial"/>
                          <a:sym typeface="Arial"/>
                        </a:rPr>
                        <a:t>5</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extLst>
                  <a:ext uri="{0D108BD9-81ED-4DB2-BD59-A6C34878D82A}">
                    <a16:rowId xmlns:a16="http://schemas.microsoft.com/office/drawing/2014/main" val="10003"/>
                  </a:ext>
                </a:extLst>
              </a:tr>
              <a:tr h="281455">
                <a:tc>
                  <a:txBody>
                    <a:bodyPr/>
                    <a:lstStyle/>
                    <a:p>
                      <a:pPr marL="91440" marR="0" lvl="0" indent="0" algn="l" rtl="0">
                        <a:lnSpc>
                          <a:spcPct val="100000"/>
                        </a:lnSpc>
                        <a:spcBef>
                          <a:spcPts val="0"/>
                        </a:spcBef>
                        <a:spcAft>
                          <a:spcPts val="0"/>
                        </a:spcAft>
                        <a:buNone/>
                      </a:pPr>
                      <a:r>
                        <a:rPr lang="en" sz="1200">
                          <a:latin typeface="Arial"/>
                          <a:ea typeface="Arial"/>
                          <a:cs typeface="Arial"/>
                          <a:sym typeface="Arial"/>
                        </a:rPr>
                        <a:t>Critères d’évaluation</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tc>
                  <a:txBody>
                    <a:bodyPr/>
                    <a:lstStyle/>
                    <a:p>
                      <a:pPr marL="0" lvl="0" indent="0" algn="r" rtl="0">
                        <a:spcBef>
                          <a:spcPts val="0"/>
                        </a:spcBef>
                        <a:spcAft>
                          <a:spcPts val="0"/>
                        </a:spcAft>
                        <a:buNone/>
                      </a:pPr>
                      <a:r>
                        <a:rPr lang="en" sz="1200">
                          <a:latin typeface="Arial"/>
                          <a:ea typeface="Arial"/>
                          <a:cs typeface="Arial"/>
                          <a:sym typeface="Arial"/>
                        </a:rPr>
                        <a:t>6</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extLst>
                  <a:ext uri="{0D108BD9-81ED-4DB2-BD59-A6C34878D82A}">
                    <a16:rowId xmlns:a16="http://schemas.microsoft.com/office/drawing/2014/main" val="10004"/>
                  </a:ext>
                </a:extLst>
              </a:tr>
              <a:tr h="281455">
                <a:tc gridSpan="2">
                  <a:txBody>
                    <a:bodyPr/>
                    <a:lstStyle/>
                    <a:p>
                      <a:pPr marL="0" lvl="0" indent="0" algn="l" rtl="0">
                        <a:spcBef>
                          <a:spcPts val="0"/>
                        </a:spcBef>
                        <a:spcAft>
                          <a:spcPts val="0"/>
                        </a:spcAft>
                        <a:buNone/>
                      </a:pPr>
                      <a:r>
                        <a:rPr lang="en" sz="1300" b="1" dirty="0">
                          <a:solidFill>
                            <a:schemeClr val="dk1"/>
                          </a:solidFill>
                          <a:latin typeface="Arial"/>
                          <a:ea typeface="Arial"/>
                          <a:cs typeface="Arial"/>
                          <a:sym typeface="Arial"/>
                        </a:rPr>
                        <a:t>Section 2: À</a:t>
                      </a:r>
                      <a:r>
                        <a:rPr lang="en" sz="1300" b="1" dirty="0">
                          <a:latin typeface="Arial"/>
                          <a:ea typeface="Arial"/>
                          <a:cs typeface="Arial"/>
                          <a:sym typeface="Arial"/>
                        </a:rPr>
                        <a:t> compléter par la personne candidate</a:t>
                      </a:r>
                      <a:endParaRPr sz="1300" b="1" dirty="0">
                        <a:solidFill>
                          <a:schemeClr val="dk1"/>
                        </a:solidFill>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C9DAF8"/>
                    </a:solidFill>
                  </a:tcPr>
                </a:tc>
                <a:tc hMerge="1">
                  <a:txBody>
                    <a:bodyPr/>
                    <a:lstStyle/>
                    <a:p>
                      <a:endParaRPr lang="fr-FR"/>
                    </a:p>
                  </a:txBody>
                  <a:tcPr/>
                </a:tc>
                <a:extLst>
                  <a:ext uri="{0D108BD9-81ED-4DB2-BD59-A6C34878D82A}">
                    <a16:rowId xmlns:a16="http://schemas.microsoft.com/office/drawing/2014/main" val="10005"/>
                  </a:ext>
                </a:extLst>
              </a:tr>
              <a:tr h="281455">
                <a:tc>
                  <a:txBody>
                    <a:bodyPr/>
                    <a:lstStyle/>
                    <a:p>
                      <a:pPr marL="91440" lvl="0" indent="0" algn="l" rtl="0">
                        <a:spcBef>
                          <a:spcPts val="0"/>
                        </a:spcBef>
                        <a:spcAft>
                          <a:spcPts val="0"/>
                        </a:spcAft>
                        <a:buSzPts val="900"/>
                        <a:buNone/>
                      </a:pPr>
                      <a:r>
                        <a:rPr lang="en" sz="1200">
                          <a:latin typeface="Arial"/>
                          <a:ea typeface="Arial"/>
                          <a:cs typeface="Arial"/>
                          <a:sym typeface="Arial"/>
                        </a:rPr>
                        <a:t>Qualité du projet entrepreneurial </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tc>
                  <a:txBody>
                    <a:bodyPr/>
                    <a:lstStyle/>
                    <a:p>
                      <a:pPr marL="0" lvl="0" indent="0" algn="r" rtl="0">
                        <a:spcBef>
                          <a:spcPts val="0"/>
                        </a:spcBef>
                        <a:spcAft>
                          <a:spcPts val="0"/>
                        </a:spcAft>
                        <a:buNone/>
                      </a:pPr>
                      <a:r>
                        <a:rPr lang="en" sz="1200">
                          <a:latin typeface="Arial"/>
                          <a:ea typeface="Arial"/>
                          <a:cs typeface="Arial"/>
                          <a:sym typeface="Arial"/>
                        </a:rPr>
                        <a:t>8</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extLst>
                  <a:ext uri="{0D108BD9-81ED-4DB2-BD59-A6C34878D82A}">
                    <a16:rowId xmlns:a16="http://schemas.microsoft.com/office/drawing/2014/main" val="10006"/>
                  </a:ext>
                </a:extLst>
              </a:tr>
              <a:tr h="281455">
                <a:tc>
                  <a:txBody>
                    <a:bodyPr/>
                    <a:lstStyle/>
                    <a:p>
                      <a:pPr marL="91440" lvl="1" indent="0" algn="l" rtl="0">
                        <a:spcBef>
                          <a:spcPts val="0"/>
                        </a:spcBef>
                        <a:spcAft>
                          <a:spcPts val="0"/>
                        </a:spcAft>
                        <a:buClr>
                          <a:schemeClr val="dk1"/>
                        </a:buClr>
                        <a:buFont typeface="Arial"/>
                        <a:buNone/>
                      </a:pPr>
                      <a:r>
                        <a:rPr lang="en" sz="1200">
                          <a:latin typeface="Arial"/>
                          <a:ea typeface="Arial"/>
                          <a:cs typeface="Arial"/>
                          <a:sym typeface="Arial"/>
                        </a:rPr>
                        <a:t>Impact du projet </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B6D7A8"/>
                    </a:solidFill>
                  </a:tcPr>
                </a:tc>
                <a:tc>
                  <a:txBody>
                    <a:bodyPr/>
                    <a:lstStyle/>
                    <a:p>
                      <a:pPr marL="91440" marR="0" lvl="0" indent="0" algn="r" rtl="0">
                        <a:spcBef>
                          <a:spcPts val="0"/>
                        </a:spcBef>
                        <a:spcAft>
                          <a:spcPts val="0"/>
                        </a:spcAft>
                        <a:buNone/>
                      </a:pPr>
                      <a:r>
                        <a:rPr lang="en" sz="1200">
                          <a:latin typeface="Arial"/>
                          <a:ea typeface="Arial"/>
                          <a:cs typeface="Arial"/>
                          <a:sym typeface="Arial"/>
                        </a:rPr>
                        <a:t>9</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B6D7A8"/>
                    </a:solidFill>
                  </a:tcPr>
                </a:tc>
                <a:extLst>
                  <a:ext uri="{0D108BD9-81ED-4DB2-BD59-A6C34878D82A}">
                    <a16:rowId xmlns:a16="http://schemas.microsoft.com/office/drawing/2014/main" val="10007"/>
                  </a:ext>
                </a:extLst>
              </a:tr>
              <a:tr h="281455">
                <a:tc>
                  <a:txBody>
                    <a:bodyPr/>
                    <a:lstStyle/>
                    <a:p>
                      <a:pPr marL="91440" lvl="0" indent="0" algn="l" rtl="0">
                        <a:spcBef>
                          <a:spcPts val="0"/>
                        </a:spcBef>
                        <a:spcAft>
                          <a:spcPts val="0"/>
                        </a:spcAft>
                        <a:buSzPts val="1100"/>
                        <a:buNone/>
                      </a:pPr>
                      <a:r>
                        <a:rPr lang="en" sz="1200">
                          <a:latin typeface="Arial"/>
                          <a:ea typeface="Arial"/>
                          <a:cs typeface="Arial"/>
                          <a:sym typeface="Arial"/>
                        </a:rPr>
                        <a:t>Niveau d’avancement du projet </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tc>
                  <a:txBody>
                    <a:bodyPr/>
                    <a:lstStyle/>
                    <a:p>
                      <a:pPr marL="91440" marR="0" lvl="0" indent="0" algn="r" rtl="0">
                        <a:spcBef>
                          <a:spcPts val="0"/>
                        </a:spcBef>
                        <a:spcAft>
                          <a:spcPts val="0"/>
                        </a:spcAft>
                        <a:buNone/>
                      </a:pPr>
                      <a:r>
                        <a:rPr lang="en" sz="1200">
                          <a:latin typeface="Arial"/>
                          <a:ea typeface="Arial"/>
                          <a:cs typeface="Arial"/>
                          <a:sym typeface="Arial"/>
                        </a:rPr>
                        <a:t>11</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extLst>
                  <a:ext uri="{0D108BD9-81ED-4DB2-BD59-A6C34878D82A}">
                    <a16:rowId xmlns:a16="http://schemas.microsoft.com/office/drawing/2014/main" val="10008"/>
                  </a:ext>
                </a:extLst>
              </a:tr>
              <a:tr h="281455">
                <a:tc>
                  <a:txBody>
                    <a:bodyPr/>
                    <a:lstStyle/>
                    <a:p>
                      <a:pPr marL="91440" lvl="0" indent="0" algn="l" rtl="0">
                        <a:spcBef>
                          <a:spcPts val="0"/>
                        </a:spcBef>
                        <a:spcAft>
                          <a:spcPts val="0"/>
                        </a:spcAft>
                        <a:buClr>
                          <a:schemeClr val="dk1"/>
                        </a:buClr>
                        <a:buSzPts val="1100"/>
                        <a:buFont typeface="Arial"/>
                        <a:buNone/>
                      </a:pPr>
                      <a:r>
                        <a:rPr lang="en" sz="1200">
                          <a:latin typeface="Arial"/>
                          <a:ea typeface="Arial"/>
                          <a:cs typeface="Arial"/>
                          <a:sym typeface="Arial"/>
                        </a:rPr>
                        <a:t>Retombées anticipées</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rgbClr val="63666A"/>
                      </a:solidFill>
                      <a:prstDash val="solid"/>
                      <a:round/>
                      <a:headEnd type="none" w="sm" len="sm"/>
                      <a:tailEnd type="none" w="sm" len="sm"/>
                    </a:lnB>
                    <a:solidFill>
                      <a:srgbClr val="B6D7A8"/>
                    </a:solidFill>
                  </a:tcPr>
                </a:tc>
                <a:tc>
                  <a:txBody>
                    <a:bodyPr/>
                    <a:lstStyle/>
                    <a:p>
                      <a:pPr marL="91440" marR="0" lvl="0" indent="0" algn="r" rtl="0">
                        <a:spcBef>
                          <a:spcPts val="0"/>
                        </a:spcBef>
                        <a:spcAft>
                          <a:spcPts val="0"/>
                        </a:spcAft>
                        <a:buNone/>
                      </a:pPr>
                      <a:r>
                        <a:rPr lang="en" sz="1200">
                          <a:latin typeface="Arial"/>
                          <a:ea typeface="Arial"/>
                          <a:cs typeface="Arial"/>
                          <a:sym typeface="Arial"/>
                        </a:rPr>
                        <a:t>40</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rgbClr val="63666A"/>
                      </a:solidFill>
                      <a:prstDash val="solid"/>
                      <a:round/>
                      <a:headEnd type="none" w="sm" len="sm"/>
                      <a:tailEnd type="none" w="sm" len="sm"/>
                    </a:lnB>
                    <a:solidFill>
                      <a:srgbClr val="B6D7A8"/>
                    </a:solidFill>
                  </a:tcPr>
                </a:tc>
                <a:extLst>
                  <a:ext uri="{0D108BD9-81ED-4DB2-BD59-A6C34878D82A}">
                    <a16:rowId xmlns:a16="http://schemas.microsoft.com/office/drawing/2014/main" val="10009"/>
                  </a:ext>
                </a:extLst>
              </a:tr>
              <a:tr h="281455">
                <a:tc>
                  <a:txBody>
                    <a:bodyPr/>
                    <a:lstStyle/>
                    <a:p>
                      <a:pPr marL="0" marR="0" lvl="0" indent="0" algn="l" rtl="0">
                        <a:spcBef>
                          <a:spcPts val="0"/>
                        </a:spcBef>
                        <a:spcAft>
                          <a:spcPts val="0"/>
                        </a:spcAft>
                        <a:buNone/>
                      </a:pPr>
                      <a:r>
                        <a:rPr lang="en" sz="1200">
                          <a:latin typeface="Arial"/>
                          <a:ea typeface="Arial"/>
                          <a:cs typeface="Arial"/>
                          <a:sym typeface="Arial"/>
                        </a:rPr>
                        <a:t>Bibliographie</a:t>
                      </a:r>
                      <a:endParaRPr sz="1200">
                        <a:latin typeface="Arial"/>
                        <a:ea typeface="Arial"/>
                        <a:cs typeface="Arial"/>
                        <a:sym typeface="Arial"/>
                      </a:endParaRPr>
                    </a:p>
                  </a:txBody>
                  <a:tcPr marL="68600" marR="68600" marT="34300" marB="34300" anchor="ctr">
                    <a:lnT w="12700" cap="flat" cmpd="sng">
                      <a:solidFill>
                        <a:srgbClr val="63666A"/>
                      </a:solidFill>
                      <a:prstDash val="solid"/>
                      <a:round/>
                      <a:headEnd type="none" w="sm" len="sm"/>
                      <a:tailEnd type="none" w="sm" len="sm"/>
                    </a:lnT>
                    <a:lnB w="12700" cap="flat" cmpd="sng">
                      <a:solidFill>
                        <a:srgbClr val="BFBFBF"/>
                      </a:solidFill>
                      <a:prstDash val="dot"/>
                      <a:round/>
                      <a:headEnd type="none" w="sm" len="sm"/>
                      <a:tailEnd type="none" w="sm" len="sm"/>
                    </a:lnB>
                  </a:tcPr>
                </a:tc>
                <a:tc>
                  <a:txBody>
                    <a:bodyPr/>
                    <a:lstStyle/>
                    <a:p>
                      <a:pPr marL="0" lvl="0" indent="0" algn="r" rtl="0">
                        <a:spcBef>
                          <a:spcPts val="0"/>
                        </a:spcBef>
                        <a:spcAft>
                          <a:spcPts val="0"/>
                        </a:spcAft>
                        <a:buNone/>
                      </a:pPr>
                      <a:r>
                        <a:rPr lang="en" sz="1200" dirty="0">
                          <a:latin typeface="Arial"/>
                          <a:ea typeface="Arial"/>
                          <a:cs typeface="Arial"/>
                          <a:sym typeface="Arial"/>
                        </a:rPr>
                        <a:t>44</a:t>
                      </a:r>
                    </a:p>
                  </a:txBody>
                  <a:tcPr marL="68600" marR="68600" marT="34300" marB="34300" anchor="ctr">
                    <a:lnT w="12700" cap="flat" cmpd="sng">
                      <a:solidFill>
                        <a:srgbClr val="63666A"/>
                      </a:solidFill>
                      <a:prstDash val="solid"/>
                      <a:round/>
                      <a:headEnd type="none" w="sm" len="sm"/>
                      <a:tailEnd type="none" w="sm" len="sm"/>
                    </a:lnT>
                    <a:lnB w="12700" cap="flat" cmpd="sng">
                      <a:solidFill>
                        <a:srgbClr val="BFBFBF"/>
                      </a:solidFill>
                      <a:prstDash val="dot"/>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585A9C6E-7358-BAF1-714D-FD071596825A}"/>
            </a:ext>
          </a:extLst>
        </p:cNvPr>
        <p:cNvGrpSpPr/>
        <p:nvPr/>
      </p:nvGrpSpPr>
      <p:grpSpPr>
        <a:xfrm>
          <a:off x="0" y="0"/>
          <a:ext cx="0" cy="0"/>
          <a:chOff x="0" y="0"/>
          <a:chExt cx="0" cy="0"/>
        </a:xfrm>
      </p:grpSpPr>
      <p:sp>
        <p:nvSpPr>
          <p:cNvPr id="188" name="Google Shape;188;p28">
            <a:extLst>
              <a:ext uri="{FF2B5EF4-FFF2-40B4-BE49-F238E27FC236}">
                <a16:creationId xmlns:a16="http://schemas.microsoft.com/office/drawing/2014/main" id="{F3383800-5967-9101-C0D4-50BC1B17DB13}"/>
              </a:ext>
            </a:extLst>
          </p:cNvPr>
          <p:cNvSpPr txBox="1"/>
          <p:nvPr>
            <p:custDataLst>
              <p:tags r:id="rId1"/>
            </p:custDataLst>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Opportunités de marché (2 de 2)</a:t>
            </a:r>
            <a:endParaRPr dirty="0">
              <a:solidFill>
                <a:schemeClr val="dk1"/>
              </a:solidFill>
            </a:endParaRPr>
          </a:p>
        </p:txBody>
      </p:sp>
      <p:sp>
        <p:nvSpPr>
          <p:cNvPr id="3" name="Espace réservé du texte 2">
            <a:extLst>
              <a:ext uri="{FF2B5EF4-FFF2-40B4-BE49-F238E27FC236}">
                <a16:creationId xmlns:a16="http://schemas.microsoft.com/office/drawing/2014/main" id="{7A11D2EC-D6F7-3E52-0CCC-19152701CF17}"/>
              </a:ext>
            </a:extLst>
          </p:cNvPr>
          <p:cNvSpPr>
            <a:spLocks noGrp="1"/>
          </p:cNvSpPr>
          <p:nvPr>
            <p:ph type="body" idx="1"/>
            <p:custDataLst>
              <p:tags r:id="rId2"/>
            </p:custDataLst>
          </p:nvPr>
        </p:nvSpPr>
        <p:spPr>
          <a:xfrm>
            <a:off x="311700" y="404083"/>
            <a:ext cx="8520600" cy="4164792"/>
          </a:xfrm>
        </p:spPr>
        <p:txBody>
          <a:bodyPr/>
          <a:lstStyle/>
          <a:p>
            <a:pPr marL="114300" indent="0">
              <a:buNone/>
            </a:pPr>
            <a:r>
              <a:rPr lang="fr-FR" sz="1000" i="1"/>
              <a:t>Commencez votre réponse ici</a:t>
            </a:r>
            <a:endParaRPr lang="fr-CA" sz="1000" i="1"/>
          </a:p>
        </p:txBody>
      </p:sp>
      <p:sp>
        <p:nvSpPr>
          <p:cNvPr id="189" name="Google Shape;189;p28">
            <a:extLst>
              <a:ext uri="{FF2B5EF4-FFF2-40B4-BE49-F238E27FC236}">
                <a16:creationId xmlns:a16="http://schemas.microsoft.com/office/drawing/2014/main" id="{752032BD-02A7-37FA-A1DF-A62D9DF8E9F3}"/>
              </a:ext>
            </a:extLst>
          </p:cNvPr>
          <p:cNvSpPr txBox="1">
            <a:spLocks noGrp="1"/>
          </p:cNvSpPr>
          <p:nvPr>
            <p:ph type="sldNum" idx="12"/>
            <p:custDataLst>
              <p:tags r:id="rId3"/>
            </p:custDataLst>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350516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2"/>
          <p:cNvSpPr txBox="1"/>
          <p:nvPr>
            <p:custDataLst>
              <p:tags r:id="rId1"/>
            </p:custDataLst>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sz="1200" kern="100">
                <a:effectLst/>
                <a:latin typeface="+mj-lt"/>
                <a:ea typeface="Aptos" panose="020B0004020202020204" pitchFamily="34" charset="0"/>
                <a:cs typeface="Times New Roman" panose="02020603050405020304" pitchFamily="18" charset="0"/>
              </a:rPr>
              <a:t>Niveau de préparation</a:t>
            </a:r>
            <a:r>
              <a:rPr lang="fr-CA" sz="1200" kern="100">
                <a:latin typeface="+mj-lt"/>
                <a:ea typeface="Aptos" panose="020B0004020202020204" pitchFamily="34" charset="0"/>
                <a:cs typeface="Times New Roman" panose="02020603050405020304" pitchFamily="18" charset="0"/>
              </a:rPr>
              <a:t> -</a:t>
            </a:r>
            <a:r>
              <a:rPr lang="fr-CA" sz="1200" kern="100">
                <a:effectLst/>
                <a:latin typeface="+mj-lt"/>
                <a:ea typeface="Aptos" panose="020B0004020202020204" pitchFamily="34" charset="0"/>
                <a:cs typeface="Times New Roman" panose="02020603050405020304" pitchFamily="18" charset="0"/>
              </a:rPr>
              <a:t> Clientèle - NPC</a:t>
            </a:r>
          </a:p>
        </p:txBody>
      </p:sp>
      <p:sp>
        <p:nvSpPr>
          <p:cNvPr id="214" name="Google Shape;214;p32"/>
          <p:cNvSpPr txBox="1">
            <a:spLocks noGrp="1"/>
          </p:cNvSpPr>
          <p:nvPr>
            <p:ph type="title" idx="4294967295"/>
            <p:custDataLst>
              <p:tags r:id="rId2"/>
            </p:custDataLst>
          </p:nvPr>
        </p:nvSpPr>
        <p:spPr>
          <a:xfrm>
            <a:off x="311676" y="684000"/>
            <a:ext cx="29172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200" dirty="0"/>
              <a:t>- Indiquer quel niveau votre startup a ENTIÈREMENT atteint et pourquoi;</a:t>
            </a:r>
            <a:br>
              <a:rPr lang="en" sz="1200" dirty="0"/>
            </a:br>
            <a:br>
              <a:rPr lang="en" sz="1200" dirty="0"/>
            </a:br>
            <a:r>
              <a:rPr lang="en" sz="1200" dirty="0"/>
              <a:t>- Vérifiez que vous avez satisfait à tous les points mentionnés dans la description. Si vous n'avez pas atteint tous les éléments du niveau, veuillez choisir par défaut le niveau inférieur;</a:t>
            </a:r>
            <a:br>
              <a:rPr lang="en" sz="1200" dirty="0"/>
            </a:br>
            <a:r>
              <a:rPr lang="en" sz="1200" dirty="0"/>
              <a:t> </a:t>
            </a:r>
            <a:br>
              <a:rPr lang="en" sz="1200" dirty="0"/>
            </a:br>
            <a:r>
              <a:rPr lang="en" sz="1200" dirty="0"/>
              <a:t>- Assurez-vous d'adresser chaque tiret pour le niveau atteint et soutenir vos réponses avec des preuves concrètes démontrant que vous avez bien atteint ce niveau dans votre parcours;</a:t>
            </a:r>
            <a:br>
              <a:rPr lang="en" sz="1200" dirty="0"/>
            </a:br>
            <a:br>
              <a:rPr lang="en" sz="1200" dirty="0"/>
            </a:br>
            <a:r>
              <a:rPr lang="en" sz="1200" dirty="0"/>
              <a:t>- Si vous avez rempli certains points énumérés à des niveaux plus hauts, veuillez les mentionner. </a:t>
            </a:r>
            <a:endParaRPr sz="1200" dirty="0"/>
          </a:p>
        </p:txBody>
      </p:sp>
      <p:pic>
        <p:nvPicPr>
          <p:cNvPr id="215" name="Google Shape;215;p32"/>
          <p:cNvPicPr preferRelativeResize="0"/>
          <p:nvPr>
            <p:custDataLst>
              <p:tags r:id="rId3"/>
            </p:custDataLst>
          </p:nvPr>
        </p:nvPicPr>
        <p:blipFill rotWithShape="1">
          <a:blip r:embed="rId8">
            <a:alphaModFix/>
          </a:blip>
          <a:srcRect r="89451"/>
          <a:stretch/>
        </p:blipFill>
        <p:spPr>
          <a:xfrm>
            <a:off x="3639250" y="518275"/>
            <a:ext cx="911826" cy="4301151"/>
          </a:xfrm>
          <a:prstGeom prst="rect">
            <a:avLst/>
          </a:prstGeom>
          <a:noFill/>
          <a:ln>
            <a:noFill/>
          </a:ln>
        </p:spPr>
      </p:pic>
      <p:pic>
        <p:nvPicPr>
          <p:cNvPr id="216" name="Google Shape;216;p32"/>
          <p:cNvPicPr preferRelativeResize="0"/>
          <p:nvPr>
            <p:custDataLst>
              <p:tags r:id="rId4"/>
            </p:custDataLst>
          </p:nvPr>
        </p:nvPicPr>
        <p:blipFill>
          <a:blip r:embed="rId9">
            <a:alphaModFix/>
          </a:blip>
          <a:stretch>
            <a:fillRect/>
          </a:stretch>
        </p:blipFill>
        <p:spPr>
          <a:xfrm>
            <a:off x="4961450" y="98550"/>
            <a:ext cx="3977375" cy="4968750"/>
          </a:xfrm>
          <a:prstGeom prst="rect">
            <a:avLst/>
          </a:prstGeom>
          <a:noFill/>
          <a:ln>
            <a:noFill/>
          </a:ln>
        </p:spPr>
      </p:pic>
      <p:sp>
        <p:nvSpPr>
          <p:cNvPr id="3" name="Rectangle 2">
            <a:extLst>
              <a:ext uri="{FF2B5EF4-FFF2-40B4-BE49-F238E27FC236}">
                <a16:creationId xmlns:a16="http://schemas.microsoft.com/office/drawing/2014/main" id="{20AA72FA-D3F5-80F2-ED46-F4ECBB4A2349}"/>
              </a:ext>
            </a:extLst>
          </p:cNvPr>
          <p:cNvSpPr/>
          <p:nvPr>
            <p:custDataLst>
              <p:tags r:id="rId5"/>
            </p:custDataLst>
          </p:nvPr>
        </p:nvSpPr>
        <p:spPr>
          <a:xfrm>
            <a:off x="3881803" y="518275"/>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33"/>
          <p:cNvSpPr txBox="1"/>
          <p:nvPr>
            <p:custDataLst>
              <p:tags r:id="rId1"/>
            </p:custDataLst>
          </p:nvPr>
        </p:nvSpPr>
        <p:spPr>
          <a:xfrm>
            <a:off x="311700" y="0"/>
            <a:ext cx="67482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sz="1400" kern="100" dirty="0">
                <a:effectLst/>
                <a:latin typeface="+mn-lt"/>
                <a:ea typeface="Aptos" panose="020B0004020202020204" pitchFamily="34" charset="0"/>
                <a:cs typeface="Times New Roman" panose="02020603050405020304" pitchFamily="18" charset="0"/>
              </a:rPr>
              <a:t>NIVEAU DE PRÉPARATION — CLIENTÈLE – NPC (maximum 1 diapositive)</a:t>
            </a:r>
          </a:p>
        </p:txBody>
      </p:sp>
      <p:sp>
        <p:nvSpPr>
          <p:cNvPr id="222" name="Google Shape;222;p33"/>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23" name="Google Shape;223;p33"/>
          <p:cNvSpPr txBox="1">
            <a:spLocks noGrp="1"/>
          </p:cNvSpPr>
          <p:nvPr>
            <p:ph type="title"/>
            <p:custDataLst>
              <p:tags r:id="rId3"/>
            </p:custDataLst>
          </p:nvPr>
        </p:nvSpPr>
        <p:spPr>
          <a:xfrm>
            <a:off x="268658" y="205500"/>
            <a:ext cx="8203800" cy="45229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34"/>
          <p:cNvSpPr txBox="1"/>
          <p:nvPr>
            <p:custDataLst>
              <p:tags r:id="rId1"/>
            </p:custDataLst>
          </p:nvPr>
        </p:nvSpPr>
        <p:spPr>
          <a:xfrm>
            <a:off x="310900" y="107275"/>
            <a:ext cx="50628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rPr>
              <a:t>Niveau de préparation - Droits de propriété intellectuelle - NPPI</a:t>
            </a:r>
            <a:endParaRPr sz="1200">
              <a:solidFill>
                <a:schemeClr val="dk1"/>
              </a:solidFill>
            </a:endParaRPr>
          </a:p>
        </p:txBody>
      </p:sp>
      <p:sp>
        <p:nvSpPr>
          <p:cNvPr id="229" name="Google Shape;229;p34"/>
          <p:cNvSpPr txBox="1">
            <a:spLocks noGrp="1"/>
          </p:cNvSpPr>
          <p:nvPr>
            <p:ph type="title" idx="4294967295"/>
            <p:custDataLst>
              <p:tags r:id="rId2"/>
            </p:custDataLst>
          </p:nvPr>
        </p:nvSpPr>
        <p:spPr>
          <a:xfrm>
            <a:off x="310059" y="715974"/>
            <a:ext cx="35556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000" dirty="0"/>
              <a:t>- Indiquer quel niveau votre startup a ENTIÈREMENT atteint et pourquoi;</a:t>
            </a:r>
            <a:br>
              <a:rPr lang="en" sz="1000" dirty="0"/>
            </a:br>
            <a:br>
              <a:rPr lang="en" sz="1000" dirty="0"/>
            </a:br>
            <a:r>
              <a:rPr lang="en" sz="1000" dirty="0"/>
              <a:t>- Vérifiez que vous avez satisfait à tous les points mentionnés dans la description. Si vous n'avez pas atteint tous les éléments du niveau, veuillez choisir par défaut le niveau inférieur; </a:t>
            </a:r>
            <a:br>
              <a:rPr lang="en" sz="1000" dirty="0"/>
            </a:br>
            <a:br>
              <a:rPr lang="en" sz="1000" dirty="0"/>
            </a:br>
            <a:r>
              <a:rPr lang="en" sz="1000" dirty="0"/>
              <a:t>- Assurez-vous d'adresser chaque tiret pour le niveau atteint et soutenir vos réponses avec des preuves concrètes démontrant que vous avez bien atteint ce niveau dans votre parcours; </a:t>
            </a:r>
            <a:br>
              <a:rPr lang="en" sz="1000" dirty="0"/>
            </a:br>
            <a:br>
              <a:rPr lang="en" sz="1000" dirty="0"/>
            </a:br>
            <a:r>
              <a:rPr lang="en" sz="1000" dirty="0"/>
              <a:t>Si vous avez rempli certains points énumérés à des niveaux plus hauts, veuillez les mentionner. </a:t>
            </a:r>
            <a:endParaRPr sz="1200" dirty="0"/>
          </a:p>
        </p:txBody>
      </p:sp>
      <p:pic>
        <p:nvPicPr>
          <p:cNvPr id="230" name="Google Shape;230;p34"/>
          <p:cNvPicPr preferRelativeResize="0"/>
          <p:nvPr>
            <p:custDataLst>
              <p:tags r:id="rId3"/>
            </p:custDataLst>
          </p:nvPr>
        </p:nvPicPr>
        <p:blipFill rotWithShape="1">
          <a:blip r:embed="rId8">
            <a:alphaModFix/>
          </a:blip>
          <a:srcRect l="44886" r="44824"/>
          <a:stretch/>
        </p:blipFill>
        <p:spPr>
          <a:xfrm>
            <a:off x="4026001" y="652925"/>
            <a:ext cx="881300" cy="4261975"/>
          </a:xfrm>
          <a:prstGeom prst="rect">
            <a:avLst/>
          </a:prstGeom>
          <a:noFill/>
          <a:ln>
            <a:noFill/>
          </a:ln>
        </p:spPr>
      </p:pic>
      <p:pic>
        <p:nvPicPr>
          <p:cNvPr id="231" name="Google Shape;231;p34"/>
          <p:cNvPicPr preferRelativeResize="0"/>
          <p:nvPr>
            <p:custDataLst>
              <p:tags r:id="rId4"/>
            </p:custDataLst>
          </p:nvPr>
        </p:nvPicPr>
        <p:blipFill>
          <a:blip r:embed="rId9">
            <a:alphaModFix/>
          </a:blip>
          <a:stretch>
            <a:fillRect/>
          </a:stretch>
        </p:blipFill>
        <p:spPr>
          <a:xfrm>
            <a:off x="4969942" y="0"/>
            <a:ext cx="4069917" cy="5143502"/>
          </a:xfrm>
          <a:prstGeom prst="rect">
            <a:avLst/>
          </a:prstGeom>
          <a:noFill/>
          <a:ln>
            <a:noFill/>
          </a:ln>
        </p:spPr>
      </p:pic>
      <p:sp>
        <p:nvSpPr>
          <p:cNvPr id="3" name="Rectangle 2">
            <a:extLst>
              <a:ext uri="{FF2B5EF4-FFF2-40B4-BE49-F238E27FC236}">
                <a16:creationId xmlns:a16="http://schemas.microsoft.com/office/drawing/2014/main" id="{C689410D-14C7-4193-2113-EFB4F3FC2DFE}"/>
              </a:ext>
            </a:extLst>
          </p:cNvPr>
          <p:cNvSpPr/>
          <p:nvPr>
            <p:custDataLst>
              <p:tags r:id="rId5"/>
            </p:custDataLst>
          </p:nvPr>
        </p:nvSpPr>
        <p:spPr>
          <a:xfrm>
            <a:off x="4258491" y="639677"/>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35"/>
          <p:cNvSpPr txBox="1"/>
          <p:nvPr>
            <p:custDataLst>
              <p:tags r:id="rId1"/>
            </p:custDataLst>
          </p:nvPr>
        </p:nvSpPr>
        <p:spPr>
          <a:xfrm>
            <a:off x="311700" y="34025"/>
            <a:ext cx="8520600" cy="4110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chemeClr val="dk1"/>
                </a:solidFill>
              </a:rPr>
              <a:t>NIVEAU DE PRÉPARATION — DROITS DE PROPRIÉTÉ INTELLECTUELLE – NPDPI </a:t>
            </a:r>
            <a:r>
              <a:rPr lang="en" sz="1200" dirty="0"/>
              <a:t>(maximum 1 diapositive) </a:t>
            </a:r>
            <a:endParaRPr lang="fr-FR" sz="1200" dirty="0">
              <a:solidFill>
                <a:schemeClr val="dk1"/>
              </a:solidFill>
            </a:endParaRPr>
          </a:p>
          <a:p>
            <a:pPr marL="0" lvl="0" indent="0" algn="l" rtl="0">
              <a:spcBef>
                <a:spcPts val="0"/>
              </a:spcBef>
              <a:spcAft>
                <a:spcPts val="0"/>
              </a:spcAft>
              <a:buClr>
                <a:schemeClr val="dk1"/>
              </a:buClr>
              <a:buSzPts val="1100"/>
              <a:buFont typeface="Arial"/>
              <a:buNone/>
            </a:pPr>
            <a:br>
              <a:rPr lang="en" dirty="0">
                <a:solidFill>
                  <a:schemeClr val="dk1"/>
                </a:solidFill>
              </a:rPr>
            </a:br>
            <a:endParaRPr dirty="0">
              <a:solidFill>
                <a:schemeClr val="dk1"/>
              </a:solidFill>
            </a:endParaRPr>
          </a:p>
        </p:txBody>
      </p:sp>
      <p:sp>
        <p:nvSpPr>
          <p:cNvPr id="237" name="Google Shape;237;p35"/>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38" name="Google Shape;238;p35"/>
          <p:cNvSpPr txBox="1">
            <a:spLocks noGrp="1"/>
          </p:cNvSpPr>
          <p:nvPr>
            <p:ph type="title"/>
            <p:custDataLst>
              <p:tags r:id="rId3"/>
            </p:custDataLst>
          </p:nvPr>
        </p:nvSpPr>
        <p:spPr>
          <a:xfrm>
            <a:off x="311700" y="238150"/>
            <a:ext cx="8520600" cy="4335776"/>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dirty="0"/>
              <a:t>Commencez votre réponse ici…</a:t>
            </a:r>
            <a:endParaRPr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1F9198B-6E21-30A2-AD89-FA5AC5F61F74}"/>
              </a:ext>
            </a:extLst>
          </p:cNvPr>
          <p:cNvSpPr>
            <a:spLocks noGrp="1"/>
          </p:cNvSpPr>
          <p:nvPr>
            <p:ph idx="1"/>
            <p:custDataLst>
              <p:tags r:id="rId1"/>
            </p:custDataLst>
          </p:nvPr>
        </p:nvSpPr>
        <p:spPr>
          <a:xfrm>
            <a:off x="357187" y="678426"/>
            <a:ext cx="8451056" cy="4330412"/>
          </a:xfrm>
        </p:spPr>
        <p:txBody>
          <a:bodyPr>
            <a:normAutofit/>
          </a:bodyPr>
          <a:lstStyle/>
          <a:p>
            <a:pPr marL="0" indent="0">
              <a:lnSpc>
                <a:spcPct val="100000"/>
              </a:lnSpc>
              <a:spcBef>
                <a:spcPts val="0"/>
              </a:spcBef>
              <a:buNone/>
            </a:pPr>
            <a:r>
              <a:rPr lang="fr-FR" sz="1200" dirty="0">
                <a:latin typeface="Arial" panose="020B0604020202020204" pitchFamily="34" charset="0"/>
                <a:cs typeface="Arial" panose="020B0604020202020204" pitchFamily="34" charset="0"/>
              </a:rPr>
              <a:t>Si la PI que vous comptez exploiter provient de la recherche publique :</a:t>
            </a:r>
          </a:p>
          <a:p>
            <a:pPr marL="0" indent="0">
              <a:lnSpc>
                <a:spcPct val="100000"/>
              </a:lnSpc>
              <a:spcBef>
                <a:spcPts val="0"/>
              </a:spcBef>
              <a:buNone/>
            </a:pPr>
            <a:endParaRPr lang="fr-FR" sz="1200" dirty="0">
              <a:latin typeface="Arial" panose="020B0604020202020204" pitchFamily="34" charset="0"/>
              <a:cs typeface="Arial" panose="020B0604020202020204" pitchFamily="34" charset="0"/>
            </a:endParaRPr>
          </a:p>
          <a:p>
            <a:pPr>
              <a:lnSpc>
                <a:spcPct val="100000"/>
              </a:lnSpc>
              <a:spcBef>
                <a:spcPts val="0"/>
              </a:spcBef>
            </a:pPr>
            <a:r>
              <a:rPr lang="fr-FR" sz="1200" dirty="0">
                <a:latin typeface="Arial" panose="020B0604020202020204" pitchFamily="34" charset="0"/>
                <a:cs typeface="Arial" panose="020B0604020202020204" pitchFamily="34" charset="0"/>
              </a:rPr>
              <a:t>De quel établissement provient la PI? Cette PI a-t-elle fait l’objet d’une déclaration auprès de votre établissement?</a:t>
            </a:r>
          </a:p>
          <a:p>
            <a:pPr>
              <a:lnSpc>
                <a:spcPct val="100000"/>
              </a:lnSpc>
              <a:spcBef>
                <a:spcPts val="0"/>
              </a:spcBef>
            </a:pPr>
            <a:r>
              <a:rPr lang="fr-FR" sz="1200" dirty="0">
                <a:latin typeface="Arial" panose="020B0604020202020204" pitchFamily="34" charset="0"/>
                <a:cs typeface="Arial" panose="020B0604020202020204" pitchFamily="34" charset="0"/>
              </a:rPr>
              <a:t>Qui a participé au développement de cette PI?</a:t>
            </a:r>
          </a:p>
          <a:p>
            <a:pPr>
              <a:lnSpc>
                <a:spcPct val="100000"/>
              </a:lnSpc>
              <a:spcBef>
                <a:spcPts val="0"/>
              </a:spcBef>
            </a:pPr>
            <a:r>
              <a:rPr lang="fr-FR" sz="1200" dirty="0">
                <a:latin typeface="Arial" panose="020B0604020202020204" pitchFamily="34" charset="0"/>
                <a:cs typeface="Arial" panose="020B0604020202020204" pitchFamily="34" charset="0"/>
              </a:rPr>
              <a:t>Votre entreprise détient-elle un droit d’utilisation de cette PI? Êtes-vous présentement en négociation pour un tel droit d’utilisation?</a:t>
            </a:r>
          </a:p>
          <a:p>
            <a:pPr>
              <a:lnSpc>
                <a:spcPct val="100000"/>
              </a:lnSpc>
              <a:spcBef>
                <a:spcPts val="0"/>
              </a:spcBef>
            </a:pPr>
            <a:r>
              <a:rPr lang="fr-FR" sz="1200" dirty="0">
                <a:latin typeface="Arial" panose="020B0604020202020204" pitchFamily="34" charset="0"/>
                <a:cs typeface="Arial" panose="020B0604020202020204" pitchFamily="34" charset="0"/>
              </a:rPr>
              <a:t>Le cas échéant, veuillez indiquer le numéro de référence assigné par la société de valorisation en lien avec la PI qui sera exploitée par votre entreprise (</a:t>
            </a:r>
            <a:r>
              <a:rPr lang="fr-FR" sz="1200" dirty="0" err="1">
                <a:latin typeface="Arial" panose="020B0604020202020204" pitchFamily="34" charset="0"/>
                <a:cs typeface="Arial" panose="020B0604020202020204" pitchFamily="34" charset="0"/>
              </a:rPr>
              <a:t>Axelys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TransferTech</a:t>
            </a:r>
            <a:r>
              <a:rPr lang="fr-FR" sz="1200" dirty="0">
                <a:latin typeface="Arial" panose="020B0604020202020204" pitchFamily="34" charset="0"/>
                <a:cs typeface="Arial" panose="020B0604020202020204" pitchFamily="34" charset="0"/>
              </a:rPr>
              <a:t>, etc.</a:t>
            </a:r>
            <a:r>
              <a:rPr lang="en" sz="1200" dirty="0">
                <a:latin typeface="Arial" panose="020B0604020202020204" pitchFamily="34" charset="0"/>
                <a:cs typeface="Arial" panose="020B0604020202020204" pitchFamily="34" charset="0"/>
              </a:rPr>
              <a:t>)</a:t>
            </a:r>
            <a:br>
              <a:rPr lang="en" sz="1200" dirty="0">
                <a:latin typeface="Arial" panose="020B0604020202020204" pitchFamily="34" charset="0"/>
                <a:cs typeface="Arial" panose="020B0604020202020204" pitchFamily="34" charset="0"/>
              </a:rPr>
            </a:br>
            <a:endParaRPr lang="en" sz="1200" dirty="0">
              <a:latin typeface="Arial" panose="020B0604020202020204" pitchFamily="34" charset="0"/>
              <a:cs typeface="Arial" panose="020B0604020202020204" pitchFamily="34" charset="0"/>
            </a:endParaRPr>
          </a:p>
          <a:p>
            <a:pPr marL="0" indent="0">
              <a:lnSpc>
                <a:spcPct val="100000"/>
              </a:lnSpc>
              <a:spcBef>
                <a:spcPts val="0"/>
              </a:spcBef>
              <a:buNone/>
            </a:pPr>
            <a:r>
              <a:rPr lang="fr-FR" sz="1200" dirty="0">
                <a:latin typeface="Arial" panose="020B0604020202020204" pitchFamily="34" charset="0"/>
                <a:cs typeface="Arial" panose="020B0604020202020204" pitchFamily="34" charset="0"/>
              </a:rPr>
              <a:t>Si la PI que vous comptez exploiter ne provient pas de la recherche publique :</a:t>
            </a:r>
          </a:p>
          <a:p>
            <a:pPr marL="0" indent="0">
              <a:lnSpc>
                <a:spcPct val="100000"/>
              </a:lnSpc>
              <a:spcBef>
                <a:spcPts val="0"/>
              </a:spcBef>
              <a:buNone/>
            </a:pPr>
            <a:endParaRPr lang="fr-FR" sz="1200" dirty="0">
              <a:latin typeface="Arial" panose="020B0604020202020204" pitchFamily="34" charset="0"/>
              <a:cs typeface="Arial" panose="020B0604020202020204" pitchFamily="34" charset="0"/>
            </a:endParaRPr>
          </a:p>
          <a:p>
            <a:pPr>
              <a:lnSpc>
                <a:spcPct val="100000"/>
              </a:lnSpc>
              <a:spcBef>
                <a:spcPts val="0"/>
              </a:spcBef>
            </a:pPr>
            <a:r>
              <a:rPr lang="fr-FR" sz="1200" dirty="0">
                <a:latin typeface="Arial" panose="020B0604020202020204" pitchFamily="34" charset="0"/>
                <a:cs typeface="Arial" panose="020B0604020202020204" pitchFamily="34" charset="0"/>
              </a:rPr>
              <a:t>Qui a participé au développement de cette PI? Qui détient les droits?</a:t>
            </a:r>
          </a:p>
          <a:p>
            <a:pPr>
              <a:lnSpc>
                <a:spcPct val="100000"/>
              </a:lnSpc>
              <a:spcBef>
                <a:spcPts val="0"/>
              </a:spcBef>
            </a:pPr>
            <a:r>
              <a:rPr lang="fr-FR" sz="1200" dirty="0">
                <a:latin typeface="Arial" panose="020B0604020202020204" pitchFamily="34" charset="0"/>
                <a:cs typeface="Arial" panose="020B0604020202020204" pitchFamily="34" charset="0"/>
              </a:rPr>
              <a:t>Est-ce que votre entreprise dispose des droits d’utilisation requis pour cette PI?</a:t>
            </a:r>
            <a:endParaRPr lang="fr-CA" sz="1200" dirty="0">
              <a:latin typeface="Arial" panose="020B0604020202020204" pitchFamily="34" charset="0"/>
              <a:cs typeface="Arial" panose="020B0604020202020204" pitchFamily="34" charset="0"/>
            </a:endParaRPr>
          </a:p>
        </p:txBody>
      </p:sp>
      <p:sp>
        <p:nvSpPr>
          <p:cNvPr id="4" name="Google Shape;243;p36">
            <a:extLst>
              <a:ext uri="{FF2B5EF4-FFF2-40B4-BE49-F238E27FC236}">
                <a16:creationId xmlns:a16="http://schemas.microsoft.com/office/drawing/2014/main" id="{2997E297-68C2-161B-3956-5404E3A5B52C}"/>
              </a:ext>
            </a:extLst>
          </p:cNvPr>
          <p:cNvSpPr txBox="1"/>
          <p:nvPr>
            <p:custDataLst>
              <p:tags r:id="rId2"/>
            </p:custDataLst>
          </p:nvPr>
        </p:nvSpPr>
        <p:spPr>
          <a:xfrm>
            <a:off x="357187" y="134663"/>
            <a:ext cx="8451056" cy="308250"/>
          </a:xfrm>
          <a:prstGeom prst="rect">
            <a:avLst/>
          </a:prstGeom>
          <a:noFill/>
          <a:ln>
            <a:noFill/>
          </a:ln>
        </p:spPr>
        <p:txBody>
          <a:bodyPr spcFirstLastPara="1" wrap="square" lIns="68569" tIns="68569" rIns="68569" bIns="68569" anchor="t" anchorCtr="0">
            <a:noAutofit/>
          </a:bodyPr>
          <a:lstStyle/>
          <a:p>
            <a:pPr defTabSz="685800">
              <a:buClr>
                <a:prstClr val="black"/>
              </a:buClr>
              <a:buSzPts val="1100"/>
            </a:pPr>
            <a:r>
              <a:rPr lang="en" kern="1200" dirty="0">
                <a:solidFill>
                  <a:prstClr val="black"/>
                </a:solidFill>
                <a:latin typeface="Arial" panose="020B0604020202020204" pitchFamily="34" charset="0"/>
                <a:ea typeface="+mn-ea"/>
                <a:cs typeface="Arial" panose="020B0604020202020204" pitchFamily="34" charset="0"/>
              </a:rPr>
              <a:t>Questions complémentaires - Droits de propriété intellectuelle de votre startup </a:t>
            </a:r>
            <a:r>
              <a:rPr lang="fr-CA" kern="1200" dirty="0">
                <a:solidFill>
                  <a:prstClr val="black"/>
                </a:solidFill>
                <a:latin typeface="Arial" panose="020B0604020202020204" pitchFamily="34" charset="0"/>
                <a:ea typeface="+mn-ea"/>
                <a:cs typeface="Arial" panose="020B0604020202020204" pitchFamily="34" charset="0"/>
              </a:rPr>
              <a:t>(maximum 1 diapositive)</a:t>
            </a:r>
          </a:p>
          <a:p>
            <a:pPr defTabSz="685800">
              <a:buClr>
                <a:prstClr val="black"/>
              </a:buClr>
              <a:buSzPts val="1100"/>
            </a:pPr>
            <a:r>
              <a:rPr lang="en" sz="1350" kern="1200" dirty="0">
                <a:solidFill>
                  <a:prstClr val="black"/>
                </a:solidFill>
                <a:latin typeface="Aptos" panose="02110004020202020204"/>
                <a:ea typeface="+mn-ea"/>
                <a:cs typeface="+mn-cs"/>
              </a:rPr>
              <a:t> </a:t>
            </a:r>
            <a:endParaRPr sz="1350" kern="1200" dirty="0">
              <a:solidFill>
                <a:prstClr val="black"/>
              </a:solidFill>
              <a:latin typeface="Aptos" panose="02110004020202020204"/>
              <a:ea typeface="+mn-ea"/>
              <a:cs typeface="+mn-cs"/>
            </a:endParaRPr>
          </a:p>
        </p:txBody>
      </p:sp>
    </p:spTree>
    <p:extLst>
      <p:ext uri="{BB962C8B-B14F-4D97-AF65-F5344CB8AC3E}">
        <p14:creationId xmlns:p14="http://schemas.microsoft.com/office/powerpoint/2010/main" val="22674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36"/>
          <p:cNvSpPr txBox="1"/>
          <p:nvPr>
            <p:custDataLst>
              <p:tags r:id="rId1"/>
            </p:custDataLst>
          </p:nvPr>
        </p:nvSpPr>
        <p:spPr>
          <a:xfrm>
            <a:off x="311700" y="107275"/>
            <a:ext cx="8601900" cy="4110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 dirty="0">
                <a:solidFill>
                  <a:schemeClr val="dk1"/>
                </a:solidFill>
              </a:rPr>
              <a:t>Questions complémentaires - Droits de propriété intellectuelle de votre startup </a:t>
            </a:r>
            <a:r>
              <a:rPr lang="fr-CA" sz="1400" dirty="0"/>
              <a:t>(</a:t>
            </a:r>
            <a:r>
              <a:rPr lang="fr-CA" sz="1400" dirty="0">
                <a:solidFill>
                  <a:schemeClr val="tx1"/>
                </a:solidFill>
              </a:rPr>
              <a:t>m</a:t>
            </a:r>
            <a:r>
              <a:rPr lang="fr-CA" sz="1400" dirty="0"/>
              <a:t>aximum 1 diapositive)</a:t>
            </a:r>
          </a:p>
          <a:p>
            <a:pPr marL="0" lvl="0" indent="0" algn="l" rtl="0">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p:txBody>
      </p:sp>
      <p:sp>
        <p:nvSpPr>
          <p:cNvPr id="244" name="Google Shape;244;p36"/>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2" name="Google Shape;238;p35">
            <a:extLst>
              <a:ext uri="{FF2B5EF4-FFF2-40B4-BE49-F238E27FC236}">
                <a16:creationId xmlns:a16="http://schemas.microsoft.com/office/drawing/2014/main" id="{0CC4EA8C-F11E-E979-D84C-837ED5985264}"/>
              </a:ext>
            </a:extLst>
          </p:cNvPr>
          <p:cNvSpPr txBox="1">
            <a:spLocks noGrp="1"/>
          </p:cNvSpPr>
          <p:nvPr>
            <p:ph type="title"/>
            <p:custDataLst>
              <p:tags r:id="rId3"/>
            </p:custDataLst>
          </p:nvPr>
        </p:nvSpPr>
        <p:spPr>
          <a:xfrm>
            <a:off x="311700" y="238150"/>
            <a:ext cx="8520600" cy="4335776"/>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dirty="0"/>
              <a:t>Commencez votre réponse ici…</a:t>
            </a:r>
            <a:endParaRPr sz="1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37"/>
          <p:cNvSpPr txBox="1"/>
          <p:nvPr>
            <p:custDataLst>
              <p:tags r:id="rId1"/>
            </p:custDataLst>
          </p:nvPr>
        </p:nvSpPr>
        <p:spPr>
          <a:xfrm>
            <a:off x="311700" y="107275"/>
            <a:ext cx="4919576"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latin typeface="+mn-lt"/>
              </a:rPr>
              <a:t>Niveau de préparation - Équipe - NPE</a:t>
            </a:r>
          </a:p>
        </p:txBody>
      </p:sp>
      <p:sp>
        <p:nvSpPr>
          <p:cNvPr id="251" name="Google Shape;251;p37"/>
          <p:cNvSpPr txBox="1">
            <a:spLocks noGrp="1"/>
          </p:cNvSpPr>
          <p:nvPr>
            <p:ph type="title" idx="4294967295"/>
            <p:custDataLst>
              <p:tags r:id="rId2"/>
            </p:custDataLst>
          </p:nvPr>
        </p:nvSpPr>
        <p:spPr>
          <a:xfrm>
            <a:off x="330888" y="937850"/>
            <a:ext cx="25527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000" dirty="0"/>
              <a:t>- Indiquer quel niveau votre startup a ENTIÈREMENT atteint et pourquoi;</a:t>
            </a:r>
            <a:br>
              <a:rPr lang="en" sz="1000" dirty="0"/>
            </a:br>
            <a:br>
              <a:rPr lang="en" sz="1000" dirty="0"/>
            </a:br>
            <a:r>
              <a:rPr lang="en" sz="1000" dirty="0"/>
              <a:t>- Vérifiez que vous avez satisfait à tous les points mentionnés dans la description. </a:t>
            </a:r>
            <a:br>
              <a:rPr lang="en" sz="1000" dirty="0"/>
            </a:br>
            <a:br>
              <a:rPr lang="en" sz="1000" dirty="0"/>
            </a:br>
            <a:r>
              <a:rPr lang="en" sz="1000" dirty="0"/>
              <a:t>- Si vous n'avez pas atteint tous les éléments du niveau, veuillez choisir par défaut le niveau inférieur.</a:t>
            </a:r>
            <a:br>
              <a:rPr lang="en" sz="1000" dirty="0"/>
            </a:br>
            <a:br>
              <a:rPr lang="en" sz="1000" dirty="0"/>
            </a:br>
            <a:r>
              <a:rPr lang="en" sz="1000" dirty="0"/>
              <a:t>- Assurez-vous d'adresser chaque tiret pour le niveau atteint et soutenir vos réponses avec des preuves concrètes démontrant que vous avez bien atteint ce niveau dans votre parcours.</a:t>
            </a:r>
            <a:br>
              <a:rPr lang="en" sz="1000" dirty="0"/>
            </a:br>
            <a:br>
              <a:rPr lang="en" sz="1000" dirty="0"/>
            </a:br>
            <a:r>
              <a:rPr lang="en" sz="1000" dirty="0"/>
              <a:t>- Si vous avez rempli certains points énumérés à des niveaux plus hauts, veuillez les mentionner. </a:t>
            </a:r>
            <a:endParaRPr sz="1200" dirty="0"/>
          </a:p>
        </p:txBody>
      </p:sp>
      <p:pic>
        <p:nvPicPr>
          <p:cNvPr id="252" name="Google Shape;252;p37"/>
          <p:cNvPicPr preferRelativeResize="0"/>
          <p:nvPr>
            <p:custDataLst>
              <p:tags r:id="rId3"/>
            </p:custDataLst>
          </p:nvPr>
        </p:nvPicPr>
        <p:blipFill rotWithShape="1">
          <a:blip r:embed="rId8">
            <a:alphaModFix/>
          </a:blip>
          <a:srcRect l="29710" r="58842"/>
          <a:stretch/>
        </p:blipFill>
        <p:spPr>
          <a:xfrm>
            <a:off x="2974275" y="568800"/>
            <a:ext cx="1007325" cy="4424748"/>
          </a:xfrm>
          <a:prstGeom prst="rect">
            <a:avLst/>
          </a:prstGeom>
          <a:noFill/>
          <a:ln>
            <a:noFill/>
          </a:ln>
        </p:spPr>
      </p:pic>
      <p:pic>
        <p:nvPicPr>
          <p:cNvPr id="253" name="Google Shape;253;p37"/>
          <p:cNvPicPr preferRelativeResize="0"/>
          <p:nvPr>
            <p:custDataLst>
              <p:tags r:id="rId4"/>
            </p:custDataLst>
          </p:nvPr>
        </p:nvPicPr>
        <p:blipFill>
          <a:blip r:embed="rId9">
            <a:alphaModFix/>
          </a:blip>
          <a:stretch>
            <a:fillRect/>
          </a:stretch>
        </p:blipFill>
        <p:spPr>
          <a:xfrm>
            <a:off x="4162975" y="151950"/>
            <a:ext cx="4919576" cy="4725648"/>
          </a:xfrm>
          <a:prstGeom prst="rect">
            <a:avLst/>
          </a:prstGeom>
          <a:noFill/>
          <a:ln>
            <a:noFill/>
          </a:ln>
        </p:spPr>
      </p:pic>
      <p:sp>
        <p:nvSpPr>
          <p:cNvPr id="3" name="Rectangle 2">
            <a:extLst>
              <a:ext uri="{FF2B5EF4-FFF2-40B4-BE49-F238E27FC236}">
                <a16:creationId xmlns:a16="http://schemas.microsoft.com/office/drawing/2014/main" id="{C6C0EC62-5B4E-E85B-F392-683AB4143FE6}"/>
              </a:ext>
            </a:extLst>
          </p:cNvPr>
          <p:cNvSpPr/>
          <p:nvPr>
            <p:custDataLst>
              <p:tags r:id="rId5"/>
            </p:custDataLst>
          </p:nvPr>
        </p:nvSpPr>
        <p:spPr>
          <a:xfrm>
            <a:off x="3264577" y="568800"/>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8"/>
          <p:cNvSpPr txBox="1"/>
          <p:nvPr>
            <p:custDataLst>
              <p:tags r:id="rId1"/>
            </p:custDataLst>
          </p:nvPr>
        </p:nvSpPr>
        <p:spPr>
          <a:xfrm>
            <a:off x="311700" y="107275"/>
            <a:ext cx="85206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solidFill>
                  <a:schemeClr val="dk1"/>
                </a:solidFill>
                <a:latin typeface="+mn-lt"/>
              </a:rPr>
              <a:t>NIVEAU DE PRÉPARATION — ÉQUIPE NPE (maximum 1 diapositive)</a:t>
            </a:r>
          </a:p>
        </p:txBody>
      </p:sp>
      <p:sp>
        <p:nvSpPr>
          <p:cNvPr id="259" name="Google Shape;259;p38"/>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60" name="Google Shape;260;p38"/>
          <p:cNvSpPr txBox="1">
            <a:spLocks noGrp="1"/>
          </p:cNvSpPr>
          <p:nvPr>
            <p:ph type="title"/>
            <p:custDataLst>
              <p:tags r:id="rId3"/>
            </p:custDataLst>
          </p:nvPr>
        </p:nvSpPr>
        <p:spPr>
          <a:xfrm>
            <a:off x="311700" y="335462"/>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39"/>
          <p:cNvSpPr txBox="1"/>
          <p:nvPr>
            <p:custDataLst>
              <p:tags r:id="rId1"/>
            </p:custDataLst>
          </p:nvPr>
        </p:nvSpPr>
        <p:spPr>
          <a:xfrm>
            <a:off x="311700" y="0"/>
            <a:ext cx="8623500" cy="2815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Questions complémentaires – Équipe (maximum 2 diapositives)</a:t>
            </a:r>
            <a:endParaRPr dirty="0">
              <a:solidFill>
                <a:schemeClr val="dk1"/>
              </a:solidFill>
            </a:endParaRPr>
          </a:p>
        </p:txBody>
      </p:sp>
      <p:sp>
        <p:nvSpPr>
          <p:cNvPr id="266" name="Google Shape;266;p39"/>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267" name="Google Shape;267;p39"/>
          <p:cNvSpPr txBox="1">
            <a:spLocks noGrp="1"/>
          </p:cNvSpPr>
          <p:nvPr>
            <p:ph type="title"/>
            <p:custDataLst>
              <p:tags r:id="rId3"/>
            </p:custDataLst>
          </p:nvPr>
        </p:nvSpPr>
        <p:spPr>
          <a:xfrm>
            <a:off x="311700" y="445024"/>
            <a:ext cx="8471400" cy="448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400" dirty="0"/>
              <a:t>Veuillez utiliser les diapositives suivantes pour répondre aux questions ci-dessous pour nous aider à mieux connaître l’équipe. </a:t>
            </a:r>
            <a:br>
              <a:rPr lang="fr-FR" sz="1400" dirty="0"/>
            </a:br>
            <a:endParaRPr lang="fr-FR" sz="1400" dirty="0"/>
          </a:p>
          <a:p>
            <a:pPr marL="457200" lvl="0" indent="-292100" algn="l" rtl="0">
              <a:spcBef>
                <a:spcPts val="0"/>
              </a:spcBef>
              <a:spcAft>
                <a:spcPts val="0"/>
              </a:spcAft>
              <a:buSzPts val="1000"/>
              <a:buChar char="●"/>
            </a:pPr>
            <a:r>
              <a:rPr lang="fr-FR" sz="1400" dirty="0"/>
              <a:t>Présenter l’accompagnement reçu et les formations entrepreneuriales complétées (nommer lesquelles) afin de monter votre startup.</a:t>
            </a:r>
          </a:p>
          <a:p>
            <a:pPr marL="457200" lvl="0" indent="-292100" algn="l" rtl="0">
              <a:spcBef>
                <a:spcPts val="0"/>
              </a:spcBef>
              <a:spcAft>
                <a:spcPts val="0"/>
              </a:spcAft>
              <a:buSzPts val="1000"/>
              <a:buChar char="●"/>
            </a:pPr>
            <a:r>
              <a:rPr lang="fr-FR" sz="1400" dirty="0"/>
              <a:t>Décrire l’équipe autour du projet entrepreneurial, avez-vous des cofondateurs, des mentors, et/ou un conseil d’administration?</a:t>
            </a:r>
          </a:p>
          <a:p>
            <a:pPr marL="457200" lvl="0" indent="-292100" algn="l" rtl="0">
              <a:spcBef>
                <a:spcPts val="0"/>
              </a:spcBef>
              <a:spcAft>
                <a:spcPts val="0"/>
              </a:spcAft>
              <a:buSzPts val="1000"/>
              <a:buChar char="●"/>
            </a:pPr>
            <a:r>
              <a:rPr lang="fr-FR" sz="1400" dirty="0"/>
              <a:t>Avez-vous une convention d'actionnaires? Quelle est la répartition de l’équité (</a:t>
            </a:r>
            <a:r>
              <a:rPr lang="fr-FR" sz="1400" dirty="0" err="1"/>
              <a:t>equity</a:t>
            </a:r>
            <a:r>
              <a:rPr lang="fr-FR" sz="1400" dirty="0"/>
              <a:t> split)?</a:t>
            </a:r>
          </a:p>
          <a:p>
            <a:pPr marL="457200" lvl="0" indent="-292100" algn="l" rtl="0">
              <a:spcBef>
                <a:spcPts val="0"/>
              </a:spcBef>
              <a:spcAft>
                <a:spcPts val="0"/>
              </a:spcAft>
              <a:buSzPts val="1000"/>
              <a:buChar char="●"/>
            </a:pPr>
            <a:r>
              <a:rPr lang="fr-FR" sz="1400" dirty="0"/>
              <a:t>Quelle est votre vision pour l’équipe dans les deux prochaines années? Quels sont les membres essentiels de l’équipe de votre startup? Êtes-vous ouvert à avoir des cofondateurs supplémentaires?</a:t>
            </a:r>
          </a:p>
          <a:p>
            <a:pPr marL="457200" lvl="0" indent="-292100" algn="l" rtl="0">
              <a:spcBef>
                <a:spcPts val="0"/>
              </a:spcBef>
              <a:spcAft>
                <a:spcPts val="0"/>
              </a:spcAft>
              <a:buSzPts val="1000"/>
              <a:buChar char="●"/>
            </a:pPr>
            <a:r>
              <a:rPr lang="fr-FR" sz="1400" dirty="0"/>
              <a:t>Quel est votre rôle actuel dans l’équipe? Comment voyez-vous votre rôle évoluer au fil du temps à mesure que l’entreprise se développe?</a:t>
            </a:r>
          </a:p>
          <a:p>
            <a:pPr marL="457200" lvl="0" indent="-292100" algn="l" rtl="0">
              <a:spcBef>
                <a:spcPts val="0"/>
              </a:spcBef>
              <a:spcAft>
                <a:spcPts val="0"/>
              </a:spcAft>
              <a:buSzPts val="1000"/>
              <a:buChar char="●"/>
            </a:pPr>
            <a:r>
              <a:rPr lang="fr-FR" sz="1400" dirty="0"/>
              <a:t>Pouvez-vous nous parler de votre relation actuelle avec votre superviseur ou superviseure par rapport au projet? Comment est-il ou est-elle spécifiquement impliquée dans le projet (contribution globale, heures par semaine, autres)?</a:t>
            </a:r>
          </a:p>
          <a:p>
            <a:pPr marL="0" lvl="0" indent="0" algn="l" rtl="0">
              <a:spcBef>
                <a:spcPts val="0"/>
              </a:spcBef>
              <a:spcAft>
                <a:spcPts val="0"/>
              </a:spcAft>
              <a:buNone/>
            </a:pPr>
            <a:endParaRPr sz="1000" dirty="0"/>
          </a:p>
          <a:p>
            <a:pPr marL="0" lvl="0" indent="0" algn="l" rtl="0">
              <a:lnSpc>
                <a:spcPct val="115000"/>
              </a:lnSpc>
              <a:spcBef>
                <a:spcPts val="1200"/>
              </a:spcBef>
              <a:spcAft>
                <a:spcPts val="1200"/>
              </a:spcAft>
              <a:buClr>
                <a:schemeClr val="dk1"/>
              </a:buClr>
              <a:buSzPts val="1100"/>
              <a:buFont typeface="Arial"/>
              <a:buNone/>
            </a:pPr>
            <a:endParaRP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6"/>
          <p:cNvSpPr txBox="1"/>
          <p:nvPr>
            <p:custDataLst>
              <p:tags r:id="rId1"/>
            </p:custDataLst>
          </p:nvPr>
        </p:nvSpPr>
        <p:spPr>
          <a:xfrm>
            <a:off x="156950" y="157528"/>
            <a:ext cx="8756100" cy="41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rPr>
              <a:t>Survol des avantages du Programme de création d’entreprises scientifique et innovante</a:t>
            </a:r>
            <a:endParaRPr b="1" dirty="0">
              <a:solidFill>
                <a:schemeClr val="dk1"/>
              </a:solidFill>
            </a:endParaRPr>
          </a:p>
        </p:txBody>
      </p:sp>
      <p:sp>
        <p:nvSpPr>
          <p:cNvPr id="78" name="Google Shape;78;p16"/>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9" name="Google Shape;79;p16"/>
          <p:cNvSpPr txBox="1"/>
          <p:nvPr>
            <p:custDataLst>
              <p:tags r:id="rId3"/>
            </p:custDataLst>
          </p:nvPr>
        </p:nvSpPr>
        <p:spPr>
          <a:xfrm>
            <a:off x="397743" y="1041383"/>
            <a:ext cx="2517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dirty="0"/>
              <a:t>Soutien financier</a:t>
            </a:r>
            <a:endParaRPr sz="1100" b="1" i="0" u="none" strike="noStrike" cap="none" dirty="0">
              <a:solidFill>
                <a:srgbClr val="000000"/>
              </a:solidFill>
            </a:endParaRPr>
          </a:p>
        </p:txBody>
      </p:sp>
      <p:pic>
        <p:nvPicPr>
          <p:cNvPr id="80" name="Google Shape;80;p16"/>
          <p:cNvPicPr preferRelativeResize="0"/>
          <p:nvPr>
            <p:custDataLst>
              <p:tags r:id="rId4"/>
            </p:custDataLst>
          </p:nvPr>
        </p:nvPicPr>
        <p:blipFill>
          <a:blip r:embed="rId24">
            <a:alphaModFix/>
          </a:blip>
          <a:stretch>
            <a:fillRect/>
          </a:stretch>
        </p:blipFill>
        <p:spPr>
          <a:xfrm>
            <a:off x="1441603" y="795277"/>
            <a:ext cx="359379" cy="239575"/>
          </a:xfrm>
          <a:prstGeom prst="rect">
            <a:avLst/>
          </a:prstGeom>
          <a:noFill/>
          <a:ln>
            <a:noFill/>
          </a:ln>
        </p:spPr>
      </p:pic>
      <p:sp>
        <p:nvSpPr>
          <p:cNvPr id="81" name="Google Shape;81;p16"/>
          <p:cNvSpPr txBox="1"/>
          <p:nvPr>
            <p:custDataLst>
              <p:tags r:id="rId5"/>
            </p:custDataLst>
          </p:nvPr>
        </p:nvSpPr>
        <p:spPr>
          <a:xfrm>
            <a:off x="6170250" y="1057175"/>
            <a:ext cx="25170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rgbClr val="000000"/>
              </a:buClr>
              <a:buSzPts val="1100"/>
              <a:buFont typeface="Arial"/>
              <a:buNone/>
            </a:pPr>
            <a:r>
              <a:rPr lang="en" sz="1100" b="1">
                <a:solidFill>
                  <a:srgbClr val="000000"/>
                </a:solidFill>
              </a:rPr>
              <a:t>Connexion à l'écosystème</a:t>
            </a:r>
            <a:endParaRPr sz="1100" b="1"/>
          </a:p>
        </p:txBody>
      </p:sp>
      <p:pic>
        <p:nvPicPr>
          <p:cNvPr id="82" name="Google Shape;82;p16"/>
          <p:cNvPicPr preferRelativeResize="0"/>
          <p:nvPr>
            <p:custDataLst>
              <p:tags r:id="rId6"/>
            </p:custDataLst>
          </p:nvPr>
        </p:nvPicPr>
        <p:blipFill>
          <a:blip r:embed="rId25">
            <a:alphaModFix/>
          </a:blip>
          <a:stretch>
            <a:fillRect/>
          </a:stretch>
        </p:blipFill>
        <p:spPr>
          <a:xfrm>
            <a:off x="7249063" y="857663"/>
            <a:ext cx="359374" cy="225172"/>
          </a:xfrm>
          <a:prstGeom prst="rect">
            <a:avLst/>
          </a:prstGeom>
          <a:noFill/>
          <a:ln>
            <a:noFill/>
          </a:ln>
        </p:spPr>
      </p:pic>
      <p:sp>
        <p:nvSpPr>
          <p:cNvPr id="83" name="Google Shape;83;p16"/>
          <p:cNvSpPr txBox="1"/>
          <p:nvPr>
            <p:custDataLst>
              <p:tags r:id="rId7"/>
            </p:custDataLst>
          </p:nvPr>
        </p:nvSpPr>
        <p:spPr>
          <a:xfrm>
            <a:off x="3080600" y="1111068"/>
            <a:ext cx="2908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a:t>Accueil dans une université québécoise*</a:t>
            </a:r>
            <a:endParaRPr sz="1100" b="1"/>
          </a:p>
        </p:txBody>
      </p:sp>
      <p:pic>
        <p:nvPicPr>
          <p:cNvPr id="84" name="Google Shape;84;p16"/>
          <p:cNvPicPr preferRelativeResize="0"/>
          <p:nvPr>
            <p:custDataLst>
              <p:tags r:id="rId8"/>
            </p:custDataLst>
          </p:nvPr>
        </p:nvPicPr>
        <p:blipFill rotWithShape="1">
          <a:blip r:embed="rId26">
            <a:alphaModFix/>
          </a:blip>
          <a:srcRect t="31735"/>
          <a:stretch/>
        </p:blipFill>
        <p:spPr>
          <a:xfrm>
            <a:off x="4129288" y="764336"/>
            <a:ext cx="811425" cy="369300"/>
          </a:xfrm>
          <a:prstGeom prst="rect">
            <a:avLst/>
          </a:prstGeom>
          <a:noFill/>
          <a:ln>
            <a:noFill/>
          </a:ln>
        </p:spPr>
      </p:pic>
      <p:sp>
        <p:nvSpPr>
          <p:cNvPr id="85" name="Google Shape;85;p16"/>
          <p:cNvSpPr txBox="1"/>
          <p:nvPr>
            <p:custDataLst>
              <p:tags r:id="rId9"/>
            </p:custDataLst>
          </p:nvPr>
        </p:nvSpPr>
        <p:spPr>
          <a:xfrm>
            <a:off x="400850" y="1323973"/>
            <a:ext cx="2450700" cy="1170300"/>
          </a:xfrm>
          <a:prstGeom prst="rect">
            <a:avLst/>
          </a:prstGeom>
          <a:noFill/>
          <a:ln>
            <a:noFill/>
          </a:ln>
        </p:spPr>
        <p:txBody>
          <a:bodyPr spcFirstLastPara="1" wrap="square" lIns="91425" tIns="0" rIns="91425" bIns="91425" anchor="t" anchorCtr="0">
            <a:noAutofit/>
          </a:bodyPr>
          <a:lstStyle/>
          <a:p>
            <a:pPr marL="165100" marR="165100" lvl="0" indent="0" algn="ctr" rtl="0">
              <a:lnSpc>
                <a:spcPct val="100000"/>
              </a:lnSpc>
              <a:spcBef>
                <a:spcPts val="1200"/>
              </a:spcBef>
              <a:spcAft>
                <a:spcPts val="0"/>
              </a:spcAft>
              <a:buClr>
                <a:srgbClr val="000000"/>
              </a:buClr>
              <a:buSzPts val="1100"/>
              <a:buFont typeface="Arial"/>
              <a:buNone/>
            </a:pPr>
            <a:r>
              <a:rPr lang="en" sz="1000" dirty="0"/>
              <a:t>Une bourse d'excellence de 50,000 $ par an, renouvelable pour une 2ième année, offerte par le Fonds de recherche du Québec, permettra à la personne candidate de consacrer pleinement leur temps à leur entreprise, à leur recherche et au programme CESI. </a:t>
            </a:r>
            <a:endParaRPr sz="1000" dirty="0"/>
          </a:p>
        </p:txBody>
      </p:sp>
      <p:sp>
        <p:nvSpPr>
          <p:cNvPr id="86" name="Google Shape;86;p16"/>
          <p:cNvSpPr txBox="1"/>
          <p:nvPr>
            <p:custDataLst>
              <p:tags r:id="rId10"/>
            </p:custDataLst>
          </p:nvPr>
        </p:nvSpPr>
        <p:spPr>
          <a:xfrm>
            <a:off x="6203400" y="1396364"/>
            <a:ext cx="2450700" cy="1170300"/>
          </a:xfrm>
          <a:prstGeom prst="rect">
            <a:avLst/>
          </a:prstGeom>
          <a:noFill/>
          <a:ln>
            <a:noFill/>
          </a:ln>
        </p:spPr>
        <p:txBody>
          <a:bodyPr spcFirstLastPara="1" wrap="square" lIns="91425" tIns="0" rIns="91425" bIns="91425" anchor="t" anchorCtr="0">
            <a:noAutofit/>
          </a:bodyPr>
          <a:lstStyle/>
          <a:p>
            <a:pPr marL="165100" marR="165100" lvl="0" indent="0" algn="ctr" rtl="0">
              <a:lnSpc>
                <a:spcPct val="100000"/>
              </a:lnSpc>
              <a:spcBef>
                <a:spcPts val="1200"/>
              </a:spcBef>
              <a:spcAft>
                <a:spcPts val="0"/>
              </a:spcAft>
              <a:buClr>
                <a:srgbClr val="000000"/>
              </a:buClr>
              <a:buSzPts val="1100"/>
              <a:buFont typeface="Arial"/>
              <a:buNone/>
            </a:pPr>
            <a:r>
              <a:rPr lang="en" sz="1000" dirty="0"/>
              <a:t>Nous collaborons avec les incubateurs, centres entrepreneuriaux universitaires et programmes d'accélération à travers le Québec, le Canada et les États-Unis pour offrir un soutien sur mesure.</a:t>
            </a:r>
            <a:endParaRPr sz="1000" dirty="0"/>
          </a:p>
        </p:txBody>
      </p:sp>
      <p:sp>
        <p:nvSpPr>
          <p:cNvPr id="87" name="Google Shape;87;p16"/>
          <p:cNvSpPr txBox="1"/>
          <p:nvPr>
            <p:custDataLst>
              <p:tags r:id="rId11"/>
            </p:custDataLst>
          </p:nvPr>
        </p:nvSpPr>
        <p:spPr>
          <a:xfrm>
            <a:off x="3297850" y="1452697"/>
            <a:ext cx="2450700" cy="862500"/>
          </a:xfrm>
          <a:prstGeom prst="rect">
            <a:avLst/>
          </a:prstGeom>
          <a:noFill/>
          <a:ln>
            <a:noFill/>
          </a:ln>
        </p:spPr>
        <p:txBody>
          <a:bodyPr spcFirstLastPara="1" wrap="square" lIns="91425" tIns="0" rIns="91425" bIns="91425" anchor="t" anchorCtr="0">
            <a:noAutofit/>
          </a:bodyPr>
          <a:lstStyle/>
          <a:p>
            <a:pPr marL="0" marR="165100" lvl="0" indent="0" algn="ctr" rtl="0">
              <a:lnSpc>
                <a:spcPct val="100000"/>
              </a:lnSpc>
              <a:spcBef>
                <a:spcPts val="1200"/>
              </a:spcBef>
              <a:spcAft>
                <a:spcPts val="0"/>
              </a:spcAft>
              <a:buClr>
                <a:srgbClr val="000000"/>
              </a:buClr>
              <a:buSzPts val="1100"/>
              <a:buFont typeface="Arial"/>
              <a:buNone/>
            </a:pPr>
            <a:r>
              <a:rPr lang="en" sz="1000" dirty="0">
                <a:solidFill>
                  <a:srgbClr val="000000"/>
                </a:solidFill>
              </a:rPr>
              <a:t> La personne candidate </a:t>
            </a:r>
            <a:r>
              <a:rPr lang="en" sz="1000" dirty="0"/>
              <a:t>développe leur startup et mène leurs recherches dans une des universités participantes à travers le Québec.*</a:t>
            </a:r>
            <a:endParaRPr sz="1000" dirty="0"/>
          </a:p>
        </p:txBody>
      </p:sp>
      <p:sp>
        <p:nvSpPr>
          <p:cNvPr id="88" name="Google Shape;88;p16"/>
          <p:cNvSpPr txBox="1"/>
          <p:nvPr>
            <p:custDataLst>
              <p:tags r:id="rId12"/>
            </p:custDataLst>
          </p:nvPr>
        </p:nvSpPr>
        <p:spPr>
          <a:xfrm>
            <a:off x="3276500" y="3123363"/>
            <a:ext cx="2517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a:t>Conseil aviseur</a:t>
            </a:r>
            <a:endParaRPr sz="1100" b="1" i="0" u="none" strike="noStrike" cap="none">
              <a:solidFill>
                <a:srgbClr val="000000"/>
              </a:solidFill>
            </a:endParaRPr>
          </a:p>
        </p:txBody>
      </p:sp>
      <p:sp>
        <p:nvSpPr>
          <p:cNvPr id="89" name="Google Shape;89;p16"/>
          <p:cNvSpPr txBox="1"/>
          <p:nvPr>
            <p:custDataLst>
              <p:tags r:id="rId13"/>
            </p:custDataLst>
          </p:nvPr>
        </p:nvSpPr>
        <p:spPr>
          <a:xfrm>
            <a:off x="6170250" y="3123363"/>
            <a:ext cx="2517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a:t>Et d'autres avantages</a:t>
            </a:r>
            <a:endParaRPr sz="1100" b="1"/>
          </a:p>
        </p:txBody>
      </p:sp>
      <p:pic>
        <p:nvPicPr>
          <p:cNvPr id="90" name="Google Shape;90;p16"/>
          <p:cNvPicPr preferRelativeResize="0"/>
          <p:nvPr>
            <p:custDataLst>
              <p:tags r:id="rId14"/>
            </p:custDataLst>
          </p:nvPr>
        </p:nvPicPr>
        <p:blipFill>
          <a:blip r:embed="rId27">
            <a:alphaModFix/>
          </a:blip>
          <a:stretch>
            <a:fillRect/>
          </a:stretch>
        </p:blipFill>
        <p:spPr>
          <a:xfrm>
            <a:off x="4391750" y="2860478"/>
            <a:ext cx="286500" cy="305571"/>
          </a:xfrm>
          <a:prstGeom prst="rect">
            <a:avLst/>
          </a:prstGeom>
          <a:noFill/>
          <a:ln>
            <a:noFill/>
          </a:ln>
        </p:spPr>
      </p:pic>
      <p:pic>
        <p:nvPicPr>
          <p:cNvPr id="91" name="Google Shape;91;p16"/>
          <p:cNvPicPr preferRelativeResize="0"/>
          <p:nvPr>
            <p:custDataLst>
              <p:tags r:id="rId15"/>
            </p:custDataLst>
          </p:nvPr>
        </p:nvPicPr>
        <p:blipFill>
          <a:blip r:embed="rId28">
            <a:alphaModFix/>
          </a:blip>
          <a:stretch>
            <a:fillRect/>
          </a:stretch>
        </p:blipFill>
        <p:spPr>
          <a:xfrm>
            <a:off x="7285494" y="2887948"/>
            <a:ext cx="286511" cy="278100"/>
          </a:xfrm>
          <a:prstGeom prst="rect">
            <a:avLst/>
          </a:prstGeom>
          <a:noFill/>
          <a:ln>
            <a:noFill/>
          </a:ln>
        </p:spPr>
      </p:pic>
      <p:sp>
        <p:nvSpPr>
          <p:cNvPr id="92" name="Google Shape;92;p16"/>
          <p:cNvSpPr txBox="1"/>
          <p:nvPr>
            <p:custDataLst>
              <p:tags r:id="rId16"/>
            </p:custDataLst>
          </p:nvPr>
        </p:nvSpPr>
        <p:spPr>
          <a:xfrm>
            <a:off x="362794" y="3123363"/>
            <a:ext cx="2517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a:t>Parcours personnalisé</a:t>
            </a:r>
            <a:endParaRPr sz="1100" b="1" i="0" u="none" strike="noStrike" cap="none">
              <a:solidFill>
                <a:srgbClr val="000000"/>
              </a:solidFill>
            </a:endParaRPr>
          </a:p>
        </p:txBody>
      </p:sp>
      <p:pic>
        <p:nvPicPr>
          <p:cNvPr id="93" name="Google Shape;93;p16"/>
          <p:cNvPicPr preferRelativeResize="0"/>
          <p:nvPr>
            <p:custDataLst>
              <p:tags r:id="rId17"/>
            </p:custDataLst>
          </p:nvPr>
        </p:nvPicPr>
        <p:blipFill>
          <a:blip r:embed="rId29">
            <a:alphaModFix/>
          </a:blip>
          <a:stretch>
            <a:fillRect/>
          </a:stretch>
        </p:blipFill>
        <p:spPr>
          <a:xfrm>
            <a:off x="1471569" y="2877257"/>
            <a:ext cx="299450" cy="299482"/>
          </a:xfrm>
          <a:prstGeom prst="rect">
            <a:avLst/>
          </a:prstGeom>
          <a:noFill/>
          <a:ln>
            <a:noFill/>
          </a:ln>
        </p:spPr>
      </p:pic>
      <p:sp>
        <p:nvSpPr>
          <p:cNvPr id="94" name="Google Shape;94;p16"/>
          <p:cNvSpPr txBox="1"/>
          <p:nvPr>
            <p:custDataLst>
              <p:tags r:id="rId18"/>
            </p:custDataLst>
          </p:nvPr>
        </p:nvSpPr>
        <p:spPr>
          <a:xfrm>
            <a:off x="3309650" y="3492201"/>
            <a:ext cx="2450700" cy="1169536"/>
          </a:xfrm>
          <a:prstGeom prst="rect">
            <a:avLst/>
          </a:prstGeom>
          <a:noFill/>
          <a:ln>
            <a:noFill/>
          </a:ln>
        </p:spPr>
        <p:txBody>
          <a:bodyPr spcFirstLastPara="1" wrap="square" lIns="91425" tIns="0" rIns="91425" bIns="91425" anchor="t" anchorCtr="0">
            <a:spAutoFit/>
          </a:bodyPr>
          <a:lstStyle/>
          <a:p>
            <a:pPr marL="165100" marR="165100" lvl="0" indent="0" algn="ctr" rtl="0">
              <a:lnSpc>
                <a:spcPct val="100000"/>
              </a:lnSpc>
              <a:spcBef>
                <a:spcPts val="1200"/>
              </a:spcBef>
              <a:spcAft>
                <a:spcPts val="0"/>
              </a:spcAft>
              <a:buClr>
                <a:srgbClr val="000000"/>
              </a:buClr>
              <a:buSzPts val="1100"/>
              <a:buFont typeface="Arial"/>
              <a:buNone/>
            </a:pPr>
            <a:r>
              <a:rPr lang="en" sz="1000" dirty="0"/>
              <a:t>Nous constituons un conseil aviseur pour aider à propulser la startup sur le marché. Le conseil aviseur sera composé d'experts et d’expertes adapté aux besoins de la startup.</a:t>
            </a:r>
            <a:endParaRPr sz="1000" dirty="0"/>
          </a:p>
        </p:txBody>
      </p:sp>
      <p:sp>
        <p:nvSpPr>
          <p:cNvPr id="95" name="Google Shape;95;p16"/>
          <p:cNvSpPr txBox="1"/>
          <p:nvPr>
            <p:custDataLst>
              <p:tags r:id="rId19"/>
            </p:custDataLst>
          </p:nvPr>
        </p:nvSpPr>
        <p:spPr>
          <a:xfrm>
            <a:off x="6203400" y="3492201"/>
            <a:ext cx="2450700" cy="1015800"/>
          </a:xfrm>
          <a:prstGeom prst="rect">
            <a:avLst/>
          </a:prstGeom>
          <a:noFill/>
          <a:ln>
            <a:noFill/>
          </a:ln>
        </p:spPr>
        <p:txBody>
          <a:bodyPr spcFirstLastPara="1" wrap="square" lIns="91425" tIns="0" rIns="91425" bIns="91425" anchor="t" anchorCtr="0">
            <a:spAutoFit/>
          </a:bodyPr>
          <a:lstStyle/>
          <a:p>
            <a:pPr marL="0" marR="165100" lvl="0" indent="0" algn="ctr" rtl="0">
              <a:lnSpc>
                <a:spcPct val="100000"/>
              </a:lnSpc>
              <a:spcBef>
                <a:spcPts val="1200"/>
              </a:spcBef>
              <a:spcAft>
                <a:spcPts val="0"/>
              </a:spcAft>
              <a:buClr>
                <a:srgbClr val="000000"/>
              </a:buClr>
              <a:buSzPts val="1100"/>
              <a:buFont typeface="Arial"/>
              <a:buNone/>
            </a:pPr>
            <a:r>
              <a:rPr lang="en" sz="1000" dirty="0"/>
              <a:t>Activités de maillage, des ressources en marketing et en image de marque, une formation à la prise de parole en public, ainsi que des avantages en nature de nos partenaires.</a:t>
            </a:r>
            <a:endParaRPr sz="1000" dirty="0"/>
          </a:p>
        </p:txBody>
      </p:sp>
      <p:sp>
        <p:nvSpPr>
          <p:cNvPr id="96" name="Google Shape;96;p16"/>
          <p:cNvSpPr txBox="1"/>
          <p:nvPr>
            <p:custDataLst>
              <p:tags r:id="rId20"/>
            </p:custDataLst>
          </p:nvPr>
        </p:nvSpPr>
        <p:spPr>
          <a:xfrm>
            <a:off x="397743" y="3422845"/>
            <a:ext cx="2447100" cy="1477312"/>
          </a:xfrm>
          <a:prstGeom prst="rect">
            <a:avLst/>
          </a:prstGeom>
          <a:noFill/>
          <a:ln>
            <a:noFill/>
          </a:ln>
        </p:spPr>
        <p:txBody>
          <a:bodyPr spcFirstLastPara="1" wrap="square" lIns="91425" tIns="0" rIns="91425" bIns="91425" anchor="t" anchorCtr="0">
            <a:spAutoFit/>
          </a:bodyPr>
          <a:lstStyle/>
          <a:p>
            <a:pPr marL="165100" marR="165100" lvl="0" indent="0" algn="ctr" rtl="0">
              <a:lnSpc>
                <a:spcPct val="100000"/>
              </a:lnSpc>
              <a:spcBef>
                <a:spcPts val="1200"/>
              </a:spcBef>
              <a:spcAft>
                <a:spcPts val="0"/>
              </a:spcAft>
              <a:buClr>
                <a:srgbClr val="000000"/>
              </a:buClr>
              <a:buSzPts val="1100"/>
              <a:buFont typeface="Arial"/>
              <a:buNone/>
            </a:pPr>
            <a:r>
              <a:rPr lang="en" sz="1000" dirty="0"/>
              <a:t>Un accompagnement personnalisé et l'accès à des ateliers pour orienter le développement de l’entreprise et des compétences personnelles. Nous aiderons les personnes candidates à rester sur la bonne voie pour atteindre leurs objectifs.</a:t>
            </a:r>
            <a:endParaRPr sz="1000" dirty="0"/>
          </a:p>
        </p:txBody>
      </p:sp>
      <p:sp>
        <p:nvSpPr>
          <p:cNvPr id="97" name="Google Shape;97;p16"/>
          <p:cNvSpPr txBox="1"/>
          <p:nvPr>
            <p:custDataLst>
              <p:tags r:id="rId21"/>
            </p:custDataLst>
          </p:nvPr>
        </p:nvSpPr>
        <p:spPr>
          <a:xfrm>
            <a:off x="333416" y="4878236"/>
            <a:ext cx="7591743"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000000"/>
                </a:solidFill>
                <a:latin typeface="Roboto"/>
                <a:ea typeface="Roboto"/>
                <a:cs typeface="Roboto"/>
                <a:sym typeface="Roboto"/>
              </a:rPr>
              <a:t>*</a:t>
            </a:r>
            <a:r>
              <a:rPr lang="en" sz="800">
                <a:latin typeface="Roboto"/>
                <a:ea typeface="Roboto"/>
                <a:cs typeface="Roboto"/>
                <a:sym typeface="Roboto"/>
              </a:rPr>
              <a:t> Toutes les universités au Québec sont éligibles. </a:t>
            </a:r>
            <a:r>
              <a:rPr lang="en" sz="800">
                <a:solidFill>
                  <a:srgbClr val="000000"/>
                </a:solidFill>
                <a:latin typeface="Roboto"/>
                <a:ea typeface="Roboto"/>
                <a:cs typeface="Roboto"/>
                <a:sym typeface="Roboto"/>
              </a:rPr>
              <a:t>Les démarches seront faites pour la première fois dans </a:t>
            </a:r>
            <a:r>
              <a:rPr lang="en" sz="800">
                <a:latin typeface="Roboto"/>
                <a:ea typeface="Roboto"/>
                <a:cs typeface="Roboto"/>
                <a:sym typeface="Roboto"/>
              </a:rPr>
              <a:t>plusieurs </a:t>
            </a:r>
            <a:r>
              <a:rPr lang="en" sz="800">
                <a:solidFill>
                  <a:srgbClr val="000000"/>
                </a:solidFill>
                <a:latin typeface="Roboto"/>
                <a:ea typeface="Roboto"/>
                <a:cs typeface="Roboto"/>
                <a:sym typeface="Roboto"/>
              </a:rPr>
              <a:t>des milieux universitaires.</a:t>
            </a:r>
            <a:r>
              <a:rPr lang="en" sz="600">
                <a:solidFill>
                  <a:srgbClr val="000000"/>
                </a:solidFill>
                <a:latin typeface="Roboto"/>
                <a:ea typeface="Roboto"/>
                <a:cs typeface="Roboto"/>
                <a:sym typeface="Roboto"/>
              </a:rPr>
              <a:t>.</a:t>
            </a:r>
            <a:endParaRPr sz="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40"/>
          <p:cNvSpPr txBox="1"/>
          <p:nvPr>
            <p:custDataLst>
              <p:tags r:id="rId1"/>
            </p:custDataLst>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solidFill>
                  <a:schemeClr val="dk1"/>
                </a:solidFill>
              </a:rPr>
              <a:t>Questions complémentaires – Équipe (1 de 2)</a:t>
            </a:r>
          </a:p>
        </p:txBody>
      </p:sp>
      <p:sp>
        <p:nvSpPr>
          <p:cNvPr id="273" name="Google Shape;273;p40"/>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2" name="Google Shape;260;p38">
            <a:extLst>
              <a:ext uri="{FF2B5EF4-FFF2-40B4-BE49-F238E27FC236}">
                <a16:creationId xmlns:a16="http://schemas.microsoft.com/office/drawing/2014/main" id="{7560A214-726E-58CD-7302-47A4DB4276A7}"/>
              </a:ext>
            </a:extLst>
          </p:cNvPr>
          <p:cNvSpPr txBox="1">
            <a:spLocks noGrp="1"/>
          </p:cNvSpPr>
          <p:nvPr>
            <p:ph type="title"/>
            <p:custDataLst>
              <p:tags r:id="rId3"/>
            </p:custDataLst>
          </p:nvPr>
        </p:nvSpPr>
        <p:spPr>
          <a:xfrm>
            <a:off x="311700" y="312775"/>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a:extLst>
            <a:ext uri="{FF2B5EF4-FFF2-40B4-BE49-F238E27FC236}">
              <a16:creationId xmlns:a16="http://schemas.microsoft.com/office/drawing/2014/main" id="{263E7538-E633-3208-27F7-9331182E6BB5}"/>
            </a:ext>
          </a:extLst>
        </p:cNvPr>
        <p:cNvGrpSpPr/>
        <p:nvPr/>
      </p:nvGrpSpPr>
      <p:grpSpPr>
        <a:xfrm>
          <a:off x="0" y="0"/>
          <a:ext cx="0" cy="0"/>
          <a:chOff x="0" y="0"/>
          <a:chExt cx="0" cy="0"/>
        </a:xfrm>
      </p:grpSpPr>
      <p:sp>
        <p:nvSpPr>
          <p:cNvPr id="272" name="Google Shape;272;p40">
            <a:extLst>
              <a:ext uri="{FF2B5EF4-FFF2-40B4-BE49-F238E27FC236}">
                <a16:creationId xmlns:a16="http://schemas.microsoft.com/office/drawing/2014/main" id="{DB408080-7AA5-B99F-B08B-696EB4914977}"/>
              </a:ext>
            </a:extLst>
          </p:cNvPr>
          <p:cNvSpPr txBox="1"/>
          <p:nvPr>
            <p:custDataLst>
              <p:tags r:id="rId1"/>
            </p:custDataLst>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solidFill>
                  <a:schemeClr val="dk1"/>
                </a:solidFill>
              </a:rPr>
              <a:t>Questions complémentaires – Équipe (2 de 2)</a:t>
            </a:r>
          </a:p>
        </p:txBody>
      </p:sp>
      <p:sp>
        <p:nvSpPr>
          <p:cNvPr id="273" name="Google Shape;273;p40">
            <a:extLst>
              <a:ext uri="{FF2B5EF4-FFF2-40B4-BE49-F238E27FC236}">
                <a16:creationId xmlns:a16="http://schemas.microsoft.com/office/drawing/2014/main" id="{8ED163A5-B18A-3EFC-4938-AC32075A4B91}"/>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2" name="Google Shape;260;p38">
            <a:extLst>
              <a:ext uri="{FF2B5EF4-FFF2-40B4-BE49-F238E27FC236}">
                <a16:creationId xmlns:a16="http://schemas.microsoft.com/office/drawing/2014/main" id="{AE821B50-6DB4-BEA0-7E99-3C008094B912}"/>
              </a:ext>
            </a:extLst>
          </p:cNvPr>
          <p:cNvSpPr txBox="1">
            <a:spLocks noGrp="1"/>
          </p:cNvSpPr>
          <p:nvPr>
            <p:ph type="title"/>
            <p:custDataLst>
              <p:tags r:id="rId3"/>
            </p:custDataLst>
          </p:nvPr>
        </p:nvSpPr>
        <p:spPr>
          <a:xfrm>
            <a:off x="311700" y="312775"/>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extLst>
      <p:ext uri="{BB962C8B-B14F-4D97-AF65-F5344CB8AC3E}">
        <p14:creationId xmlns:p14="http://schemas.microsoft.com/office/powerpoint/2010/main" val="3161357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41"/>
          <p:cNvSpPr txBox="1"/>
          <p:nvPr>
            <p:custDataLst>
              <p:tags r:id="rId1"/>
            </p:custDataLst>
          </p:nvPr>
        </p:nvSpPr>
        <p:spPr>
          <a:xfrm>
            <a:off x="123696" y="31075"/>
            <a:ext cx="5062800" cy="511925"/>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sz="1200" kern="100">
                <a:effectLst/>
                <a:latin typeface="Arial" panose="020B0604020202020204" pitchFamily="34" charset="0"/>
                <a:ea typeface="Aptos" panose="020B0004020202020204" pitchFamily="34" charset="0"/>
                <a:cs typeface="Arial" panose="020B0604020202020204" pitchFamily="34" charset="0"/>
              </a:rPr>
              <a:t>Niveau de préparation - Financement - NPF</a:t>
            </a:r>
          </a:p>
        </p:txBody>
      </p:sp>
      <p:sp>
        <p:nvSpPr>
          <p:cNvPr id="279" name="Google Shape;279;p41"/>
          <p:cNvSpPr txBox="1">
            <a:spLocks noGrp="1"/>
          </p:cNvSpPr>
          <p:nvPr>
            <p:ph type="title" idx="4294967295"/>
            <p:custDataLst>
              <p:tags r:id="rId2"/>
            </p:custDataLst>
          </p:nvPr>
        </p:nvSpPr>
        <p:spPr>
          <a:xfrm>
            <a:off x="286086" y="543000"/>
            <a:ext cx="27045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200" dirty="0"/>
              <a:t>- Indiquer quel niveau votre startup a ENTIÈREMENT atteint et pourquoi; </a:t>
            </a:r>
            <a:br>
              <a:rPr lang="en" sz="1200" dirty="0"/>
            </a:br>
            <a:br>
              <a:rPr lang="en" sz="1200" dirty="0"/>
            </a:br>
            <a:r>
              <a:rPr lang="en" sz="1200" dirty="0"/>
              <a:t>- Vérifiez que vous avez satisfait à tous les points mentionnés dans la description. Si vous n'avez pas atteint tous les éléments du niveau, veuillez choisir par défaut le niveau inférieur;</a:t>
            </a:r>
            <a:br>
              <a:rPr lang="en" sz="1200" dirty="0"/>
            </a:br>
            <a:br>
              <a:rPr lang="en" sz="1200" dirty="0"/>
            </a:br>
            <a:r>
              <a:rPr lang="en" sz="1200" dirty="0"/>
              <a:t>- Assurez-vous d'adresser chaque tiret pour le niveau atteint et soutenir vos réponses avec des preuves concrètes démontrant que vous avez bien atteint ce niveau dans votre parcours; </a:t>
            </a:r>
            <a:br>
              <a:rPr lang="en" sz="1200" dirty="0"/>
            </a:br>
            <a:br>
              <a:rPr lang="en" sz="1200" dirty="0"/>
            </a:br>
            <a:r>
              <a:rPr lang="en" sz="1200" dirty="0"/>
              <a:t>- Si vous avez rempli certains points énumérés à des niveaux plus hauts, veuillez les mentionner. </a:t>
            </a:r>
            <a:endParaRPr sz="1200" dirty="0"/>
          </a:p>
          <a:p>
            <a:pPr marL="0" lvl="0" indent="0" algn="l" rtl="0">
              <a:spcBef>
                <a:spcPts val="1200"/>
              </a:spcBef>
              <a:spcAft>
                <a:spcPts val="0"/>
              </a:spcAft>
              <a:buNone/>
            </a:pPr>
            <a:endParaRPr sz="1000" dirty="0"/>
          </a:p>
        </p:txBody>
      </p:sp>
      <p:pic>
        <p:nvPicPr>
          <p:cNvPr id="280" name="Google Shape;280;p41"/>
          <p:cNvPicPr preferRelativeResize="0"/>
          <p:nvPr>
            <p:custDataLst>
              <p:tags r:id="rId3"/>
            </p:custDataLst>
          </p:nvPr>
        </p:nvPicPr>
        <p:blipFill rotWithShape="1">
          <a:blip r:embed="rId8">
            <a:alphaModFix/>
          </a:blip>
          <a:srcRect l="15174" r="74021"/>
          <a:stretch/>
        </p:blipFill>
        <p:spPr>
          <a:xfrm>
            <a:off x="3152975" y="543000"/>
            <a:ext cx="951025" cy="4417700"/>
          </a:xfrm>
          <a:prstGeom prst="rect">
            <a:avLst/>
          </a:prstGeom>
          <a:noFill/>
          <a:ln>
            <a:noFill/>
          </a:ln>
        </p:spPr>
      </p:pic>
      <p:pic>
        <p:nvPicPr>
          <p:cNvPr id="281" name="Google Shape;281;p41"/>
          <p:cNvPicPr preferRelativeResize="0"/>
          <p:nvPr>
            <p:custDataLst>
              <p:tags r:id="rId4"/>
            </p:custDataLst>
          </p:nvPr>
        </p:nvPicPr>
        <p:blipFill>
          <a:blip r:embed="rId9">
            <a:alphaModFix/>
          </a:blip>
          <a:stretch>
            <a:fillRect/>
          </a:stretch>
        </p:blipFill>
        <p:spPr>
          <a:xfrm>
            <a:off x="4323600" y="31075"/>
            <a:ext cx="4462595" cy="5036224"/>
          </a:xfrm>
          <a:prstGeom prst="rect">
            <a:avLst/>
          </a:prstGeom>
          <a:noFill/>
          <a:ln>
            <a:noFill/>
          </a:ln>
        </p:spPr>
      </p:pic>
      <p:sp>
        <p:nvSpPr>
          <p:cNvPr id="3" name="Rectangle 2">
            <a:extLst>
              <a:ext uri="{FF2B5EF4-FFF2-40B4-BE49-F238E27FC236}">
                <a16:creationId xmlns:a16="http://schemas.microsoft.com/office/drawing/2014/main" id="{136EE935-7968-1CB9-D165-BFF86429ECC0}"/>
              </a:ext>
            </a:extLst>
          </p:cNvPr>
          <p:cNvSpPr/>
          <p:nvPr>
            <p:custDataLst>
              <p:tags r:id="rId5"/>
            </p:custDataLst>
          </p:nvPr>
        </p:nvSpPr>
        <p:spPr>
          <a:xfrm>
            <a:off x="3335383" y="543000"/>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42"/>
          <p:cNvSpPr txBox="1"/>
          <p:nvPr>
            <p:custDataLst>
              <p:tags r:id="rId1"/>
            </p:custDataLst>
          </p:nvPr>
        </p:nvSpPr>
        <p:spPr>
          <a:xfrm>
            <a:off x="285450" y="27108"/>
            <a:ext cx="85731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kern="100">
                <a:effectLst/>
                <a:latin typeface="Arial" panose="020B0604020202020204" pitchFamily="34" charset="0"/>
                <a:ea typeface="Aptos" panose="020B0004020202020204" pitchFamily="34" charset="0"/>
                <a:cs typeface="Arial" panose="020B0604020202020204" pitchFamily="34" charset="0"/>
              </a:rPr>
              <a:t>NIVEAU DE PRÉPARATION — FINANCEMENT – NPF </a:t>
            </a:r>
            <a:r>
              <a:rPr lang="en" sz="1400"/>
              <a:t>(maximum 1 diapositive) </a:t>
            </a:r>
            <a:endParaRPr lang="fr-CA" kern="100">
              <a:effectLst/>
              <a:latin typeface="Arial" panose="020B0604020202020204" pitchFamily="34" charset="0"/>
              <a:ea typeface="Aptos" panose="020B0004020202020204" pitchFamily="34" charset="0"/>
              <a:cs typeface="Arial" panose="020B0604020202020204" pitchFamily="34" charset="0"/>
            </a:endParaRPr>
          </a:p>
        </p:txBody>
      </p:sp>
      <p:sp>
        <p:nvSpPr>
          <p:cNvPr id="287" name="Google Shape;287;p42"/>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4" name="Google Shape;260;p38">
            <a:extLst>
              <a:ext uri="{FF2B5EF4-FFF2-40B4-BE49-F238E27FC236}">
                <a16:creationId xmlns:a16="http://schemas.microsoft.com/office/drawing/2014/main" id="{AA061C19-F712-7C10-A840-A034B584D2EC}"/>
              </a:ext>
            </a:extLst>
          </p:cNvPr>
          <p:cNvSpPr txBox="1">
            <a:spLocks noGrp="1"/>
          </p:cNvSpPr>
          <p:nvPr>
            <p:ph type="title"/>
            <p:custDataLst>
              <p:tags r:id="rId3"/>
            </p:custDataLst>
          </p:nvPr>
        </p:nvSpPr>
        <p:spPr>
          <a:xfrm>
            <a:off x="285450" y="190642"/>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43"/>
          <p:cNvSpPr txBox="1">
            <a:spLocks noGrp="1"/>
          </p:cNvSpPr>
          <p:nvPr>
            <p:ph type="title"/>
            <p:custDataLst>
              <p:tags r:id="rId1"/>
            </p:custDataLst>
          </p:nvPr>
        </p:nvSpPr>
        <p:spPr>
          <a:xfrm>
            <a:off x="144600" y="401825"/>
            <a:ext cx="8520600" cy="771775"/>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SzPts val="1000"/>
              <a:buChar char="●"/>
            </a:pPr>
            <a:r>
              <a:rPr lang="en" sz="1000" dirty="0"/>
              <a:t>Total des fonds levés à ce jour, toutes sources confondues, dilutif et non dilutif?</a:t>
            </a:r>
            <a:endParaRPr sz="1000" dirty="0"/>
          </a:p>
          <a:p>
            <a:pPr marL="457200" lvl="0" indent="-292100" algn="l" rtl="0">
              <a:spcBef>
                <a:spcPts val="0"/>
              </a:spcBef>
              <a:spcAft>
                <a:spcPts val="0"/>
              </a:spcAft>
              <a:buSzPts val="1000"/>
              <a:buChar char="●"/>
            </a:pPr>
            <a:r>
              <a:rPr lang="en" sz="1000" dirty="0"/>
              <a:t>Avec les liquidités dont dispose actuellement la startup, de combien de mois disposez-vous?</a:t>
            </a:r>
            <a:endParaRPr sz="1000" dirty="0"/>
          </a:p>
          <a:p>
            <a:pPr marL="457200" lvl="0" indent="-292100" algn="l" rtl="0">
              <a:lnSpc>
                <a:spcPct val="100000"/>
              </a:lnSpc>
              <a:spcBef>
                <a:spcPts val="0"/>
              </a:spcBef>
              <a:spcAft>
                <a:spcPts val="0"/>
              </a:spcAft>
              <a:buSzPts val="1000"/>
              <a:buChar char="●"/>
            </a:pPr>
            <a:r>
              <a:rPr lang="en" sz="1000" dirty="0"/>
              <a:t>Quelle est votre trajectoire de financement envisagée pour les 2-5 prochaines années? En autres mots, quels sont les grands jalons à compléter et combien de financement auriez-vous besoin pour celui-ci?</a:t>
            </a:r>
            <a:endParaRPr sz="1000" dirty="0"/>
          </a:p>
          <a:p>
            <a:pPr marL="0" lvl="0" indent="0" algn="l" rtl="0">
              <a:spcBef>
                <a:spcPts val="0"/>
              </a:spcBef>
              <a:spcAft>
                <a:spcPts val="0"/>
              </a:spcAft>
              <a:buNone/>
            </a:pPr>
            <a:endParaRPr sz="1200" dirty="0"/>
          </a:p>
        </p:txBody>
      </p:sp>
      <p:sp>
        <p:nvSpPr>
          <p:cNvPr id="294" name="Google Shape;294;p43"/>
          <p:cNvSpPr txBox="1"/>
          <p:nvPr>
            <p:custDataLst>
              <p:tags r:id="rId2"/>
            </p:custDataLst>
          </p:nvPr>
        </p:nvSpPr>
        <p:spPr>
          <a:xfrm>
            <a:off x="311700" y="107275"/>
            <a:ext cx="84003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Questions complémentaires sur le financement de notre entreprise (maximum 1 diapositive)</a:t>
            </a:r>
            <a:endParaRPr dirty="0">
              <a:solidFill>
                <a:schemeClr val="dk1"/>
              </a:solidFill>
            </a:endParaRPr>
          </a:p>
        </p:txBody>
      </p:sp>
      <p:sp>
        <p:nvSpPr>
          <p:cNvPr id="295" name="Google Shape;295;p43"/>
          <p:cNvSpPr txBox="1">
            <a:spLocks noGrp="1"/>
          </p:cNvSpPr>
          <p:nvPr>
            <p:ph type="sldNum" idx="12"/>
            <p:custDataLst>
              <p:tags r:id="rId3"/>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4" name="Google Shape;260;p38">
            <a:extLst>
              <a:ext uri="{FF2B5EF4-FFF2-40B4-BE49-F238E27FC236}">
                <a16:creationId xmlns:a16="http://schemas.microsoft.com/office/drawing/2014/main" id="{7457BDEB-0FEC-3ACD-B3C2-C1354BC3F712}"/>
              </a:ext>
            </a:extLst>
          </p:cNvPr>
          <p:cNvSpPr txBox="1">
            <a:spLocks/>
          </p:cNvSpPr>
          <p:nvPr>
            <p:custDataLst>
              <p:tags r:id="rId4"/>
            </p:custDataLst>
          </p:nvPr>
        </p:nvSpPr>
        <p:spPr>
          <a:xfrm>
            <a:off x="287775" y="964058"/>
            <a:ext cx="8568450" cy="37776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1200"/>
              </a:spcBef>
              <a:spcAft>
                <a:spcPts val="1200"/>
              </a:spcAft>
            </a:pPr>
            <a:r>
              <a:rPr lang="fr-FR" sz="1000" i="1"/>
              <a:t>Commencez votre réponse ici…</a:t>
            </a:r>
            <a:endParaRPr lang="fr-FR"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44"/>
          <p:cNvSpPr txBox="1"/>
          <p:nvPr>
            <p:custDataLst>
              <p:tags r:id="rId1"/>
            </p:custDataLst>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algn="l"/>
            <a:r>
              <a:rPr lang="fr-CA" i="0">
                <a:solidFill>
                  <a:srgbClr val="333333"/>
                </a:solidFill>
                <a:effectLst/>
                <a:latin typeface="Arial" panose="020B0604020202020204" pitchFamily="34" charset="0"/>
                <a:cs typeface="Arial" panose="020B0604020202020204" pitchFamily="34" charset="0"/>
              </a:rPr>
              <a:t>Niveau de préparation - </a:t>
            </a:r>
            <a:r>
              <a:rPr lang="fr-CA">
                <a:solidFill>
                  <a:srgbClr val="333333"/>
                </a:solidFill>
                <a:latin typeface="Arial" panose="020B0604020202020204" pitchFamily="34" charset="0"/>
                <a:cs typeface="Arial" panose="020B0604020202020204" pitchFamily="34" charset="0"/>
              </a:rPr>
              <a:t>M</a:t>
            </a:r>
            <a:r>
              <a:rPr lang="fr-CA" i="0">
                <a:solidFill>
                  <a:srgbClr val="333333"/>
                </a:solidFill>
                <a:effectLst/>
                <a:latin typeface="Arial" panose="020B0604020202020204" pitchFamily="34" charset="0"/>
                <a:cs typeface="Arial" panose="020B0604020202020204" pitchFamily="34" charset="0"/>
              </a:rPr>
              <a:t>aturité technologique - NMT</a:t>
            </a:r>
          </a:p>
        </p:txBody>
      </p:sp>
      <p:sp>
        <p:nvSpPr>
          <p:cNvPr id="301" name="Google Shape;301;p44"/>
          <p:cNvSpPr txBox="1">
            <a:spLocks noGrp="1"/>
          </p:cNvSpPr>
          <p:nvPr>
            <p:ph type="title" idx="4294967295"/>
            <p:custDataLst>
              <p:tags r:id="rId2"/>
            </p:custDataLst>
          </p:nvPr>
        </p:nvSpPr>
        <p:spPr>
          <a:xfrm>
            <a:off x="310896" y="539000"/>
            <a:ext cx="30159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000" dirty="0"/>
              <a:t>- </a:t>
            </a:r>
            <a:r>
              <a:rPr lang="en" sz="1200" dirty="0"/>
              <a:t>Indiquer quel niveau votre startup a ENTIÈREMENT atteint et pourquoi; </a:t>
            </a:r>
            <a:br>
              <a:rPr lang="en" sz="1200" dirty="0"/>
            </a:br>
            <a:br>
              <a:rPr lang="en" sz="1200" dirty="0"/>
            </a:br>
            <a:r>
              <a:rPr lang="en" sz="1200" dirty="0"/>
              <a:t>- Vérifiez que vous avez satisfait à tous les points mentionnés dans la description. Si vous n'avez pas atteint tous les éléments du niveau, veuillez choisir par défaut le niveau inférieur;</a:t>
            </a:r>
            <a:br>
              <a:rPr lang="en" sz="1200" dirty="0"/>
            </a:br>
            <a:br>
              <a:rPr lang="en" sz="1200" dirty="0"/>
            </a:br>
            <a:r>
              <a:rPr lang="en" sz="1200" dirty="0"/>
              <a:t>- Assurez-vous d'adresser chaque tiret pour le niveau atteint et soutenir vos réponses avec des preuves concrètes démontrant que vous avez bien atteint ce niveau dans votre parcours; </a:t>
            </a:r>
            <a:br>
              <a:rPr lang="en" sz="1200" dirty="0"/>
            </a:br>
            <a:br>
              <a:rPr lang="en" sz="1200" dirty="0"/>
            </a:br>
            <a:r>
              <a:rPr lang="en" sz="1200" dirty="0"/>
              <a:t>- Si vous avez rempli certains points énumérés à des niveaux plus hauts, veuillez les mentionner. </a:t>
            </a:r>
            <a:endParaRPr sz="1200" dirty="0"/>
          </a:p>
        </p:txBody>
      </p:sp>
      <p:pic>
        <p:nvPicPr>
          <p:cNvPr id="302" name="Google Shape;302;p44"/>
          <p:cNvPicPr preferRelativeResize="0"/>
          <p:nvPr>
            <p:custDataLst>
              <p:tags r:id="rId3"/>
            </p:custDataLst>
          </p:nvPr>
        </p:nvPicPr>
        <p:blipFill rotWithShape="1">
          <a:blip r:embed="rId8">
            <a:alphaModFix/>
          </a:blip>
          <a:srcRect l="74337" r="15503"/>
          <a:stretch/>
        </p:blipFill>
        <p:spPr>
          <a:xfrm>
            <a:off x="3807875" y="438825"/>
            <a:ext cx="850898" cy="4167050"/>
          </a:xfrm>
          <a:prstGeom prst="rect">
            <a:avLst/>
          </a:prstGeom>
          <a:noFill/>
          <a:ln>
            <a:noFill/>
          </a:ln>
        </p:spPr>
      </p:pic>
      <p:pic>
        <p:nvPicPr>
          <p:cNvPr id="303" name="Google Shape;303;p44"/>
          <p:cNvPicPr preferRelativeResize="0"/>
          <p:nvPr>
            <p:custDataLst>
              <p:tags r:id="rId4"/>
            </p:custDataLst>
          </p:nvPr>
        </p:nvPicPr>
        <p:blipFill>
          <a:blip r:embed="rId9">
            <a:alphaModFix/>
          </a:blip>
          <a:stretch>
            <a:fillRect/>
          </a:stretch>
        </p:blipFill>
        <p:spPr>
          <a:xfrm>
            <a:off x="5139047" y="107275"/>
            <a:ext cx="3795602" cy="4830149"/>
          </a:xfrm>
          <a:prstGeom prst="rect">
            <a:avLst/>
          </a:prstGeom>
          <a:noFill/>
          <a:ln>
            <a:noFill/>
          </a:ln>
        </p:spPr>
      </p:pic>
      <p:sp>
        <p:nvSpPr>
          <p:cNvPr id="3" name="Rectangle 2">
            <a:extLst>
              <a:ext uri="{FF2B5EF4-FFF2-40B4-BE49-F238E27FC236}">
                <a16:creationId xmlns:a16="http://schemas.microsoft.com/office/drawing/2014/main" id="{202489EA-B926-CFE4-3AB5-FB2B6B51B311}"/>
              </a:ext>
            </a:extLst>
          </p:cNvPr>
          <p:cNvSpPr/>
          <p:nvPr>
            <p:custDataLst>
              <p:tags r:id="rId5"/>
            </p:custDataLst>
          </p:nvPr>
        </p:nvSpPr>
        <p:spPr>
          <a:xfrm>
            <a:off x="4004954" y="438825"/>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45"/>
          <p:cNvSpPr txBox="1"/>
          <p:nvPr>
            <p:custDataLst>
              <p:tags r:id="rId1"/>
            </p:custDataLst>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r>
              <a:rPr lang="fr-CA" i="0">
                <a:solidFill>
                  <a:srgbClr val="333333"/>
                </a:solidFill>
                <a:effectLst/>
                <a:latin typeface="Arial" panose="020B0604020202020204" pitchFamily="34" charset="0"/>
                <a:cs typeface="Arial" panose="020B0604020202020204" pitchFamily="34" charset="0"/>
              </a:rPr>
              <a:t>Niveau de préparation - Maturité sociétale - NMS</a:t>
            </a:r>
          </a:p>
        </p:txBody>
      </p:sp>
      <p:sp>
        <p:nvSpPr>
          <p:cNvPr id="309" name="Google Shape;309;p45"/>
          <p:cNvSpPr txBox="1">
            <a:spLocks noGrp="1"/>
          </p:cNvSpPr>
          <p:nvPr>
            <p:ph type="title" idx="4294967295"/>
            <p:custDataLst>
              <p:tags r:id="rId2"/>
            </p:custDataLst>
          </p:nvPr>
        </p:nvSpPr>
        <p:spPr>
          <a:xfrm>
            <a:off x="362100" y="856668"/>
            <a:ext cx="2993100" cy="2825816"/>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200" dirty="0"/>
              <a:t>- Indiquer quel niveau votre startup a ENTIÈREMENT atteint et pourquoi; </a:t>
            </a:r>
            <a:br>
              <a:rPr lang="en" sz="1200" dirty="0"/>
            </a:br>
            <a:br>
              <a:rPr lang="en" sz="1200" dirty="0"/>
            </a:br>
            <a:r>
              <a:rPr lang="en" sz="1200" dirty="0"/>
              <a:t>- Vérifiez que vous avez satisfait à tous les points mentionnés dans la description. Si vous n'avez pas atteint tous les éléments du niveau, veuillez choisir par défaut le niveau inférieur;</a:t>
            </a:r>
            <a:br>
              <a:rPr lang="en" sz="1200" dirty="0"/>
            </a:br>
            <a:br>
              <a:rPr lang="en" sz="1200" dirty="0"/>
            </a:br>
            <a:r>
              <a:rPr lang="en" sz="1200" dirty="0"/>
              <a:t>- Assurez-vous d'adresser chaque tiret pour le niveau atteint et soutenir vos réponses avec des preuves concrètes démontrant que vous avez bien atteint ce niveau dans votre parcours; </a:t>
            </a:r>
            <a:br>
              <a:rPr lang="en" sz="1200" dirty="0"/>
            </a:br>
            <a:br>
              <a:rPr lang="en" sz="1200" dirty="0"/>
            </a:br>
            <a:r>
              <a:rPr lang="en" sz="1200" dirty="0"/>
              <a:t>- Si vous avez rempli certains points énumérés à des niveaux plus hauts, veuillez les mentionner. </a:t>
            </a:r>
            <a:endParaRPr sz="1200" dirty="0"/>
          </a:p>
        </p:txBody>
      </p:sp>
      <p:pic>
        <p:nvPicPr>
          <p:cNvPr id="310" name="Google Shape;310;p45"/>
          <p:cNvPicPr preferRelativeResize="0"/>
          <p:nvPr>
            <p:custDataLst>
              <p:tags r:id="rId3"/>
            </p:custDataLst>
          </p:nvPr>
        </p:nvPicPr>
        <p:blipFill rotWithShape="1">
          <a:blip r:embed="rId8">
            <a:alphaModFix/>
          </a:blip>
          <a:srcRect l="88869"/>
          <a:stretch/>
        </p:blipFill>
        <p:spPr>
          <a:xfrm>
            <a:off x="3669599" y="487500"/>
            <a:ext cx="949673" cy="4245299"/>
          </a:xfrm>
          <a:prstGeom prst="rect">
            <a:avLst/>
          </a:prstGeom>
          <a:noFill/>
          <a:ln>
            <a:noFill/>
          </a:ln>
        </p:spPr>
      </p:pic>
      <p:pic>
        <p:nvPicPr>
          <p:cNvPr id="311" name="Google Shape;311;p45"/>
          <p:cNvPicPr preferRelativeResize="0"/>
          <p:nvPr>
            <p:custDataLst>
              <p:tags r:id="rId4"/>
            </p:custDataLst>
          </p:nvPr>
        </p:nvPicPr>
        <p:blipFill>
          <a:blip r:embed="rId9">
            <a:alphaModFix/>
          </a:blip>
          <a:stretch>
            <a:fillRect/>
          </a:stretch>
        </p:blipFill>
        <p:spPr>
          <a:xfrm>
            <a:off x="4733697" y="1363075"/>
            <a:ext cx="4219928" cy="2319409"/>
          </a:xfrm>
          <a:prstGeom prst="rect">
            <a:avLst/>
          </a:prstGeom>
          <a:noFill/>
          <a:ln>
            <a:noFill/>
          </a:ln>
        </p:spPr>
      </p:pic>
      <p:sp>
        <p:nvSpPr>
          <p:cNvPr id="2" name="Rectangle 1">
            <a:extLst>
              <a:ext uri="{FF2B5EF4-FFF2-40B4-BE49-F238E27FC236}">
                <a16:creationId xmlns:a16="http://schemas.microsoft.com/office/drawing/2014/main" id="{19AF1722-BC0B-E87A-24EA-C802BA34B4E3}"/>
              </a:ext>
            </a:extLst>
          </p:cNvPr>
          <p:cNvSpPr/>
          <p:nvPr>
            <p:custDataLst>
              <p:tags r:id="rId5"/>
            </p:custDataLst>
          </p:nvPr>
        </p:nvSpPr>
        <p:spPr>
          <a:xfrm>
            <a:off x="3857897" y="487500"/>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5D2EECF0-EE7A-C445-0FDC-575BFFF2F38C}"/>
            </a:ext>
          </a:extLst>
        </p:cNvPr>
        <p:cNvGrpSpPr/>
        <p:nvPr/>
      </p:nvGrpSpPr>
      <p:grpSpPr>
        <a:xfrm>
          <a:off x="0" y="0"/>
          <a:ext cx="0" cy="0"/>
          <a:chOff x="0" y="0"/>
          <a:chExt cx="0" cy="0"/>
        </a:xfrm>
      </p:grpSpPr>
      <p:sp>
        <p:nvSpPr>
          <p:cNvPr id="286" name="Google Shape;286;p42">
            <a:extLst>
              <a:ext uri="{FF2B5EF4-FFF2-40B4-BE49-F238E27FC236}">
                <a16:creationId xmlns:a16="http://schemas.microsoft.com/office/drawing/2014/main" id="{F1FFC052-24B4-1896-6AB9-44C3F12304E8}"/>
              </a:ext>
            </a:extLst>
          </p:cNvPr>
          <p:cNvSpPr txBox="1"/>
          <p:nvPr>
            <p:custDataLst>
              <p:tags r:id="rId1"/>
            </p:custDataLst>
          </p:nvPr>
        </p:nvSpPr>
        <p:spPr>
          <a:xfrm>
            <a:off x="285450" y="27108"/>
            <a:ext cx="8573100" cy="411000"/>
          </a:xfrm>
          <a:prstGeom prst="rect">
            <a:avLst/>
          </a:prstGeom>
          <a:noFill/>
          <a:ln>
            <a:noFill/>
          </a:ln>
        </p:spPr>
        <p:txBody>
          <a:bodyPr spcFirstLastPara="1" wrap="square" lIns="91425" tIns="91425" rIns="91425" bIns="91425" anchor="t" anchorCtr="0">
            <a:noAutofit/>
          </a:bodyPr>
          <a:lstStyle/>
          <a:p>
            <a:pPr algn="l"/>
            <a:r>
              <a:rPr lang="fr-CA" i="0" dirty="0">
                <a:solidFill>
                  <a:srgbClr val="333333"/>
                </a:solidFill>
                <a:effectLst/>
                <a:latin typeface="Arial" panose="020B0604020202020204" pitchFamily="34" charset="0"/>
                <a:cs typeface="Arial" panose="020B0604020202020204" pitchFamily="34" charset="0"/>
              </a:rPr>
              <a:t>Niveaux de maturité technologique ou sociétale – NMT (maximum 1 diapositive)</a:t>
            </a:r>
          </a:p>
        </p:txBody>
      </p:sp>
      <p:sp>
        <p:nvSpPr>
          <p:cNvPr id="287" name="Google Shape;287;p42">
            <a:extLst>
              <a:ext uri="{FF2B5EF4-FFF2-40B4-BE49-F238E27FC236}">
                <a16:creationId xmlns:a16="http://schemas.microsoft.com/office/drawing/2014/main" id="{EA5BEBA9-A2F0-AF39-3AA8-5928446E7879}"/>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4" name="Google Shape;260;p38">
            <a:extLst>
              <a:ext uri="{FF2B5EF4-FFF2-40B4-BE49-F238E27FC236}">
                <a16:creationId xmlns:a16="http://schemas.microsoft.com/office/drawing/2014/main" id="{325A7816-21D2-3E9F-5642-B5F252DB61C9}"/>
              </a:ext>
            </a:extLst>
          </p:cNvPr>
          <p:cNvSpPr txBox="1">
            <a:spLocks noGrp="1"/>
          </p:cNvSpPr>
          <p:nvPr>
            <p:ph type="title"/>
            <p:custDataLst>
              <p:tags r:id="rId3"/>
            </p:custDataLst>
          </p:nvPr>
        </p:nvSpPr>
        <p:spPr>
          <a:xfrm>
            <a:off x="285450" y="190642"/>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extLst>
      <p:ext uri="{BB962C8B-B14F-4D97-AF65-F5344CB8AC3E}">
        <p14:creationId xmlns:p14="http://schemas.microsoft.com/office/powerpoint/2010/main" val="11708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47"/>
          <p:cNvSpPr txBox="1"/>
          <p:nvPr>
            <p:custDataLst>
              <p:tags r:id="rId1"/>
            </p:custDataLst>
          </p:nvPr>
        </p:nvSpPr>
        <p:spPr>
          <a:xfrm>
            <a:off x="530350" y="182875"/>
            <a:ext cx="9055800" cy="84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300"/>
              <a:buFont typeface="Arial"/>
              <a:buNone/>
            </a:pPr>
            <a:endParaRPr sz="3300" i="0" u="none" strike="noStrike" cap="none">
              <a:solidFill>
                <a:srgbClr val="000000"/>
              </a:solidFill>
            </a:endParaRPr>
          </a:p>
        </p:txBody>
      </p:sp>
      <p:sp>
        <p:nvSpPr>
          <p:cNvPr id="324" name="Google Shape;324;p47"/>
          <p:cNvSpPr txBox="1"/>
          <p:nvPr>
            <p:custDataLst>
              <p:tags r:id="rId2"/>
            </p:custDataLst>
          </p:nvPr>
        </p:nvSpPr>
        <p:spPr>
          <a:xfrm>
            <a:off x="311700" y="64625"/>
            <a:ext cx="87768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Questions complémentaires sur la solution technologique ou sociétale (maximum 1 diapositive) </a:t>
            </a:r>
            <a:endParaRPr dirty="0">
              <a:solidFill>
                <a:schemeClr val="dk1"/>
              </a:solidFill>
            </a:endParaRPr>
          </a:p>
        </p:txBody>
      </p:sp>
      <p:sp>
        <p:nvSpPr>
          <p:cNvPr id="325" name="Google Shape;325;p47"/>
          <p:cNvSpPr txBox="1">
            <a:spLocks noGrp="1"/>
          </p:cNvSpPr>
          <p:nvPr>
            <p:ph type="title" idx="4294967295"/>
            <p:custDataLst>
              <p:tags r:id="rId3"/>
            </p:custDataLst>
          </p:nvPr>
        </p:nvSpPr>
        <p:spPr>
          <a:xfrm>
            <a:off x="311700" y="616050"/>
            <a:ext cx="8520600" cy="358697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400" dirty="0"/>
              <a:t>Veuillez utiliser la diapositive suivante pour répondre aux questions ci-dessous : </a:t>
            </a:r>
          </a:p>
          <a:p>
            <a:pPr marL="0" lvl="0" indent="0" algn="l" rtl="0">
              <a:lnSpc>
                <a:spcPct val="100000"/>
              </a:lnSpc>
              <a:spcBef>
                <a:spcPts val="0"/>
              </a:spcBef>
              <a:spcAft>
                <a:spcPts val="0"/>
              </a:spcAft>
              <a:buClr>
                <a:schemeClr val="dk1"/>
              </a:buClr>
              <a:buSzPts val="1100"/>
              <a:buFont typeface="Arial"/>
              <a:buNone/>
            </a:pPr>
            <a:endParaRPr lang="fr-FR" sz="1400" dirty="0"/>
          </a:p>
          <a:p>
            <a:pPr marL="457200" lvl="0" indent="-292100" algn="l" rtl="0">
              <a:lnSpc>
                <a:spcPct val="100000"/>
              </a:lnSpc>
              <a:spcBef>
                <a:spcPts val="0"/>
              </a:spcBef>
              <a:spcAft>
                <a:spcPts val="0"/>
              </a:spcAft>
              <a:buSzPts val="1000"/>
              <a:buChar char="●"/>
            </a:pPr>
            <a:r>
              <a:rPr lang="fr-FR" sz="1400" dirty="0"/>
              <a:t>État actuel de la technologie, du produit ou du service. Qui a participé au développement? Combien de temps a-t-il fallu pour en arriver ici? Si vous disposez d'un prototype physique ou numérique, veuillez inclure une photo.</a:t>
            </a:r>
            <a:br>
              <a:rPr lang="fr-FR" sz="1400" dirty="0"/>
            </a:br>
            <a:endParaRPr lang="fr-FR" sz="1400" dirty="0"/>
          </a:p>
          <a:p>
            <a:pPr marL="457200" lvl="0" indent="-292100" algn="l" rtl="0">
              <a:lnSpc>
                <a:spcPct val="100000"/>
              </a:lnSpc>
              <a:spcBef>
                <a:spcPts val="0"/>
              </a:spcBef>
              <a:spcAft>
                <a:spcPts val="0"/>
              </a:spcAft>
              <a:buSzPts val="1000"/>
              <a:buChar char="●"/>
            </a:pPr>
            <a:r>
              <a:rPr lang="fr-FR" sz="1400" dirty="0"/>
              <a:t>Quels grands jalons commerciaux et technologiques (le cas échéant) prévoyez-vous atteindre au cours des 24 prochains mois? Ce sont bien sûr des hypothèses et elles changeront probablement.</a:t>
            </a:r>
            <a:br>
              <a:rPr lang="fr-FR" sz="1400" dirty="0"/>
            </a:br>
            <a:endParaRPr lang="fr-FR" sz="1400" dirty="0"/>
          </a:p>
          <a:p>
            <a:pPr marL="457200" lvl="0" indent="-292100" algn="l" rtl="0">
              <a:lnSpc>
                <a:spcPct val="100000"/>
              </a:lnSpc>
              <a:spcBef>
                <a:spcPts val="0"/>
              </a:spcBef>
              <a:spcAft>
                <a:spcPts val="0"/>
              </a:spcAft>
              <a:buSzPts val="1000"/>
              <a:buChar char="●"/>
            </a:pPr>
            <a:r>
              <a:rPr lang="fr-FR" sz="1400" dirty="0"/>
              <a:t>Le cas échéant, quelles réglementations sont nécessaires pour la mise en marché et pour l’alignement avec les jalons?</a:t>
            </a:r>
          </a:p>
          <a:p>
            <a:pPr marL="0" lvl="0" indent="0" algn="l" rtl="0">
              <a:spcBef>
                <a:spcPts val="0"/>
              </a:spcBef>
              <a:spcAft>
                <a:spcPts val="0"/>
              </a:spcAft>
              <a:buNone/>
            </a:pPr>
            <a:endParaRPr lang="fr-FR" sz="1400" dirty="0"/>
          </a:p>
          <a:p>
            <a:pPr marL="0" lvl="0" indent="0" algn="l" rtl="0">
              <a:spcBef>
                <a:spcPts val="0"/>
              </a:spcBef>
              <a:spcAft>
                <a:spcPts val="0"/>
              </a:spcAft>
              <a:buNone/>
            </a:pPr>
            <a:endParaRPr sz="1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413ADD5D-87CD-1831-12AE-4CB42F3AE8A6}"/>
            </a:ext>
          </a:extLst>
        </p:cNvPr>
        <p:cNvGrpSpPr/>
        <p:nvPr/>
      </p:nvGrpSpPr>
      <p:grpSpPr>
        <a:xfrm>
          <a:off x="0" y="0"/>
          <a:ext cx="0" cy="0"/>
          <a:chOff x="0" y="0"/>
          <a:chExt cx="0" cy="0"/>
        </a:xfrm>
      </p:grpSpPr>
      <p:sp>
        <p:nvSpPr>
          <p:cNvPr id="286" name="Google Shape;286;p42">
            <a:extLst>
              <a:ext uri="{FF2B5EF4-FFF2-40B4-BE49-F238E27FC236}">
                <a16:creationId xmlns:a16="http://schemas.microsoft.com/office/drawing/2014/main" id="{1F81641D-FDB4-D8E2-D496-65C07A09A425}"/>
              </a:ext>
            </a:extLst>
          </p:cNvPr>
          <p:cNvSpPr txBox="1"/>
          <p:nvPr>
            <p:custDataLst>
              <p:tags r:id="rId1"/>
            </p:custDataLst>
          </p:nvPr>
        </p:nvSpPr>
        <p:spPr>
          <a:xfrm>
            <a:off x="285450" y="27108"/>
            <a:ext cx="85731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solidFill>
                  <a:schemeClr val="dk1"/>
                </a:solidFill>
              </a:rPr>
              <a:t>Questions complémentaires sur la solution technologique ou sociétale (maximum 1 diapositive) </a:t>
            </a:r>
          </a:p>
        </p:txBody>
      </p:sp>
      <p:sp>
        <p:nvSpPr>
          <p:cNvPr id="287" name="Google Shape;287;p42">
            <a:extLst>
              <a:ext uri="{FF2B5EF4-FFF2-40B4-BE49-F238E27FC236}">
                <a16:creationId xmlns:a16="http://schemas.microsoft.com/office/drawing/2014/main" id="{E2E76EDB-E375-22F9-7CB3-8E570E2CAC87}"/>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4" name="Google Shape;260;p38">
            <a:extLst>
              <a:ext uri="{FF2B5EF4-FFF2-40B4-BE49-F238E27FC236}">
                <a16:creationId xmlns:a16="http://schemas.microsoft.com/office/drawing/2014/main" id="{8BE4A92E-9F47-0C25-3D72-5AF0D40D370C}"/>
              </a:ext>
            </a:extLst>
          </p:cNvPr>
          <p:cNvSpPr txBox="1">
            <a:spLocks noGrp="1"/>
          </p:cNvSpPr>
          <p:nvPr>
            <p:ph type="title"/>
            <p:custDataLst>
              <p:tags r:id="rId3"/>
            </p:custDataLst>
          </p:nvPr>
        </p:nvSpPr>
        <p:spPr>
          <a:xfrm>
            <a:off x="285450" y="190642"/>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extLst>
      <p:ext uri="{BB962C8B-B14F-4D97-AF65-F5344CB8AC3E}">
        <p14:creationId xmlns:p14="http://schemas.microsoft.com/office/powerpoint/2010/main" val="96958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7"/>
          <p:cNvSpPr txBox="1">
            <a:spLocks noGrp="1"/>
          </p:cNvSpPr>
          <p:nvPr>
            <p:ph type="title"/>
            <p:custDataLst>
              <p:tags r:id="rId1"/>
            </p:custDataLst>
          </p:nvPr>
        </p:nvSpPr>
        <p:spPr>
          <a:xfrm>
            <a:off x="311700" y="232128"/>
            <a:ext cx="85206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t>Instructions pour compléter le présent document</a:t>
            </a:r>
            <a:endParaRPr sz="1200" b="1"/>
          </a:p>
        </p:txBody>
      </p:sp>
      <p:sp>
        <p:nvSpPr>
          <p:cNvPr id="103" name="Google Shape;103;p17"/>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04" name="Google Shape;104;p17"/>
          <p:cNvSpPr txBox="1"/>
          <p:nvPr>
            <p:custDataLst>
              <p:tags r:id="rId3"/>
            </p:custDataLst>
          </p:nvPr>
        </p:nvSpPr>
        <p:spPr>
          <a:xfrm>
            <a:off x="311700" y="701400"/>
            <a:ext cx="8392200" cy="4057500"/>
          </a:xfrm>
          <a:prstGeom prst="rect">
            <a:avLst/>
          </a:prstGeom>
          <a:noFill/>
          <a:ln>
            <a:noFill/>
          </a:ln>
        </p:spPr>
        <p:txBody>
          <a:bodyPr spcFirstLastPara="1" wrap="square" lIns="0" tIns="0" rIns="68575" bIns="36575" anchor="t" anchorCtr="0">
            <a:noAutofit/>
          </a:bodyPr>
          <a:lstStyle/>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Assurez-vous de prendre connaissance des </a:t>
            </a:r>
            <a:r>
              <a:rPr lang="en" sz="1200" dirty="0">
                <a:solidFill>
                  <a:schemeClr val="dk1"/>
                </a:solidFill>
                <a:hlinkClick r:id="rId6"/>
              </a:rPr>
              <a:t>Règles de programme du CESI</a:t>
            </a:r>
            <a:r>
              <a:rPr lang="en" sz="1200" dirty="0">
                <a:solidFill>
                  <a:schemeClr val="dk1"/>
                </a:solidFill>
              </a:rPr>
              <a:t>.</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Une seule personne candidate par entreprise est autorisé</a:t>
            </a:r>
            <a:r>
              <a:rPr lang="fr-FR" sz="1200" dirty="0">
                <a:solidFill>
                  <a:schemeClr val="dk1"/>
                </a:solidFill>
              </a:rPr>
              <a:t>e </a:t>
            </a:r>
            <a:r>
              <a:rPr lang="en" sz="1200" dirty="0">
                <a:solidFill>
                  <a:schemeClr val="dk1"/>
                </a:solidFill>
              </a:rPr>
              <a:t>à postuler.</a:t>
            </a:r>
            <a:endParaRPr lang="en" sz="1200" strike="sngStrike" dirty="0">
              <a:solidFill>
                <a:schemeClr val="dk1"/>
              </a:solidFill>
              <a:highlight>
                <a:srgbClr val="FFFF00"/>
              </a:highlight>
            </a:endParaRP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Pour le texte, veuillez utiliser la police Arial, </a:t>
            </a:r>
            <a:r>
              <a:rPr lang="en" sz="1200" b="1" dirty="0">
                <a:solidFill>
                  <a:schemeClr val="dk1"/>
                </a:solidFill>
              </a:rPr>
              <a:t>10 points au minimum</a:t>
            </a:r>
            <a:r>
              <a:rPr lang="en" sz="1200" dirty="0">
                <a:solidFill>
                  <a:schemeClr val="dk1"/>
                </a:solidFill>
              </a:rPr>
              <a:t>.</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Assurez-vous que vos réponses soient concises et faciles à comprendre. Outre les pages liées à la solution technologique ou sociétale et à la propriété intellectuelle, évitez le jargon technique.</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N’hésitez pas à utilise</a:t>
            </a:r>
            <a:r>
              <a:rPr lang="fr-FR" sz="1200" dirty="0">
                <a:solidFill>
                  <a:schemeClr val="dk1"/>
                </a:solidFill>
              </a:rPr>
              <a:t>r</a:t>
            </a:r>
            <a:r>
              <a:rPr lang="en" sz="1200" dirty="0">
                <a:solidFill>
                  <a:schemeClr val="dk1"/>
                </a:solidFill>
              </a:rPr>
              <a:t> des images au besoin pour illustrer vos propos, elles sont parfois plus parlantes que les mots. Notez qu’elles sont prises en compte dans le nombre total de diapositives autorisées.</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Ne divulguez que l'information nécessaire. Sachez que cette information sera partagée avec les 4 partenaires du programme CESI et avec le comité d'évaluation, mais demeurera confidentielle.</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Gardez la structure de cette présentation avec un fond blanc. Vous ne recevrez pas de points pour les éléments de design. </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Utilisez la dernière page pour votre bibliographie.</a:t>
            </a:r>
          </a:p>
          <a:p>
            <a:pPr marL="508000" lvl="0" indent="-342900" algn="l" rtl="0">
              <a:spcBef>
                <a:spcPts val="1000"/>
              </a:spcBef>
              <a:spcAft>
                <a:spcPts val="0"/>
              </a:spcAft>
              <a:buClr>
                <a:schemeClr val="dk1"/>
              </a:buClr>
              <a:buSzPct val="85000"/>
              <a:buFont typeface="+mj-lt"/>
              <a:buAutoNum type="arabicPeriod"/>
            </a:pPr>
            <a:r>
              <a:rPr lang="en" sz="1200" b="1" dirty="0">
                <a:solidFill>
                  <a:schemeClr val="dk1"/>
                </a:solidFill>
              </a:rPr>
              <a:t>ATTENTION – Ne pas dépasser le nombre de diapositives autorisées, car lorsque téléchargées, les diapositives en trop ne seront pas incluses.</a:t>
            </a:r>
            <a:endParaRPr sz="1200" b="1" dirty="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48"/>
          <p:cNvSpPr/>
          <p:nvPr>
            <p:custDataLst>
              <p:tags r:id="rId1"/>
            </p:custDataLst>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p48"/>
          <p:cNvSpPr txBox="1"/>
          <p:nvPr>
            <p:custDataLst>
              <p:tags r:id="rId2"/>
            </p:custDataLst>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Retombées anticipées</a:t>
            </a:r>
            <a:endParaRPr sz="1100" i="0" u="none" strike="noStrike" cap="none">
              <a:solidFill>
                <a:schemeClr val="lt1"/>
              </a:solidFill>
            </a:endParaRPr>
          </a:p>
        </p:txBody>
      </p:sp>
      <p:grpSp>
        <p:nvGrpSpPr>
          <p:cNvPr id="332" name="Google Shape;332;p48"/>
          <p:cNvGrpSpPr/>
          <p:nvPr>
            <p:custDataLst>
              <p:tags r:id="rId3"/>
            </p:custDataLst>
          </p:nvPr>
        </p:nvGrpSpPr>
        <p:grpSpPr>
          <a:xfrm>
            <a:off x="6454525" y="3105201"/>
            <a:ext cx="1524450" cy="1524450"/>
            <a:chOff x="5279" y="1220"/>
            <a:chExt cx="340" cy="340"/>
          </a:xfrm>
        </p:grpSpPr>
        <p:sp>
          <p:nvSpPr>
            <p:cNvPr id="333" name="Google Shape;333;p48"/>
            <p:cNvSpPr/>
            <p:nvPr/>
          </p:nvSpPr>
          <p:spPr>
            <a:xfrm>
              <a:off x="5279" y="1220"/>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334" name="Google Shape;334;p48"/>
            <p:cNvSpPr/>
            <p:nvPr/>
          </p:nvSpPr>
          <p:spPr>
            <a:xfrm>
              <a:off x="5357" y="1298"/>
              <a:ext cx="184" cy="184"/>
            </a:xfrm>
            <a:custGeom>
              <a:avLst/>
              <a:gdLst/>
              <a:ahLst/>
              <a:cxnLst/>
              <a:rect l="l" t="t" r="r" b="b"/>
              <a:pathLst>
                <a:path w="277" h="277" extrusionOk="0">
                  <a:moveTo>
                    <a:pt x="267" y="64"/>
                  </a:moveTo>
                  <a:cubicBezTo>
                    <a:pt x="193" y="64"/>
                    <a:pt x="193" y="64"/>
                    <a:pt x="193" y="64"/>
                  </a:cubicBezTo>
                  <a:cubicBezTo>
                    <a:pt x="196" y="62"/>
                    <a:pt x="199" y="59"/>
                    <a:pt x="201" y="58"/>
                  </a:cubicBezTo>
                  <a:cubicBezTo>
                    <a:pt x="213" y="45"/>
                    <a:pt x="213" y="25"/>
                    <a:pt x="201" y="12"/>
                  </a:cubicBezTo>
                  <a:cubicBezTo>
                    <a:pt x="188" y="0"/>
                    <a:pt x="168" y="0"/>
                    <a:pt x="156" y="12"/>
                  </a:cubicBezTo>
                  <a:cubicBezTo>
                    <a:pt x="150" y="18"/>
                    <a:pt x="144" y="28"/>
                    <a:pt x="140" y="38"/>
                  </a:cubicBezTo>
                  <a:cubicBezTo>
                    <a:pt x="140" y="39"/>
                    <a:pt x="140" y="39"/>
                    <a:pt x="139" y="40"/>
                  </a:cubicBezTo>
                  <a:cubicBezTo>
                    <a:pt x="135" y="28"/>
                    <a:pt x="128" y="17"/>
                    <a:pt x="123" y="12"/>
                  </a:cubicBezTo>
                  <a:cubicBezTo>
                    <a:pt x="111" y="0"/>
                    <a:pt x="90" y="0"/>
                    <a:pt x="78" y="12"/>
                  </a:cubicBezTo>
                  <a:cubicBezTo>
                    <a:pt x="65" y="25"/>
                    <a:pt x="65" y="45"/>
                    <a:pt x="78" y="58"/>
                  </a:cubicBezTo>
                  <a:cubicBezTo>
                    <a:pt x="80" y="60"/>
                    <a:pt x="83" y="62"/>
                    <a:pt x="86" y="64"/>
                  </a:cubicBezTo>
                  <a:cubicBezTo>
                    <a:pt x="11" y="64"/>
                    <a:pt x="11" y="64"/>
                    <a:pt x="11" y="64"/>
                  </a:cubicBezTo>
                  <a:cubicBezTo>
                    <a:pt x="5" y="64"/>
                    <a:pt x="0" y="69"/>
                    <a:pt x="0" y="75"/>
                  </a:cubicBezTo>
                  <a:cubicBezTo>
                    <a:pt x="0" y="117"/>
                    <a:pt x="0" y="117"/>
                    <a:pt x="0" y="117"/>
                  </a:cubicBezTo>
                  <a:cubicBezTo>
                    <a:pt x="0" y="123"/>
                    <a:pt x="5" y="128"/>
                    <a:pt x="11" y="128"/>
                  </a:cubicBezTo>
                  <a:cubicBezTo>
                    <a:pt x="21" y="128"/>
                    <a:pt x="21" y="128"/>
                    <a:pt x="21" y="128"/>
                  </a:cubicBezTo>
                  <a:cubicBezTo>
                    <a:pt x="21" y="267"/>
                    <a:pt x="21" y="267"/>
                    <a:pt x="21" y="267"/>
                  </a:cubicBezTo>
                  <a:cubicBezTo>
                    <a:pt x="21" y="273"/>
                    <a:pt x="26" y="277"/>
                    <a:pt x="32" y="277"/>
                  </a:cubicBezTo>
                  <a:cubicBezTo>
                    <a:pt x="245" y="277"/>
                    <a:pt x="245" y="277"/>
                    <a:pt x="245" y="277"/>
                  </a:cubicBezTo>
                  <a:cubicBezTo>
                    <a:pt x="251" y="277"/>
                    <a:pt x="256" y="273"/>
                    <a:pt x="256" y="267"/>
                  </a:cubicBezTo>
                  <a:cubicBezTo>
                    <a:pt x="256" y="128"/>
                    <a:pt x="256" y="128"/>
                    <a:pt x="256" y="128"/>
                  </a:cubicBezTo>
                  <a:cubicBezTo>
                    <a:pt x="267" y="128"/>
                    <a:pt x="267" y="128"/>
                    <a:pt x="267" y="128"/>
                  </a:cubicBezTo>
                  <a:cubicBezTo>
                    <a:pt x="273" y="128"/>
                    <a:pt x="277" y="123"/>
                    <a:pt x="277" y="117"/>
                  </a:cubicBezTo>
                  <a:cubicBezTo>
                    <a:pt x="277" y="75"/>
                    <a:pt x="277" y="75"/>
                    <a:pt x="277" y="75"/>
                  </a:cubicBezTo>
                  <a:cubicBezTo>
                    <a:pt x="277" y="69"/>
                    <a:pt x="273" y="64"/>
                    <a:pt x="267" y="64"/>
                  </a:cubicBezTo>
                  <a:close/>
                  <a:moveTo>
                    <a:pt x="171" y="28"/>
                  </a:moveTo>
                  <a:cubicBezTo>
                    <a:pt x="175" y="23"/>
                    <a:pt x="182" y="23"/>
                    <a:pt x="186" y="28"/>
                  </a:cubicBezTo>
                  <a:cubicBezTo>
                    <a:pt x="188" y="30"/>
                    <a:pt x="189" y="32"/>
                    <a:pt x="189" y="35"/>
                  </a:cubicBezTo>
                  <a:cubicBezTo>
                    <a:pt x="189" y="38"/>
                    <a:pt x="188" y="41"/>
                    <a:pt x="186" y="43"/>
                  </a:cubicBezTo>
                  <a:cubicBezTo>
                    <a:pt x="180" y="49"/>
                    <a:pt x="164" y="56"/>
                    <a:pt x="157" y="56"/>
                  </a:cubicBezTo>
                  <a:cubicBezTo>
                    <a:pt x="157" y="50"/>
                    <a:pt x="165" y="34"/>
                    <a:pt x="171" y="28"/>
                  </a:cubicBezTo>
                  <a:close/>
                  <a:moveTo>
                    <a:pt x="93" y="28"/>
                  </a:moveTo>
                  <a:cubicBezTo>
                    <a:pt x="95" y="25"/>
                    <a:pt x="98" y="24"/>
                    <a:pt x="100" y="24"/>
                  </a:cubicBezTo>
                  <a:cubicBezTo>
                    <a:pt x="103" y="24"/>
                    <a:pt x="106" y="25"/>
                    <a:pt x="108" y="28"/>
                  </a:cubicBezTo>
                  <a:cubicBezTo>
                    <a:pt x="114" y="34"/>
                    <a:pt x="121" y="50"/>
                    <a:pt x="121" y="56"/>
                  </a:cubicBezTo>
                  <a:cubicBezTo>
                    <a:pt x="115" y="56"/>
                    <a:pt x="99" y="49"/>
                    <a:pt x="93" y="43"/>
                  </a:cubicBezTo>
                  <a:cubicBezTo>
                    <a:pt x="89" y="39"/>
                    <a:pt x="89" y="32"/>
                    <a:pt x="93" y="28"/>
                  </a:cubicBezTo>
                  <a:close/>
                  <a:moveTo>
                    <a:pt x="21" y="85"/>
                  </a:moveTo>
                  <a:cubicBezTo>
                    <a:pt x="128" y="85"/>
                    <a:pt x="128" y="85"/>
                    <a:pt x="128" y="85"/>
                  </a:cubicBezTo>
                  <a:cubicBezTo>
                    <a:pt x="128" y="107"/>
                    <a:pt x="128" y="107"/>
                    <a:pt x="128" y="107"/>
                  </a:cubicBezTo>
                  <a:cubicBezTo>
                    <a:pt x="32" y="107"/>
                    <a:pt x="32" y="107"/>
                    <a:pt x="32" y="107"/>
                  </a:cubicBezTo>
                  <a:cubicBezTo>
                    <a:pt x="21" y="107"/>
                    <a:pt x="21" y="107"/>
                    <a:pt x="21" y="107"/>
                  </a:cubicBezTo>
                  <a:lnTo>
                    <a:pt x="21" y="85"/>
                  </a:lnTo>
                  <a:close/>
                  <a:moveTo>
                    <a:pt x="128" y="128"/>
                  </a:moveTo>
                  <a:cubicBezTo>
                    <a:pt x="128" y="181"/>
                    <a:pt x="128" y="181"/>
                    <a:pt x="128" y="181"/>
                  </a:cubicBezTo>
                  <a:cubicBezTo>
                    <a:pt x="43" y="181"/>
                    <a:pt x="43" y="181"/>
                    <a:pt x="43" y="181"/>
                  </a:cubicBezTo>
                  <a:cubicBezTo>
                    <a:pt x="43" y="128"/>
                    <a:pt x="43" y="128"/>
                    <a:pt x="43" y="128"/>
                  </a:cubicBezTo>
                  <a:lnTo>
                    <a:pt x="128" y="128"/>
                  </a:lnTo>
                  <a:close/>
                  <a:moveTo>
                    <a:pt x="43" y="203"/>
                  </a:moveTo>
                  <a:cubicBezTo>
                    <a:pt x="128" y="203"/>
                    <a:pt x="128" y="203"/>
                    <a:pt x="128" y="203"/>
                  </a:cubicBezTo>
                  <a:cubicBezTo>
                    <a:pt x="128" y="256"/>
                    <a:pt x="128" y="256"/>
                    <a:pt x="128" y="256"/>
                  </a:cubicBezTo>
                  <a:cubicBezTo>
                    <a:pt x="43" y="256"/>
                    <a:pt x="43" y="256"/>
                    <a:pt x="43" y="256"/>
                  </a:cubicBezTo>
                  <a:lnTo>
                    <a:pt x="43" y="203"/>
                  </a:lnTo>
                  <a:close/>
                  <a:moveTo>
                    <a:pt x="149" y="256"/>
                  </a:moveTo>
                  <a:cubicBezTo>
                    <a:pt x="149" y="203"/>
                    <a:pt x="149" y="203"/>
                    <a:pt x="149" y="203"/>
                  </a:cubicBezTo>
                  <a:cubicBezTo>
                    <a:pt x="235" y="203"/>
                    <a:pt x="235" y="203"/>
                    <a:pt x="235" y="203"/>
                  </a:cubicBezTo>
                  <a:cubicBezTo>
                    <a:pt x="235" y="256"/>
                    <a:pt x="235" y="256"/>
                    <a:pt x="235" y="256"/>
                  </a:cubicBezTo>
                  <a:lnTo>
                    <a:pt x="149" y="256"/>
                  </a:lnTo>
                  <a:close/>
                  <a:moveTo>
                    <a:pt x="235" y="181"/>
                  </a:moveTo>
                  <a:cubicBezTo>
                    <a:pt x="149" y="181"/>
                    <a:pt x="149" y="181"/>
                    <a:pt x="149" y="181"/>
                  </a:cubicBezTo>
                  <a:cubicBezTo>
                    <a:pt x="149" y="128"/>
                    <a:pt x="149" y="128"/>
                    <a:pt x="149" y="128"/>
                  </a:cubicBezTo>
                  <a:cubicBezTo>
                    <a:pt x="235" y="128"/>
                    <a:pt x="235" y="128"/>
                    <a:pt x="235" y="128"/>
                  </a:cubicBezTo>
                  <a:lnTo>
                    <a:pt x="235" y="181"/>
                  </a:lnTo>
                  <a:close/>
                  <a:moveTo>
                    <a:pt x="256" y="107"/>
                  </a:moveTo>
                  <a:cubicBezTo>
                    <a:pt x="245" y="107"/>
                    <a:pt x="245" y="107"/>
                    <a:pt x="245" y="107"/>
                  </a:cubicBezTo>
                  <a:cubicBezTo>
                    <a:pt x="149" y="107"/>
                    <a:pt x="149" y="107"/>
                    <a:pt x="149" y="107"/>
                  </a:cubicBezTo>
                  <a:cubicBezTo>
                    <a:pt x="149" y="85"/>
                    <a:pt x="149" y="85"/>
                    <a:pt x="149" y="85"/>
                  </a:cubicBezTo>
                  <a:cubicBezTo>
                    <a:pt x="256" y="85"/>
                    <a:pt x="256" y="85"/>
                    <a:pt x="256" y="85"/>
                  </a:cubicBezTo>
                  <a:lnTo>
                    <a:pt x="256" y="1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49"/>
          <p:cNvSpPr txBox="1">
            <a:spLocks noGrp="1"/>
          </p:cNvSpPr>
          <p:nvPr>
            <p:ph type="title"/>
            <p:custDataLst>
              <p:tags r:id="rId1"/>
            </p:custDataLst>
          </p:nvPr>
        </p:nvSpPr>
        <p:spPr>
          <a:xfrm>
            <a:off x="226208" y="322625"/>
            <a:ext cx="8520600" cy="73577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FR" sz="900" dirty="0"/>
              <a:t>Veuillez utiliser la présente diapositive pour répondre aux questions suivantes</a:t>
            </a:r>
          </a:p>
          <a:p>
            <a:pPr marL="457200" marR="0" lvl="0" indent="-292100" algn="l" rtl="0">
              <a:lnSpc>
                <a:spcPct val="100000"/>
              </a:lnSpc>
              <a:spcBef>
                <a:spcPts val="0"/>
              </a:spcBef>
              <a:spcAft>
                <a:spcPts val="0"/>
              </a:spcAft>
              <a:buSzPts val="1000"/>
              <a:buChar char="●"/>
            </a:pPr>
            <a:r>
              <a:rPr lang="fr-FR" sz="900" dirty="0"/>
              <a:t>Quel est le potentiel d’impact du financement et de l’accompagnement CESI pour vous, votre entreprise, et pour l’évolution de la startup?</a:t>
            </a:r>
            <a:endParaRPr lang="fr-FR" sz="900" u="sng" dirty="0"/>
          </a:p>
          <a:p>
            <a:pPr marL="457200" marR="0" lvl="0" indent="-292100" algn="l" rtl="0">
              <a:lnSpc>
                <a:spcPct val="100000"/>
              </a:lnSpc>
              <a:spcBef>
                <a:spcPts val="0"/>
              </a:spcBef>
              <a:spcAft>
                <a:spcPts val="0"/>
              </a:spcAft>
              <a:buSzPts val="1000"/>
              <a:buChar char="●"/>
            </a:pPr>
            <a:r>
              <a:rPr lang="fr-FR" sz="900" dirty="0"/>
              <a:t>En quoi l'accès à bourse de 50 000 $ vous aiderait-il? Sans le financement du CESI, est-ce que le projet peut continuer de progresser?</a:t>
            </a:r>
          </a:p>
          <a:p>
            <a:pPr marL="457200" lvl="0" indent="-292100" algn="l" rtl="0">
              <a:spcBef>
                <a:spcPts val="0"/>
              </a:spcBef>
              <a:spcAft>
                <a:spcPts val="0"/>
              </a:spcAft>
              <a:buSzPts val="1000"/>
              <a:buChar char="●"/>
            </a:pPr>
            <a:r>
              <a:rPr lang="fr-FR" sz="900" dirty="0"/>
              <a:t>Avez-vous présentement un emploi à temps plein ou à temps partiel?</a:t>
            </a:r>
          </a:p>
        </p:txBody>
      </p:sp>
      <p:sp>
        <p:nvSpPr>
          <p:cNvPr id="340" name="Google Shape;340;p49"/>
          <p:cNvSpPr txBox="1"/>
          <p:nvPr>
            <p:custDataLst>
              <p:tags r:id="rId2"/>
            </p:custDataLst>
          </p:nvPr>
        </p:nvSpPr>
        <p:spPr>
          <a:xfrm>
            <a:off x="226208" y="-129599"/>
            <a:ext cx="8520600" cy="57462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fr-FR" dirty="0">
                <a:solidFill>
                  <a:schemeClr val="dk1"/>
                </a:solidFill>
              </a:rPr>
              <a:t>Potentiel d’impact du financement et de l’accompagnement CESI (maximum 1 diapositive)</a:t>
            </a:r>
          </a:p>
        </p:txBody>
      </p:sp>
      <p:sp>
        <p:nvSpPr>
          <p:cNvPr id="341" name="Google Shape;341;p49"/>
          <p:cNvSpPr txBox="1">
            <a:spLocks noGrp="1"/>
          </p:cNvSpPr>
          <p:nvPr>
            <p:ph type="sldNum" idx="12"/>
            <p:custDataLst>
              <p:tags r:id="rId3"/>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2" name="Google Shape;260;p38">
            <a:extLst>
              <a:ext uri="{FF2B5EF4-FFF2-40B4-BE49-F238E27FC236}">
                <a16:creationId xmlns:a16="http://schemas.microsoft.com/office/drawing/2014/main" id="{815DB719-F1EA-0A90-A3B2-C8E782CF1B20}"/>
              </a:ext>
            </a:extLst>
          </p:cNvPr>
          <p:cNvSpPr txBox="1">
            <a:spLocks/>
          </p:cNvSpPr>
          <p:nvPr>
            <p:custDataLst>
              <p:tags r:id="rId4"/>
            </p:custDataLst>
          </p:nvPr>
        </p:nvSpPr>
        <p:spPr>
          <a:xfrm>
            <a:off x="285450" y="806400"/>
            <a:ext cx="8594700" cy="38568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1200"/>
              </a:spcBef>
              <a:spcAft>
                <a:spcPts val="1200"/>
              </a:spcAft>
            </a:pPr>
            <a:r>
              <a:rPr lang="fr-FR" sz="1000" i="1"/>
              <a:t>Commencez votre réponse ici…</a:t>
            </a:r>
            <a:endParaRPr lang="fr-FR" sz="1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50"/>
          <p:cNvSpPr txBox="1"/>
          <p:nvPr>
            <p:custDataLst>
              <p:tags r:id="rId1"/>
            </p:custDataLst>
          </p:nvPr>
        </p:nvSpPr>
        <p:spPr>
          <a:xfrm>
            <a:off x="311700" y="0"/>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Motivation d’entrer dans le programme (maximum 1 diapositive)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347" name="Google Shape;347;p50"/>
          <p:cNvSpPr txBox="1">
            <a:spLocks noGrp="1"/>
          </p:cNvSpPr>
          <p:nvPr>
            <p:ph type="title"/>
            <p:custDataLst>
              <p:tags r:id="rId2"/>
            </p:custDataLst>
          </p:nvPr>
        </p:nvSpPr>
        <p:spPr>
          <a:xfrm>
            <a:off x="311700" y="86683"/>
            <a:ext cx="8520600" cy="10794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000" dirty="0"/>
              <a:t>Présentez ici pourquoi vous choisissez de soumettre votre candidature au programme CESI. Démontrez par des exemples concrets comment votre esprit entrepreneurial vous a permis de relever des défis rencontrés. Quels sont les bénéfices anticipés de votre participation au programme? </a:t>
            </a:r>
            <a:endParaRPr sz="1200" dirty="0"/>
          </a:p>
        </p:txBody>
      </p:sp>
      <p:sp>
        <p:nvSpPr>
          <p:cNvPr id="348" name="Google Shape;348;p50"/>
          <p:cNvSpPr txBox="1">
            <a:spLocks noGrp="1"/>
          </p:cNvSpPr>
          <p:nvPr>
            <p:ph type="sldNum" idx="12"/>
            <p:custDataLst>
              <p:tags r:id="rId3"/>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4" name="Google Shape;260;p38">
            <a:extLst>
              <a:ext uri="{FF2B5EF4-FFF2-40B4-BE49-F238E27FC236}">
                <a16:creationId xmlns:a16="http://schemas.microsoft.com/office/drawing/2014/main" id="{8AD68BF3-458B-77CD-FF3B-27C5D13FEED3}"/>
              </a:ext>
            </a:extLst>
          </p:cNvPr>
          <p:cNvSpPr txBox="1">
            <a:spLocks/>
          </p:cNvSpPr>
          <p:nvPr>
            <p:custDataLst>
              <p:tags r:id="rId4"/>
            </p:custDataLst>
          </p:nvPr>
        </p:nvSpPr>
        <p:spPr>
          <a:xfrm>
            <a:off x="274650" y="497683"/>
            <a:ext cx="8594700" cy="4472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1200"/>
              </a:spcBef>
              <a:spcAft>
                <a:spcPts val="1200"/>
              </a:spcAft>
            </a:pPr>
            <a:r>
              <a:rPr lang="fr-FR" sz="1000" i="1"/>
              <a:t>Commencez votre réponse ici…</a:t>
            </a:r>
            <a:endParaRPr lang="fr-FR" sz="1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p51"/>
          <p:cNvSpPr txBox="1">
            <a:spLocks noGrp="1"/>
          </p:cNvSpPr>
          <p:nvPr>
            <p:ph type="title"/>
            <p:custDataLst>
              <p:tags r:id="rId1"/>
            </p:custDataLst>
          </p:nvPr>
        </p:nvSpPr>
        <p:spPr>
          <a:xfrm>
            <a:off x="311700" y="401825"/>
            <a:ext cx="8520600" cy="1045375"/>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dirty="0"/>
              <a:t>Une institution d'accueil peut avoir un impact important sur l'accès aux équipements, aux ressources, ainsi que sur la vitesse de progression de votre entreprise. Veuillez répondre aux questions suivantes.</a:t>
            </a:r>
            <a:endParaRPr sz="1000" dirty="0"/>
          </a:p>
          <a:p>
            <a:pPr marL="165100" marR="0" lvl="0" algn="l" rtl="0">
              <a:lnSpc>
                <a:spcPct val="100000"/>
              </a:lnSpc>
              <a:spcBef>
                <a:spcPts val="0"/>
              </a:spcBef>
              <a:spcAft>
                <a:spcPts val="0"/>
              </a:spcAft>
              <a:buSzPts val="1000"/>
            </a:pPr>
            <a:r>
              <a:rPr lang="en" sz="1000" dirty="0"/>
              <a:t>Avez-vous besoin d’une université d’accueil pour faire avancer le projet? Expliquez pourquoi.</a:t>
            </a:r>
            <a:br>
              <a:rPr lang="en" sz="1000" dirty="0"/>
            </a:br>
            <a:r>
              <a:rPr lang="en" sz="1000" dirty="0"/>
              <a:t>Avez-vous identifié un milieu d'accueil potentiel? Pourquoi souhaitez-vous être accueilli dans cette université?</a:t>
            </a:r>
            <a:endParaRPr sz="1000" dirty="0"/>
          </a:p>
          <a:p>
            <a:pPr marL="165100" marR="0" lvl="0" algn="l" rtl="0">
              <a:lnSpc>
                <a:spcPct val="100000"/>
              </a:lnSpc>
              <a:spcBef>
                <a:spcPts val="0"/>
              </a:spcBef>
              <a:spcAft>
                <a:spcPts val="0"/>
              </a:spcAft>
              <a:buSzPts val="1000"/>
            </a:pPr>
            <a:r>
              <a:rPr lang="en" sz="1000" dirty="0"/>
              <a:t>Avez</a:t>
            </a:r>
            <a:r>
              <a:rPr lang="fr-FR" sz="1000" dirty="0"/>
              <a:t>-vous </a:t>
            </a:r>
            <a:r>
              <a:rPr lang="en" sz="1000" dirty="0"/>
              <a:t>identifié un superviseur ou une superviseure potentielle? Les avez-vous contacté</a:t>
            </a:r>
            <a:r>
              <a:rPr lang="fr-FR" sz="1000" dirty="0"/>
              <a:t>s </a:t>
            </a:r>
            <a:r>
              <a:rPr lang="en" sz="1000" dirty="0"/>
              <a:t>à propos de ce programme? Avez-vous déjà une relation avec cette personne? Aimeriez-vous nous partager d’autres informations au sujet de l'institution d'accueil?</a:t>
            </a:r>
            <a:endParaRPr sz="1000" dirty="0"/>
          </a:p>
          <a:p>
            <a:pPr marL="0" lvl="0" indent="0" algn="l" rtl="0">
              <a:spcBef>
                <a:spcPts val="800"/>
              </a:spcBef>
              <a:spcAft>
                <a:spcPts val="800"/>
              </a:spcAft>
              <a:buNone/>
            </a:pPr>
            <a:endParaRPr sz="1000" dirty="0"/>
          </a:p>
        </p:txBody>
      </p:sp>
      <p:sp>
        <p:nvSpPr>
          <p:cNvPr id="354" name="Google Shape;354;p51"/>
          <p:cNvSpPr txBox="1"/>
          <p:nvPr>
            <p:custDataLst>
              <p:tags r:id="rId2"/>
            </p:custDataLst>
          </p:nvPr>
        </p:nvSpPr>
        <p:spPr>
          <a:xfrm>
            <a:off x="311700" y="107275"/>
            <a:ext cx="855765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dirty="0">
                <a:solidFill>
                  <a:schemeClr val="dk1"/>
                </a:solidFill>
              </a:rPr>
              <a:t>Nécessité d’une université d'accueil pour la création ou le développement de l’entreprise (maximun 1 diapositive)</a:t>
            </a:r>
            <a:endParaRPr sz="1300" dirty="0">
              <a:solidFill>
                <a:schemeClr val="dk1"/>
              </a:solidFill>
            </a:endParaRPr>
          </a:p>
        </p:txBody>
      </p:sp>
      <p:sp>
        <p:nvSpPr>
          <p:cNvPr id="355" name="Google Shape;355;p51"/>
          <p:cNvSpPr txBox="1">
            <a:spLocks noGrp="1"/>
          </p:cNvSpPr>
          <p:nvPr>
            <p:ph type="sldNum" idx="12"/>
            <p:custDataLst>
              <p:tags r:id="rId3"/>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 name="Google Shape;260;p38">
            <a:extLst>
              <a:ext uri="{FF2B5EF4-FFF2-40B4-BE49-F238E27FC236}">
                <a16:creationId xmlns:a16="http://schemas.microsoft.com/office/drawing/2014/main" id="{5DAC7194-126F-8EFE-F093-28B1FADF9525}"/>
              </a:ext>
            </a:extLst>
          </p:cNvPr>
          <p:cNvSpPr txBox="1">
            <a:spLocks/>
          </p:cNvSpPr>
          <p:nvPr>
            <p:custDataLst>
              <p:tags r:id="rId4"/>
            </p:custDataLst>
          </p:nvPr>
        </p:nvSpPr>
        <p:spPr>
          <a:xfrm>
            <a:off x="274650" y="1224000"/>
            <a:ext cx="8594700" cy="34392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1200"/>
              </a:spcBef>
              <a:spcAft>
                <a:spcPts val="1200"/>
              </a:spcAft>
            </a:pPr>
            <a:r>
              <a:rPr lang="fr-FR" sz="1000" i="1"/>
              <a:t>Commencez votre réponse ici…</a:t>
            </a:r>
            <a:endParaRPr lang="fr-FR" sz="1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52"/>
          <p:cNvSpPr/>
          <p:nvPr>
            <p:custDataLst>
              <p:tags r:id="rId1"/>
            </p:custDataLst>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p52"/>
          <p:cNvSpPr txBox="1"/>
          <p:nvPr>
            <p:custDataLst>
              <p:tags r:id="rId2"/>
            </p:custDataLst>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Bibliographie</a:t>
            </a:r>
            <a:endParaRPr sz="1100" i="0" u="none" strike="noStrike" cap="none">
              <a:solidFill>
                <a:schemeClr val="lt1"/>
              </a:solidFill>
            </a:endParaRPr>
          </a:p>
        </p:txBody>
      </p:sp>
      <p:grpSp>
        <p:nvGrpSpPr>
          <p:cNvPr id="362" name="Google Shape;362;p52"/>
          <p:cNvGrpSpPr/>
          <p:nvPr>
            <p:custDataLst>
              <p:tags r:id="rId3"/>
            </p:custDataLst>
          </p:nvPr>
        </p:nvGrpSpPr>
        <p:grpSpPr>
          <a:xfrm>
            <a:off x="6469935" y="3105203"/>
            <a:ext cx="1524450" cy="1524450"/>
            <a:chOff x="3132" y="3822"/>
            <a:chExt cx="340" cy="340"/>
          </a:xfrm>
        </p:grpSpPr>
        <p:sp>
          <p:nvSpPr>
            <p:cNvPr id="363" name="Google Shape;363;p52"/>
            <p:cNvSpPr/>
            <p:nvPr/>
          </p:nvSpPr>
          <p:spPr>
            <a:xfrm>
              <a:off x="3132" y="3822"/>
              <a:ext cx="340" cy="340"/>
            </a:xfrm>
            <a:custGeom>
              <a:avLst/>
              <a:gdLst/>
              <a:ahLst/>
              <a:cxnLst/>
              <a:rect l="l" t="t" r="r" b="b"/>
              <a:pathLst>
                <a:path w="512" h="512" extrusionOk="0">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364" name="Google Shape;364;p52"/>
            <p:cNvSpPr/>
            <p:nvPr/>
          </p:nvSpPr>
          <p:spPr>
            <a:xfrm>
              <a:off x="3217" y="3999"/>
              <a:ext cx="85" cy="14"/>
            </a:xfrm>
            <a:custGeom>
              <a:avLst/>
              <a:gdLst/>
              <a:ahLst/>
              <a:cxnLst/>
              <a:rect l="l" t="t" r="r" b="b"/>
              <a:pathLst>
                <a:path w="128" h="21" extrusionOk="0">
                  <a:moveTo>
                    <a:pt x="128" y="11"/>
                  </a:moveTo>
                  <a:cubicBezTo>
                    <a:pt x="128" y="5"/>
                    <a:pt x="123" y="0"/>
                    <a:pt x="117" y="0"/>
                  </a:cubicBezTo>
                  <a:cubicBezTo>
                    <a:pt x="11" y="0"/>
                    <a:pt x="11" y="0"/>
                    <a:pt x="11" y="0"/>
                  </a:cubicBezTo>
                  <a:cubicBezTo>
                    <a:pt x="5" y="0"/>
                    <a:pt x="0" y="5"/>
                    <a:pt x="0" y="11"/>
                  </a:cubicBezTo>
                  <a:cubicBezTo>
                    <a:pt x="0" y="17"/>
                    <a:pt x="5" y="21"/>
                    <a:pt x="11" y="21"/>
                  </a:cubicBezTo>
                  <a:cubicBezTo>
                    <a:pt x="117" y="21"/>
                    <a:pt x="117" y="21"/>
                    <a:pt x="117" y="21"/>
                  </a:cubicBezTo>
                  <a:cubicBezTo>
                    <a:pt x="123" y="21"/>
                    <a:pt x="128" y="17"/>
                    <a:pt x="128" y="1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365" name="Google Shape;365;p52"/>
            <p:cNvSpPr/>
            <p:nvPr/>
          </p:nvSpPr>
          <p:spPr>
            <a:xfrm>
              <a:off x="3230" y="3885"/>
              <a:ext cx="150" cy="213"/>
            </a:xfrm>
            <a:custGeom>
              <a:avLst/>
              <a:gdLst/>
              <a:ahLst/>
              <a:cxnLst/>
              <a:rect l="l" t="t" r="r" b="b"/>
              <a:pathLst>
                <a:path w="226" h="321" extrusionOk="0">
                  <a:moveTo>
                    <a:pt x="226" y="167"/>
                  </a:moveTo>
                  <a:cubicBezTo>
                    <a:pt x="226" y="126"/>
                    <a:pt x="205" y="89"/>
                    <a:pt x="169" y="69"/>
                  </a:cubicBezTo>
                  <a:cubicBezTo>
                    <a:pt x="181" y="57"/>
                    <a:pt x="181" y="57"/>
                    <a:pt x="181" y="57"/>
                  </a:cubicBezTo>
                  <a:cubicBezTo>
                    <a:pt x="185" y="53"/>
                    <a:pt x="185" y="46"/>
                    <a:pt x="181" y="42"/>
                  </a:cubicBezTo>
                  <a:cubicBezTo>
                    <a:pt x="173" y="35"/>
                    <a:pt x="173" y="35"/>
                    <a:pt x="173" y="35"/>
                  </a:cubicBezTo>
                  <a:cubicBezTo>
                    <a:pt x="181" y="27"/>
                    <a:pt x="181" y="27"/>
                    <a:pt x="181" y="27"/>
                  </a:cubicBezTo>
                  <a:cubicBezTo>
                    <a:pt x="185" y="23"/>
                    <a:pt x="185" y="16"/>
                    <a:pt x="181" y="12"/>
                  </a:cubicBezTo>
                  <a:cubicBezTo>
                    <a:pt x="173" y="4"/>
                    <a:pt x="173" y="4"/>
                    <a:pt x="173" y="4"/>
                  </a:cubicBezTo>
                  <a:cubicBezTo>
                    <a:pt x="169" y="0"/>
                    <a:pt x="162" y="0"/>
                    <a:pt x="158" y="4"/>
                  </a:cubicBezTo>
                  <a:cubicBezTo>
                    <a:pt x="150" y="12"/>
                    <a:pt x="150" y="12"/>
                    <a:pt x="150" y="12"/>
                  </a:cubicBezTo>
                  <a:cubicBezTo>
                    <a:pt x="143" y="4"/>
                    <a:pt x="143" y="4"/>
                    <a:pt x="143" y="4"/>
                  </a:cubicBezTo>
                  <a:cubicBezTo>
                    <a:pt x="139" y="0"/>
                    <a:pt x="132" y="0"/>
                    <a:pt x="128" y="4"/>
                  </a:cubicBezTo>
                  <a:cubicBezTo>
                    <a:pt x="37" y="95"/>
                    <a:pt x="37" y="95"/>
                    <a:pt x="37" y="95"/>
                  </a:cubicBezTo>
                  <a:cubicBezTo>
                    <a:pt x="33" y="99"/>
                    <a:pt x="33" y="106"/>
                    <a:pt x="37" y="110"/>
                  </a:cubicBezTo>
                  <a:cubicBezTo>
                    <a:pt x="75" y="148"/>
                    <a:pt x="75" y="148"/>
                    <a:pt x="75" y="148"/>
                  </a:cubicBezTo>
                  <a:cubicBezTo>
                    <a:pt x="77" y="150"/>
                    <a:pt x="79" y="151"/>
                    <a:pt x="82" y="151"/>
                  </a:cubicBezTo>
                  <a:cubicBezTo>
                    <a:pt x="82" y="151"/>
                    <a:pt x="82" y="151"/>
                    <a:pt x="82" y="151"/>
                  </a:cubicBezTo>
                  <a:cubicBezTo>
                    <a:pt x="85" y="151"/>
                    <a:pt x="88" y="150"/>
                    <a:pt x="90" y="148"/>
                  </a:cubicBezTo>
                  <a:cubicBezTo>
                    <a:pt x="119" y="119"/>
                    <a:pt x="119" y="119"/>
                    <a:pt x="119" y="119"/>
                  </a:cubicBezTo>
                  <a:cubicBezTo>
                    <a:pt x="139" y="124"/>
                    <a:pt x="152" y="141"/>
                    <a:pt x="152" y="161"/>
                  </a:cubicBezTo>
                  <a:cubicBezTo>
                    <a:pt x="152" y="186"/>
                    <a:pt x="134" y="204"/>
                    <a:pt x="109" y="204"/>
                  </a:cubicBezTo>
                  <a:cubicBezTo>
                    <a:pt x="103" y="204"/>
                    <a:pt x="98" y="209"/>
                    <a:pt x="98" y="215"/>
                  </a:cubicBezTo>
                  <a:cubicBezTo>
                    <a:pt x="98" y="221"/>
                    <a:pt x="103" y="225"/>
                    <a:pt x="109" y="225"/>
                  </a:cubicBezTo>
                  <a:cubicBezTo>
                    <a:pt x="145" y="225"/>
                    <a:pt x="173" y="198"/>
                    <a:pt x="173" y="161"/>
                  </a:cubicBezTo>
                  <a:cubicBezTo>
                    <a:pt x="173" y="135"/>
                    <a:pt x="158" y="113"/>
                    <a:pt x="136" y="102"/>
                  </a:cubicBezTo>
                  <a:cubicBezTo>
                    <a:pt x="153" y="85"/>
                    <a:pt x="153" y="85"/>
                    <a:pt x="153" y="85"/>
                  </a:cubicBezTo>
                  <a:cubicBezTo>
                    <a:pt x="154" y="85"/>
                    <a:pt x="155" y="86"/>
                    <a:pt x="155" y="86"/>
                  </a:cubicBezTo>
                  <a:cubicBezTo>
                    <a:pt x="186" y="101"/>
                    <a:pt x="205" y="132"/>
                    <a:pt x="205" y="167"/>
                  </a:cubicBezTo>
                  <a:cubicBezTo>
                    <a:pt x="205" y="212"/>
                    <a:pt x="172" y="251"/>
                    <a:pt x="129" y="257"/>
                  </a:cubicBezTo>
                  <a:cubicBezTo>
                    <a:pt x="124" y="258"/>
                    <a:pt x="121" y="262"/>
                    <a:pt x="120" y="266"/>
                  </a:cubicBezTo>
                  <a:cubicBezTo>
                    <a:pt x="119" y="271"/>
                    <a:pt x="121" y="275"/>
                    <a:pt x="126" y="278"/>
                  </a:cubicBezTo>
                  <a:cubicBezTo>
                    <a:pt x="134" y="282"/>
                    <a:pt x="142" y="291"/>
                    <a:pt x="147" y="300"/>
                  </a:cubicBezTo>
                  <a:cubicBezTo>
                    <a:pt x="70" y="300"/>
                    <a:pt x="70" y="300"/>
                    <a:pt x="70" y="300"/>
                  </a:cubicBezTo>
                  <a:cubicBezTo>
                    <a:pt x="73" y="295"/>
                    <a:pt x="77" y="291"/>
                    <a:pt x="82" y="288"/>
                  </a:cubicBezTo>
                  <a:cubicBezTo>
                    <a:pt x="86" y="286"/>
                    <a:pt x="88" y="281"/>
                    <a:pt x="88" y="277"/>
                  </a:cubicBezTo>
                  <a:cubicBezTo>
                    <a:pt x="87" y="273"/>
                    <a:pt x="84" y="269"/>
                    <a:pt x="80" y="268"/>
                  </a:cubicBezTo>
                  <a:cubicBezTo>
                    <a:pt x="55" y="262"/>
                    <a:pt x="34" y="241"/>
                    <a:pt x="22" y="211"/>
                  </a:cubicBezTo>
                  <a:cubicBezTo>
                    <a:pt x="20" y="206"/>
                    <a:pt x="14" y="203"/>
                    <a:pt x="8" y="205"/>
                  </a:cubicBezTo>
                  <a:cubicBezTo>
                    <a:pt x="3" y="207"/>
                    <a:pt x="0" y="213"/>
                    <a:pt x="2" y="219"/>
                  </a:cubicBezTo>
                  <a:cubicBezTo>
                    <a:pt x="14" y="248"/>
                    <a:pt x="33" y="271"/>
                    <a:pt x="56" y="282"/>
                  </a:cubicBezTo>
                  <a:cubicBezTo>
                    <a:pt x="51" y="289"/>
                    <a:pt x="47" y="298"/>
                    <a:pt x="45" y="309"/>
                  </a:cubicBezTo>
                  <a:cubicBezTo>
                    <a:pt x="45" y="312"/>
                    <a:pt x="45" y="315"/>
                    <a:pt x="47" y="317"/>
                  </a:cubicBezTo>
                  <a:cubicBezTo>
                    <a:pt x="49" y="320"/>
                    <a:pt x="52" y="321"/>
                    <a:pt x="56" y="321"/>
                  </a:cubicBezTo>
                  <a:cubicBezTo>
                    <a:pt x="162" y="321"/>
                    <a:pt x="162" y="321"/>
                    <a:pt x="162" y="321"/>
                  </a:cubicBezTo>
                  <a:cubicBezTo>
                    <a:pt x="166" y="321"/>
                    <a:pt x="169" y="320"/>
                    <a:pt x="171" y="317"/>
                  </a:cubicBezTo>
                  <a:cubicBezTo>
                    <a:pt x="173" y="315"/>
                    <a:pt x="173" y="312"/>
                    <a:pt x="173" y="309"/>
                  </a:cubicBezTo>
                  <a:cubicBezTo>
                    <a:pt x="170" y="296"/>
                    <a:pt x="163" y="283"/>
                    <a:pt x="154" y="273"/>
                  </a:cubicBezTo>
                  <a:cubicBezTo>
                    <a:pt x="196" y="257"/>
                    <a:pt x="226" y="214"/>
                    <a:pt x="226" y="167"/>
                  </a:cubicBezTo>
                  <a:close/>
                  <a:moveTo>
                    <a:pt x="82" y="126"/>
                  </a:moveTo>
                  <a:cubicBezTo>
                    <a:pt x="60" y="103"/>
                    <a:pt x="60" y="103"/>
                    <a:pt x="60" y="103"/>
                  </a:cubicBezTo>
                  <a:cubicBezTo>
                    <a:pt x="135" y="27"/>
                    <a:pt x="135" y="27"/>
                    <a:pt x="135" y="27"/>
                  </a:cubicBezTo>
                  <a:cubicBezTo>
                    <a:pt x="158" y="50"/>
                    <a:pt x="158" y="50"/>
                    <a:pt x="158" y="50"/>
                  </a:cubicBezTo>
                  <a:lnTo>
                    <a:pt x="82" y="1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53"/>
          <p:cNvSpPr txBox="1"/>
          <p:nvPr>
            <p:custDataLst>
              <p:tags r:id="rId1"/>
            </p:custDataLst>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Références : bibliographie et sources d’information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371" name="Google Shape;371;p53"/>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8"/>
          <p:cNvSpPr txBox="1"/>
          <p:nvPr>
            <p:custDataLst>
              <p:tags r:id="rId1"/>
            </p:custDataLst>
          </p:nvPr>
        </p:nvSpPr>
        <p:spPr>
          <a:xfrm>
            <a:off x="310896" y="107275"/>
            <a:ext cx="8338500" cy="41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000"/>
              </a:spcBef>
              <a:spcAft>
                <a:spcPts val="0"/>
              </a:spcAft>
              <a:buNone/>
            </a:pPr>
            <a:endParaRPr lang="fr-FR">
              <a:solidFill>
                <a:schemeClr val="dk1"/>
              </a:solidFill>
              <a:highlight>
                <a:srgbClr val="FFFF00"/>
              </a:highlight>
            </a:endParaRPr>
          </a:p>
        </p:txBody>
      </p:sp>
      <p:sp>
        <p:nvSpPr>
          <p:cNvPr id="110" name="Google Shape;110;p18"/>
          <p:cNvSpPr txBox="1">
            <a:spLocks noGrp="1"/>
          </p:cNvSpPr>
          <p:nvPr>
            <p:ph type="title"/>
            <p:custDataLst>
              <p:tags r:id="rId2"/>
            </p:custDataLst>
          </p:nvPr>
        </p:nvSpPr>
        <p:spPr>
          <a:xfrm>
            <a:off x="311858" y="405681"/>
            <a:ext cx="8709300" cy="1641000"/>
          </a:xfrm>
          <a:prstGeom prst="rect">
            <a:avLst/>
          </a:prstGeom>
        </p:spPr>
        <p:txBody>
          <a:bodyPr spcFirstLastPara="1" wrap="square" lIns="91425" tIns="91425" rIns="91425" bIns="91425" anchor="t" anchorCtr="0">
            <a:noAutofit/>
          </a:bodyPr>
          <a:lstStyle/>
          <a:p>
            <a:pPr marL="182880" lvl="0" indent="-154940" algn="l" rtl="0">
              <a:lnSpc>
                <a:spcPct val="115000"/>
              </a:lnSpc>
              <a:spcBef>
                <a:spcPts val="0"/>
              </a:spcBef>
              <a:spcAft>
                <a:spcPts val="0"/>
              </a:spcAft>
              <a:buSzPts val="1000"/>
              <a:buChar char="●"/>
            </a:pPr>
            <a:r>
              <a:rPr lang="en" sz="1000" dirty="0"/>
              <a:t>Afin de maximiser les bénéfices aux startups, un niveau minimum de maturité doit avoir été atteint pour être admissible au programme CESI. Si la startup est trop avancée pour bénéficier des aspects financiers et non financiers, elle ne peut être considérée admissible au programme. Par exemple, pour le CRL, la startup doit avoir atteint au moins le niveau 3 et pas plus que le niveau 7.</a:t>
            </a:r>
            <a:endParaRPr sz="1000" dirty="0"/>
          </a:p>
          <a:p>
            <a:pPr marL="182880" lvl="0" indent="-154940" algn="l" rtl="0">
              <a:lnSpc>
                <a:spcPct val="115000"/>
              </a:lnSpc>
              <a:spcBef>
                <a:spcPts val="0"/>
              </a:spcBef>
              <a:spcAft>
                <a:spcPts val="0"/>
              </a:spcAft>
              <a:buSzPts val="1000"/>
              <a:buChar char="●"/>
            </a:pPr>
            <a:r>
              <a:rPr lang="en" sz="1000" dirty="0"/>
              <a:t>L’admissibilité des candidatures sera déterminée par le positionnement de votre startup sur les six niveaux de préparation à l’innovation de KTH. Pour chaque niveau, la startup doit se situer dans le créneau prédéterminé indiqué ci-dessous. </a:t>
            </a:r>
            <a:r>
              <a:rPr lang="en" sz="1000" u="sng" dirty="0"/>
              <a:t>Si votre startup ne correspond à chacun des niveaux requis, vous ne serez pas éligible à la bourse</a:t>
            </a:r>
            <a:r>
              <a:rPr lang="en" sz="1000" dirty="0"/>
              <a:t>.</a:t>
            </a:r>
            <a:endParaRPr sz="1000" dirty="0"/>
          </a:p>
          <a:p>
            <a:pPr marL="182880" lvl="0" indent="-154940" algn="l" rtl="0">
              <a:lnSpc>
                <a:spcPct val="115000"/>
              </a:lnSpc>
              <a:spcBef>
                <a:spcPts val="0"/>
              </a:spcBef>
              <a:spcAft>
                <a:spcPts val="0"/>
              </a:spcAft>
              <a:buSzPts val="1000"/>
              <a:buChar char="●"/>
            </a:pPr>
            <a:r>
              <a:rPr lang="en" sz="1000" dirty="0"/>
              <a:t>L’ensemble des questions à répondre pour démontrer le positionnement de votre startup sur les échelles est précisé pour chaque échelle plus loin dans ce document.</a:t>
            </a:r>
            <a:endParaRPr sz="1000" dirty="0"/>
          </a:p>
        </p:txBody>
      </p:sp>
      <p:sp>
        <p:nvSpPr>
          <p:cNvPr id="111" name="Google Shape;111;p18"/>
          <p:cNvSpPr txBox="1">
            <a:spLocks noGrp="1"/>
          </p:cNvSpPr>
          <p:nvPr>
            <p:ph type="sldNum" idx="12"/>
            <p:custDataLst>
              <p:tags r:id="rId3"/>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3" name="ZoneTexte 2">
            <a:extLst>
              <a:ext uri="{FF2B5EF4-FFF2-40B4-BE49-F238E27FC236}">
                <a16:creationId xmlns:a16="http://schemas.microsoft.com/office/drawing/2014/main" id="{6D871258-0699-D211-4B76-48BCBE51713F}"/>
              </a:ext>
            </a:extLst>
          </p:cNvPr>
          <p:cNvSpPr txBox="1"/>
          <p:nvPr>
            <p:custDataLst>
              <p:tags r:id="rId4"/>
            </p:custDataLst>
          </p:nvPr>
        </p:nvSpPr>
        <p:spPr>
          <a:xfrm>
            <a:off x="310896" y="86683"/>
            <a:ext cx="8338500" cy="318998"/>
          </a:xfrm>
          <a:prstGeom prst="rect">
            <a:avLst/>
          </a:prstGeom>
          <a:noFill/>
        </p:spPr>
        <p:txBody>
          <a:bodyPr wrap="square">
            <a:spAutoFit/>
          </a:bodyPr>
          <a:lstStyle/>
          <a:p>
            <a:pPr marL="0" lvl="0" indent="0" algn="l" rtl="0">
              <a:lnSpc>
                <a:spcPct val="115000"/>
              </a:lnSpc>
              <a:spcBef>
                <a:spcPts val="2000"/>
              </a:spcBef>
              <a:spcAft>
                <a:spcPts val="0"/>
              </a:spcAft>
              <a:buNone/>
            </a:pPr>
            <a:r>
              <a:rPr lang="fr-FR" b="1">
                <a:solidFill>
                  <a:schemeClr val="dk1"/>
                </a:solidFill>
              </a:rPr>
              <a:t>Éléments importants à considérer pour l’admissibilité de votre candidature</a:t>
            </a:r>
          </a:p>
        </p:txBody>
      </p:sp>
      <p:pic>
        <p:nvPicPr>
          <p:cNvPr id="9" name="Image 8" descr="Une image contenant texte&#10;&#10;Description générée automatiquement">
            <a:extLst>
              <a:ext uri="{FF2B5EF4-FFF2-40B4-BE49-F238E27FC236}">
                <a16:creationId xmlns:a16="http://schemas.microsoft.com/office/drawing/2014/main" id="{293258D5-C8E3-0113-61F3-EA34D662F50E}"/>
              </a:ext>
            </a:extLst>
          </p:cNvPr>
          <p:cNvPicPr>
            <a:picLocks noChangeAspect="1"/>
          </p:cNvPicPr>
          <p:nvPr>
            <p:custDataLst>
              <p:tags r:id="rId5"/>
            </p:custDataLst>
          </p:nvPr>
        </p:nvPicPr>
        <p:blipFill>
          <a:blip r:embed="rId8"/>
          <a:stretch>
            <a:fillRect/>
          </a:stretch>
        </p:blipFill>
        <p:spPr>
          <a:xfrm>
            <a:off x="1460241" y="1922020"/>
            <a:ext cx="6223518" cy="28658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77033-7AFC-ABB0-4B9E-1684EDA6357F}"/>
              </a:ext>
            </a:extLst>
          </p:cNvPr>
          <p:cNvSpPr>
            <a:spLocks noGrp="1"/>
          </p:cNvSpPr>
          <p:nvPr>
            <p:ph type="title"/>
            <p:custDataLst>
              <p:tags r:id="rId1"/>
            </p:custDataLst>
          </p:nvPr>
        </p:nvSpPr>
        <p:spPr>
          <a:xfrm>
            <a:off x="441300" y="259444"/>
            <a:ext cx="7886700" cy="297656"/>
          </a:xfrm>
        </p:spPr>
        <p:txBody>
          <a:bodyPr>
            <a:noAutofit/>
          </a:bodyPr>
          <a:lstStyle/>
          <a:p>
            <a:r>
              <a:rPr lang="fr-FR" sz="1400" b="1" dirty="0"/>
              <a:t>Critères d’évaluation</a:t>
            </a:r>
            <a:endParaRPr lang="fr-CA" sz="1400" b="1" dirty="0"/>
          </a:p>
        </p:txBody>
      </p:sp>
      <p:sp>
        <p:nvSpPr>
          <p:cNvPr id="3" name="Espace réservé du contenu 2">
            <a:extLst>
              <a:ext uri="{FF2B5EF4-FFF2-40B4-BE49-F238E27FC236}">
                <a16:creationId xmlns:a16="http://schemas.microsoft.com/office/drawing/2014/main" id="{D191399F-146A-F7CA-C413-551F52DE07B0}"/>
              </a:ext>
            </a:extLst>
          </p:cNvPr>
          <p:cNvSpPr>
            <a:spLocks noGrp="1"/>
          </p:cNvSpPr>
          <p:nvPr>
            <p:ph idx="1"/>
            <p:custDataLst>
              <p:tags r:id="rId2"/>
            </p:custDataLst>
          </p:nvPr>
        </p:nvSpPr>
        <p:spPr>
          <a:xfrm>
            <a:off x="266400" y="756474"/>
            <a:ext cx="8676000" cy="4017125"/>
          </a:xfrm>
        </p:spPr>
        <p:txBody>
          <a:bodyPr>
            <a:normAutofit fontScale="85000" lnSpcReduction="10000"/>
          </a:bodyPr>
          <a:lstStyle/>
          <a:p>
            <a:pPr marL="0" indent="0">
              <a:buNone/>
            </a:pPr>
            <a:r>
              <a:rPr lang="fr-FR" sz="1400" dirty="0">
                <a:solidFill>
                  <a:schemeClr val="tx1"/>
                </a:solidFill>
              </a:rPr>
              <a:t>1. </a:t>
            </a:r>
            <a:r>
              <a:rPr lang="fr-FR" sz="1400" u="sng" dirty="0">
                <a:solidFill>
                  <a:schemeClr val="tx1"/>
                </a:solidFill>
              </a:rPr>
              <a:t>Qualité du projet entrepreneurial (20 %)</a:t>
            </a:r>
          </a:p>
          <a:p>
            <a:pPr lvl="1"/>
            <a:r>
              <a:rPr lang="fr-FR" dirty="0">
                <a:solidFill>
                  <a:schemeClr val="tx1"/>
                </a:solidFill>
              </a:rPr>
              <a:t>Clarté de la description du problème à résoudre</a:t>
            </a:r>
          </a:p>
          <a:p>
            <a:pPr lvl="1"/>
            <a:r>
              <a:rPr lang="fr-FR" dirty="0">
                <a:solidFill>
                  <a:schemeClr val="tx1"/>
                </a:solidFill>
              </a:rPr>
              <a:t>Clarté et pertinence de la solution entrepreneuriale proposée pour résoudre le problème présenté</a:t>
            </a:r>
          </a:p>
          <a:p>
            <a:pPr lvl="1"/>
            <a:r>
              <a:rPr lang="fr-FR" dirty="0">
                <a:solidFill>
                  <a:schemeClr val="tx1"/>
                </a:solidFill>
              </a:rPr>
              <a:t>Caractère innovant</a:t>
            </a:r>
          </a:p>
          <a:p>
            <a:pPr marL="0" indent="0">
              <a:buNone/>
            </a:pPr>
            <a:endParaRPr lang="fr-FR" dirty="0">
              <a:solidFill>
                <a:schemeClr val="tx1"/>
              </a:solidFill>
            </a:endParaRPr>
          </a:p>
          <a:p>
            <a:pPr marL="0" indent="0">
              <a:buNone/>
            </a:pPr>
            <a:r>
              <a:rPr lang="fr-FR" sz="1400" dirty="0">
                <a:solidFill>
                  <a:schemeClr val="tx1"/>
                </a:solidFill>
              </a:rPr>
              <a:t>2. </a:t>
            </a:r>
            <a:r>
              <a:rPr lang="fr-FR" sz="1400" u="sng" dirty="0">
                <a:solidFill>
                  <a:schemeClr val="tx1"/>
                </a:solidFill>
              </a:rPr>
              <a:t>Impact du projet (sociétal, économique, environnement) (20 %)</a:t>
            </a:r>
          </a:p>
          <a:p>
            <a:pPr lvl="1"/>
            <a:r>
              <a:rPr lang="fr-FR" dirty="0">
                <a:solidFill>
                  <a:schemeClr val="tx1"/>
                </a:solidFill>
              </a:rPr>
              <a:t>Local, national, international</a:t>
            </a:r>
          </a:p>
          <a:p>
            <a:pPr marL="0" indent="0">
              <a:buNone/>
            </a:pPr>
            <a:endParaRPr lang="fr-FR" dirty="0">
              <a:solidFill>
                <a:schemeClr val="tx1"/>
              </a:solidFill>
            </a:endParaRPr>
          </a:p>
          <a:p>
            <a:pPr marL="0" indent="0">
              <a:buNone/>
            </a:pPr>
            <a:r>
              <a:rPr lang="fr-FR" sz="1400" dirty="0">
                <a:solidFill>
                  <a:schemeClr val="tx1"/>
                </a:solidFill>
              </a:rPr>
              <a:t>3. </a:t>
            </a:r>
            <a:r>
              <a:rPr lang="fr-FR" sz="1400" u="sng" dirty="0">
                <a:solidFill>
                  <a:schemeClr val="tx1"/>
                </a:solidFill>
              </a:rPr>
              <a:t>Démonstration du niveau d’avancement du projet et de l’équipe en cohérence avec le profil ciblé par le programme (40 %)</a:t>
            </a:r>
          </a:p>
          <a:p>
            <a:pPr lvl="1"/>
            <a:r>
              <a:rPr lang="fr-FR" dirty="0">
                <a:solidFill>
                  <a:schemeClr val="tx1"/>
                </a:solidFill>
              </a:rPr>
              <a:t>Niveau d’avancement sur </a:t>
            </a:r>
            <a:r>
              <a:rPr lang="en" sz="1400" dirty="0"/>
              <a:t>les six niveaux de préparation à l’innovation de KTH </a:t>
            </a:r>
            <a:r>
              <a:rPr lang="fr-FR" dirty="0">
                <a:solidFill>
                  <a:schemeClr val="tx1"/>
                </a:solidFill>
              </a:rPr>
              <a:t>avec exemples concrets pour soutenir l’avancement identifié</a:t>
            </a:r>
            <a:endParaRPr lang="fr-FR" dirty="0">
              <a:solidFill>
                <a:schemeClr val="tx1"/>
              </a:solidFill>
              <a:highlight>
                <a:srgbClr val="FFFF00"/>
              </a:highlight>
            </a:endParaRPr>
          </a:p>
          <a:p>
            <a:pPr marL="0" indent="0">
              <a:buNone/>
            </a:pPr>
            <a:endParaRPr lang="fr-FR" dirty="0">
              <a:solidFill>
                <a:schemeClr val="tx1"/>
              </a:solidFill>
            </a:endParaRPr>
          </a:p>
          <a:p>
            <a:pPr marL="0" indent="0">
              <a:buNone/>
            </a:pPr>
            <a:r>
              <a:rPr lang="fr-FR" sz="1400" dirty="0">
                <a:solidFill>
                  <a:schemeClr val="tx1"/>
                </a:solidFill>
              </a:rPr>
              <a:t>4. </a:t>
            </a:r>
            <a:r>
              <a:rPr lang="fr-FR" sz="1400" u="sng" dirty="0">
                <a:solidFill>
                  <a:schemeClr val="tx1"/>
                </a:solidFill>
              </a:rPr>
              <a:t>Retombées anticipées de la participation au CESI (20 %)</a:t>
            </a:r>
          </a:p>
          <a:p>
            <a:pPr lvl="1"/>
            <a:r>
              <a:rPr lang="fr-FR" dirty="0">
                <a:solidFill>
                  <a:schemeClr val="tx1"/>
                </a:solidFill>
              </a:rPr>
              <a:t>Potentiel d’impact du financement et de l’accompagnement CESI</a:t>
            </a:r>
          </a:p>
          <a:p>
            <a:pPr lvl="2"/>
            <a:r>
              <a:rPr lang="fr-FR" dirty="0">
                <a:solidFill>
                  <a:schemeClr val="tx1"/>
                </a:solidFill>
              </a:rPr>
              <a:t>Pour la personne candidate</a:t>
            </a:r>
          </a:p>
          <a:p>
            <a:pPr lvl="2"/>
            <a:r>
              <a:rPr lang="fr-FR" dirty="0">
                <a:solidFill>
                  <a:schemeClr val="tx1"/>
                </a:solidFill>
              </a:rPr>
              <a:t>Pour la création d’entreprise</a:t>
            </a:r>
          </a:p>
          <a:p>
            <a:pPr lvl="2"/>
            <a:r>
              <a:rPr lang="fr-FR" dirty="0">
                <a:solidFill>
                  <a:schemeClr val="tx1"/>
                </a:solidFill>
              </a:rPr>
              <a:t>Pour l’évolution de la solution entrepreneuriale en lien avec le plan d’action fourni dans la demande</a:t>
            </a:r>
          </a:p>
          <a:p>
            <a:pPr lvl="1"/>
            <a:r>
              <a:rPr lang="fr-FR" dirty="0">
                <a:solidFill>
                  <a:schemeClr val="tx1"/>
                </a:solidFill>
              </a:rPr>
              <a:t>Motivation et intégration de l’entrepreneuriat dans le plan de carrière de la personne candidate</a:t>
            </a:r>
          </a:p>
          <a:p>
            <a:pPr lvl="1"/>
            <a:r>
              <a:rPr lang="fr-FR" dirty="0">
                <a:solidFill>
                  <a:schemeClr val="tx1"/>
                </a:solidFill>
              </a:rPr>
              <a:t>Démonstration de la nécessité de l’arrimage avec l’université</a:t>
            </a:r>
          </a:p>
          <a:p>
            <a:pPr marL="0" indent="0">
              <a:buNone/>
            </a:pPr>
            <a:endParaRPr lang="fr-CA" dirty="0"/>
          </a:p>
        </p:txBody>
      </p:sp>
    </p:spTree>
    <p:extLst>
      <p:ext uri="{BB962C8B-B14F-4D97-AF65-F5344CB8AC3E}">
        <p14:creationId xmlns:p14="http://schemas.microsoft.com/office/powerpoint/2010/main" val="243288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0"/>
          <p:cNvSpPr/>
          <p:nvPr>
            <p:custDataLst>
              <p:tags r:id="rId1"/>
            </p:custDataLst>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p20"/>
          <p:cNvSpPr txBox="1"/>
          <p:nvPr>
            <p:custDataLst>
              <p:tags r:id="rId2"/>
            </p:custDataLst>
          </p:nvPr>
        </p:nvSpPr>
        <p:spPr>
          <a:xfrm>
            <a:off x="529252" y="2065030"/>
            <a:ext cx="79665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Qualité du projet entrepreneurial</a:t>
            </a:r>
            <a:endParaRPr sz="1100" i="0" u="none" strike="noStrike" cap="none">
              <a:solidFill>
                <a:schemeClr val="lt1"/>
              </a:solidFill>
            </a:endParaRPr>
          </a:p>
        </p:txBody>
      </p:sp>
      <p:grpSp>
        <p:nvGrpSpPr>
          <p:cNvPr id="126" name="Google Shape;126;p20"/>
          <p:cNvGrpSpPr/>
          <p:nvPr>
            <p:custDataLst>
              <p:tags r:id="rId3"/>
            </p:custDataLst>
          </p:nvPr>
        </p:nvGrpSpPr>
        <p:grpSpPr>
          <a:xfrm>
            <a:off x="6467411" y="3105157"/>
            <a:ext cx="1524450" cy="1524450"/>
            <a:chOff x="2710" y="770"/>
            <a:chExt cx="340" cy="340"/>
          </a:xfrm>
        </p:grpSpPr>
        <p:sp>
          <p:nvSpPr>
            <p:cNvPr id="127" name="Google Shape;127;p20"/>
            <p:cNvSpPr/>
            <p:nvPr/>
          </p:nvSpPr>
          <p:spPr>
            <a:xfrm>
              <a:off x="2710" y="770"/>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128" name="Google Shape;128;p20"/>
            <p:cNvSpPr/>
            <p:nvPr/>
          </p:nvSpPr>
          <p:spPr>
            <a:xfrm>
              <a:off x="2773" y="869"/>
              <a:ext cx="214" cy="177"/>
            </a:xfrm>
            <a:custGeom>
              <a:avLst/>
              <a:gdLst/>
              <a:ahLst/>
              <a:cxnLst/>
              <a:rect l="l" t="t" r="r" b="b"/>
              <a:pathLst>
                <a:path w="322" h="267" extrusionOk="0">
                  <a:moveTo>
                    <a:pt x="320" y="91"/>
                  </a:moveTo>
                  <a:cubicBezTo>
                    <a:pt x="277" y="6"/>
                    <a:pt x="277" y="6"/>
                    <a:pt x="277" y="6"/>
                  </a:cubicBezTo>
                  <a:cubicBezTo>
                    <a:pt x="275" y="2"/>
                    <a:pt x="271" y="0"/>
                    <a:pt x="267" y="0"/>
                  </a:cubicBezTo>
                  <a:cubicBezTo>
                    <a:pt x="54" y="0"/>
                    <a:pt x="54" y="0"/>
                    <a:pt x="54" y="0"/>
                  </a:cubicBezTo>
                  <a:cubicBezTo>
                    <a:pt x="50" y="0"/>
                    <a:pt x="46" y="2"/>
                    <a:pt x="44" y="6"/>
                  </a:cubicBezTo>
                  <a:cubicBezTo>
                    <a:pt x="2" y="91"/>
                    <a:pt x="2" y="91"/>
                    <a:pt x="2" y="91"/>
                  </a:cubicBezTo>
                  <a:cubicBezTo>
                    <a:pt x="0" y="95"/>
                    <a:pt x="0" y="100"/>
                    <a:pt x="4" y="103"/>
                  </a:cubicBezTo>
                  <a:cubicBezTo>
                    <a:pt x="153" y="263"/>
                    <a:pt x="153" y="263"/>
                    <a:pt x="153" y="263"/>
                  </a:cubicBezTo>
                  <a:cubicBezTo>
                    <a:pt x="155" y="265"/>
                    <a:pt x="158" y="267"/>
                    <a:pt x="161" y="267"/>
                  </a:cubicBezTo>
                  <a:cubicBezTo>
                    <a:pt x="164" y="267"/>
                    <a:pt x="166" y="265"/>
                    <a:pt x="168" y="263"/>
                  </a:cubicBezTo>
                  <a:cubicBezTo>
                    <a:pt x="318" y="103"/>
                    <a:pt x="318" y="103"/>
                    <a:pt x="318" y="103"/>
                  </a:cubicBezTo>
                  <a:cubicBezTo>
                    <a:pt x="321" y="100"/>
                    <a:pt x="322" y="95"/>
                    <a:pt x="320" y="91"/>
                  </a:cubicBezTo>
                  <a:close/>
                  <a:moveTo>
                    <a:pt x="214" y="107"/>
                  </a:moveTo>
                  <a:cubicBezTo>
                    <a:pt x="161" y="229"/>
                    <a:pt x="161" y="229"/>
                    <a:pt x="161" y="229"/>
                  </a:cubicBezTo>
                  <a:cubicBezTo>
                    <a:pt x="108" y="107"/>
                    <a:pt x="108" y="107"/>
                    <a:pt x="108" y="107"/>
                  </a:cubicBezTo>
                  <a:lnTo>
                    <a:pt x="214" y="107"/>
                  </a:lnTo>
                  <a:close/>
                  <a:moveTo>
                    <a:pt x="118" y="85"/>
                  </a:moveTo>
                  <a:cubicBezTo>
                    <a:pt x="161" y="28"/>
                    <a:pt x="161" y="28"/>
                    <a:pt x="161" y="28"/>
                  </a:cubicBezTo>
                  <a:cubicBezTo>
                    <a:pt x="203" y="85"/>
                    <a:pt x="203" y="85"/>
                    <a:pt x="203" y="85"/>
                  </a:cubicBezTo>
                  <a:lnTo>
                    <a:pt x="118" y="85"/>
                  </a:lnTo>
                  <a:close/>
                  <a:moveTo>
                    <a:pt x="185" y="21"/>
                  </a:moveTo>
                  <a:cubicBezTo>
                    <a:pt x="251" y="21"/>
                    <a:pt x="251" y="21"/>
                    <a:pt x="251" y="21"/>
                  </a:cubicBezTo>
                  <a:cubicBezTo>
                    <a:pt x="226" y="78"/>
                    <a:pt x="226" y="78"/>
                    <a:pt x="226" y="78"/>
                  </a:cubicBezTo>
                  <a:lnTo>
                    <a:pt x="185" y="21"/>
                  </a:lnTo>
                  <a:close/>
                  <a:moveTo>
                    <a:pt x="95" y="78"/>
                  </a:moveTo>
                  <a:cubicBezTo>
                    <a:pt x="71" y="21"/>
                    <a:pt x="71" y="21"/>
                    <a:pt x="71" y="21"/>
                  </a:cubicBezTo>
                  <a:cubicBezTo>
                    <a:pt x="137" y="21"/>
                    <a:pt x="137" y="21"/>
                    <a:pt x="137" y="21"/>
                  </a:cubicBezTo>
                  <a:lnTo>
                    <a:pt x="95" y="78"/>
                  </a:lnTo>
                  <a:close/>
                  <a:moveTo>
                    <a:pt x="76" y="85"/>
                  </a:moveTo>
                  <a:cubicBezTo>
                    <a:pt x="29" y="85"/>
                    <a:pt x="29" y="85"/>
                    <a:pt x="29" y="85"/>
                  </a:cubicBezTo>
                  <a:cubicBezTo>
                    <a:pt x="54" y="35"/>
                    <a:pt x="54" y="35"/>
                    <a:pt x="54" y="35"/>
                  </a:cubicBezTo>
                  <a:lnTo>
                    <a:pt x="76" y="85"/>
                  </a:lnTo>
                  <a:close/>
                  <a:moveTo>
                    <a:pt x="85" y="107"/>
                  </a:moveTo>
                  <a:cubicBezTo>
                    <a:pt x="129" y="207"/>
                    <a:pt x="129" y="207"/>
                    <a:pt x="129" y="207"/>
                  </a:cubicBezTo>
                  <a:cubicBezTo>
                    <a:pt x="36" y="107"/>
                    <a:pt x="36" y="107"/>
                    <a:pt x="36" y="107"/>
                  </a:cubicBezTo>
                  <a:lnTo>
                    <a:pt x="85" y="107"/>
                  </a:lnTo>
                  <a:close/>
                  <a:moveTo>
                    <a:pt x="236" y="107"/>
                  </a:moveTo>
                  <a:cubicBezTo>
                    <a:pt x="285" y="107"/>
                    <a:pt x="285" y="107"/>
                    <a:pt x="285" y="107"/>
                  </a:cubicBezTo>
                  <a:cubicBezTo>
                    <a:pt x="192" y="207"/>
                    <a:pt x="192" y="207"/>
                    <a:pt x="192" y="207"/>
                  </a:cubicBezTo>
                  <a:lnTo>
                    <a:pt x="236" y="107"/>
                  </a:lnTo>
                  <a:close/>
                  <a:moveTo>
                    <a:pt x="245" y="85"/>
                  </a:moveTo>
                  <a:cubicBezTo>
                    <a:pt x="267" y="35"/>
                    <a:pt x="267" y="35"/>
                    <a:pt x="267" y="35"/>
                  </a:cubicBezTo>
                  <a:cubicBezTo>
                    <a:pt x="293" y="85"/>
                    <a:pt x="293" y="85"/>
                    <a:pt x="293" y="85"/>
                  </a:cubicBezTo>
                  <a:lnTo>
                    <a:pt x="245" y="8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1"/>
          <p:cNvSpPr txBox="1"/>
          <p:nvPr>
            <p:custDataLst>
              <p:tags r:id="rId1"/>
            </p:custDataLst>
          </p:nvPr>
        </p:nvSpPr>
        <p:spPr>
          <a:xfrm>
            <a:off x="311858" y="0"/>
            <a:ext cx="8709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Qualité du projet entrepreneurial (maximum 1 diapositive)</a:t>
            </a:r>
            <a:endParaRPr dirty="0">
              <a:solidFill>
                <a:schemeClr val="dk1"/>
              </a:solidFill>
            </a:endParaRPr>
          </a:p>
        </p:txBody>
      </p:sp>
      <p:sp>
        <p:nvSpPr>
          <p:cNvPr id="134" name="Google Shape;134;p21"/>
          <p:cNvSpPr txBox="1">
            <a:spLocks noGrp="1"/>
          </p:cNvSpPr>
          <p:nvPr>
            <p:ph type="title"/>
            <p:custDataLst>
              <p:tags r:id="rId2"/>
            </p:custDataLst>
          </p:nvPr>
        </p:nvSpPr>
        <p:spPr>
          <a:xfrm>
            <a:off x="311858" y="24623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Décrire le problème à résoudre et pourquoi il est important. Quel sera l’impact si ce problème demeure? Décrire la solution à développer (à être développée), son caractère innovant et sa pertinence en lien avec la solution entrepreneuriale. Pour le texte, veuillez utiliser la police Arial 10 au minimum.</a:t>
            </a:r>
            <a:endParaRPr sz="1000" dirty="0"/>
          </a:p>
        </p:txBody>
      </p:sp>
      <p:sp>
        <p:nvSpPr>
          <p:cNvPr id="2" name="Espace réservé du texte 1">
            <a:extLst>
              <a:ext uri="{FF2B5EF4-FFF2-40B4-BE49-F238E27FC236}">
                <a16:creationId xmlns:a16="http://schemas.microsoft.com/office/drawing/2014/main" id="{4BA6F7B0-B611-B15C-50DA-F459DF30846C}"/>
              </a:ext>
            </a:extLst>
          </p:cNvPr>
          <p:cNvSpPr>
            <a:spLocks noGrp="1"/>
          </p:cNvSpPr>
          <p:nvPr>
            <p:ph type="body" idx="1"/>
            <p:custDataLst>
              <p:tags r:id="rId3"/>
            </p:custDataLst>
          </p:nvPr>
        </p:nvSpPr>
        <p:spPr>
          <a:xfrm>
            <a:off x="122526" y="818931"/>
            <a:ext cx="8538254" cy="3959928"/>
          </a:xfrm>
        </p:spPr>
        <p:txBody>
          <a:bodyPr/>
          <a:lstStyle/>
          <a:p>
            <a:pPr marL="114300" indent="0">
              <a:buNone/>
            </a:pPr>
            <a:r>
              <a:rPr lang="fr-FR" sz="1000" i="1" dirty="0"/>
              <a:t>Commencer votre réponse ici…</a:t>
            </a:r>
            <a:endParaRPr lang="fr-CA" sz="1000" i="1" dirty="0"/>
          </a:p>
        </p:txBody>
      </p:sp>
      <p:sp>
        <p:nvSpPr>
          <p:cNvPr id="135" name="Google Shape;135;p21"/>
          <p:cNvSpPr txBox="1">
            <a:spLocks noGrp="1"/>
          </p:cNvSpPr>
          <p:nvPr>
            <p:ph type="sldNum" idx="12"/>
            <p:custDataLst>
              <p:tags r:id="rId4"/>
            </p:custDataLst>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2"/>
          <p:cNvSpPr/>
          <p:nvPr>
            <p:custDataLst>
              <p:tags r:id="rId1"/>
            </p:custDataLst>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22"/>
          <p:cNvSpPr txBox="1"/>
          <p:nvPr>
            <p:custDataLst>
              <p:tags r:id="rId2"/>
            </p:custDataLst>
          </p:nvPr>
        </p:nvSpPr>
        <p:spPr>
          <a:xfrm>
            <a:off x="529251" y="2065025"/>
            <a:ext cx="38331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Impact du projet</a:t>
            </a:r>
            <a:endParaRPr sz="1100" i="0" u="none" strike="noStrike" cap="none">
              <a:solidFill>
                <a:schemeClr val="lt1"/>
              </a:solidFill>
            </a:endParaRPr>
          </a:p>
        </p:txBody>
      </p:sp>
      <p:grpSp>
        <p:nvGrpSpPr>
          <p:cNvPr id="142" name="Google Shape;142;p22"/>
          <p:cNvGrpSpPr/>
          <p:nvPr>
            <p:custDataLst>
              <p:tags r:id="rId3"/>
            </p:custDataLst>
          </p:nvPr>
        </p:nvGrpSpPr>
        <p:grpSpPr>
          <a:xfrm>
            <a:off x="6470253" y="3105176"/>
            <a:ext cx="1524450" cy="1524450"/>
            <a:chOff x="2647" y="3988"/>
            <a:chExt cx="340" cy="340"/>
          </a:xfrm>
        </p:grpSpPr>
        <p:sp>
          <p:nvSpPr>
            <p:cNvPr id="143" name="Google Shape;143;p22"/>
            <p:cNvSpPr/>
            <p:nvPr/>
          </p:nvSpPr>
          <p:spPr>
            <a:xfrm>
              <a:off x="2647" y="3988"/>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144" name="Google Shape;144;p22"/>
            <p:cNvSpPr/>
            <p:nvPr/>
          </p:nvSpPr>
          <p:spPr>
            <a:xfrm>
              <a:off x="2710" y="4078"/>
              <a:ext cx="213" cy="186"/>
            </a:xfrm>
            <a:custGeom>
              <a:avLst/>
              <a:gdLst/>
              <a:ahLst/>
              <a:cxnLst/>
              <a:rect l="l" t="t" r="r" b="b"/>
              <a:pathLst>
                <a:path w="321" h="280" extrusionOk="0">
                  <a:moveTo>
                    <a:pt x="320" y="27"/>
                  </a:moveTo>
                  <a:cubicBezTo>
                    <a:pt x="319" y="23"/>
                    <a:pt x="316" y="20"/>
                    <a:pt x="312" y="19"/>
                  </a:cubicBezTo>
                  <a:cubicBezTo>
                    <a:pt x="229" y="0"/>
                    <a:pt x="173" y="4"/>
                    <a:pt x="147" y="32"/>
                  </a:cubicBezTo>
                  <a:cubicBezTo>
                    <a:pt x="140" y="40"/>
                    <a:pt x="136" y="48"/>
                    <a:pt x="133" y="56"/>
                  </a:cubicBezTo>
                  <a:cubicBezTo>
                    <a:pt x="110" y="41"/>
                    <a:pt x="68" y="41"/>
                    <a:pt x="9" y="55"/>
                  </a:cubicBezTo>
                  <a:cubicBezTo>
                    <a:pt x="5" y="56"/>
                    <a:pt x="2" y="59"/>
                    <a:pt x="1" y="63"/>
                  </a:cubicBezTo>
                  <a:cubicBezTo>
                    <a:pt x="0" y="66"/>
                    <a:pt x="1" y="70"/>
                    <a:pt x="4" y="73"/>
                  </a:cubicBezTo>
                  <a:cubicBezTo>
                    <a:pt x="11" y="81"/>
                    <a:pt x="71" y="140"/>
                    <a:pt x="114" y="140"/>
                  </a:cubicBezTo>
                  <a:cubicBezTo>
                    <a:pt x="118" y="140"/>
                    <a:pt x="122" y="140"/>
                    <a:pt x="125" y="139"/>
                  </a:cubicBezTo>
                  <a:cubicBezTo>
                    <a:pt x="126" y="139"/>
                    <a:pt x="127" y="138"/>
                    <a:pt x="129" y="138"/>
                  </a:cubicBezTo>
                  <a:cubicBezTo>
                    <a:pt x="129" y="269"/>
                    <a:pt x="129" y="269"/>
                    <a:pt x="129" y="269"/>
                  </a:cubicBezTo>
                  <a:cubicBezTo>
                    <a:pt x="129" y="275"/>
                    <a:pt x="133" y="280"/>
                    <a:pt x="139" y="280"/>
                  </a:cubicBezTo>
                  <a:cubicBezTo>
                    <a:pt x="145" y="280"/>
                    <a:pt x="150" y="275"/>
                    <a:pt x="150" y="269"/>
                  </a:cubicBezTo>
                  <a:cubicBezTo>
                    <a:pt x="150" y="125"/>
                    <a:pt x="150" y="125"/>
                    <a:pt x="150" y="125"/>
                  </a:cubicBezTo>
                  <a:cubicBezTo>
                    <a:pt x="154" y="129"/>
                    <a:pt x="160" y="132"/>
                    <a:pt x="165" y="133"/>
                  </a:cubicBezTo>
                  <a:cubicBezTo>
                    <a:pt x="169" y="134"/>
                    <a:pt x="173" y="134"/>
                    <a:pt x="176" y="134"/>
                  </a:cubicBezTo>
                  <a:cubicBezTo>
                    <a:pt x="230" y="134"/>
                    <a:pt x="309" y="47"/>
                    <a:pt x="318" y="37"/>
                  </a:cubicBezTo>
                  <a:cubicBezTo>
                    <a:pt x="320" y="34"/>
                    <a:pt x="321" y="30"/>
                    <a:pt x="320" y="27"/>
                  </a:cubicBezTo>
                  <a:close/>
                  <a:moveTo>
                    <a:pt x="119" y="118"/>
                  </a:moveTo>
                  <a:cubicBezTo>
                    <a:pt x="100" y="124"/>
                    <a:pt x="61" y="97"/>
                    <a:pt x="33" y="72"/>
                  </a:cubicBezTo>
                  <a:cubicBezTo>
                    <a:pt x="92" y="60"/>
                    <a:pt x="116" y="68"/>
                    <a:pt x="124" y="75"/>
                  </a:cubicBezTo>
                  <a:cubicBezTo>
                    <a:pt x="127" y="77"/>
                    <a:pt x="129" y="80"/>
                    <a:pt x="131" y="82"/>
                  </a:cubicBezTo>
                  <a:cubicBezTo>
                    <a:pt x="131" y="87"/>
                    <a:pt x="132" y="91"/>
                    <a:pt x="132" y="92"/>
                  </a:cubicBezTo>
                  <a:cubicBezTo>
                    <a:pt x="133" y="94"/>
                    <a:pt x="133" y="95"/>
                    <a:pt x="134" y="96"/>
                  </a:cubicBezTo>
                  <a:cubicBezTo>
                    <a:pt x="133" y="97"/>
                    <a:pt x="133" y="98"/>
                    <a:pt x="132" y="99"/>
                  </a:cubicBezTo>
                  <a:cubicBezTo>
                    <a:pt x="129" y="116"/>
                    <a:pt x="122" y="118"/>
                    <a:pt x="119" y="118"/>
                  </a:cubicBezTo>
                  <a:close/>
                  <a:moveTo>
                    <a:pt x="171" y="112"/>
                  </a:moveTo>
                  <a:cubicBezTo>
                    <a:pt x="168" y="112"/>
                    <a:pt x="158" y="109"/>
                    <a:pt x="153" y="87"/>
                  </a:cubicBezTo>
                  <a:cubicBezTo>
                    <a:pt x="153" y="87"/>
                    <a:pt x="153" y="87"/>
                    <a:pt x="153" y="87"/>
                  </a:cubicBezTo>
                  <a:cubicBezTo>
                    <a:pt x="153" y="86"/>
                    <a:pt x="147" y="63"/>
                    <a:pt x="162" y="47"/>
                  </a:cubicBezTo>
                  <a:cubicBezTo>
                    <a:pt x="171" y="38"/>
                    <a:pt x="189" y="29"/>
                    <a:pt x="224" y="29"/>
                  </a:cubicBezTo>
                  <a:cubicBezTo>
                    <a:pt x="241" y="29"/>
                    <a:pt x="263" y="31"/>
                    <a:pt x="290" y="36"/>
                  </a:cubicBezTo>
                  <a:cubicBezTo>
                    <a:pt x="253" y="74"/>
                    <a:pt x="198" y="119"/>
                    <a:pt x="171"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3"/>
</p:tagLst>
</file>

<file path=ppt/tags/tag21.xml><?xml version="1.0" encoding="utf-8"?>
<p:tagLst xmlns:a="http://schemas.openxmlformats.org/drawingml/2006/main" xmlns:r="http://schemas.openxmlformats.org/officeDocument/2006/relationships" xmlns:p="http://schemas.openxmlformats.org/presentationml/2006/main">
  <p:tag name="NUM" val="14"/>
</p:tagLst>
</file>

<file path=ppt/tags/tag22.xml><?xml version="1.0" encoding="utf-8"?>
<p:tagLst xmlns:a="http://schemas.openxmlformats.org/drawingml/2006/main" xmlns:r="http://schemas.openxmlformats.org/officeDocument/2006/relationships" xmlns:p="http://schemas.openxmlformats.org/presentationml/2006/main">
  <p:tag name="NUM" val="15"/>
</p:tagLst>
</file>

<file path=ppt/tags/tag23.xml><?xml version="1.0" encoding="utf-8"?>
<p:tagLst xmlns:a="http://schemas.openxmlformats.org/drawingml/2006/main" xmlns:r="http://schemas.openxmlformats.org/officeDocument/2006/relationships" xmlns:p="http://schemas.openxmlformats.org/presentationml/2006/main">
  <p:tag name="NUM" val="16"/>
</p:tagLst>
</file>

<file path=ppt/tags/tag24.xml><?xml version="1.0" encoding="utf-8"?>
<p:tagLst xmlns:a="http://schemas.openxmlformats.org/drawingml/2006/main" xmlns:r="http://schemas.openxmlformats.org/officeDocument/2006/relationships" xmlns:p="http://schemas.openxmlformats.org/presentationml/2006/main">
  <p:tag name="NUM" val="17"/>
</p:tagLst>
</file>

<file path=ppt/tags/tag25.xml><?xml version="1.0" encoding="utf-8"?>
<p:tagLst xmlns:a="http://schemas.openxmlformats.org/drawingml/2006/main" xmlns:r="http://schemas.openxmlformats.org/officeDocument/2006/relationships" xmlns:p="http://schemas.openxmlformats.org/presentationml/2006/main">
  <p:tag name="NUM" val="18"/>
</p:tagLst>
</file>

<file path=ppt/tags/tag26.xml><?xml version="1.0" encoding="utf-8"?>
<p:tagLst xmlns:a="http://schemas.openxmlformats.org/drawingml/2006/main" xmlns:r="http://schemas.openxmlformats.org/officeDocument/2006/relationships" xmlns:p="http://schemas.openxmlformats.org/presentationml/2006/main">
  <p:tag name="NUM" val="19"/>
</p:tagLst>
</file>

<file path=ppt/tags/tag27.xml><?xml version="1.0" encoding="utf-8"?>
<p:tagLst xmlns:a="http://schemas.openxmlformats.org/drawingml/2006/main" xmlns:r="http://schemas.openxmlformats.org/officeDocument/2006/relationships" xmlns:p="http://schemas.openxmlformats.org/presentationml/2006/main">
  <p:tag name="NUM" val="20"/>
</p:tagLst>
</file>

<file path=ppt/tags/tag28.xml><?xml version="1.0" encoding="utf-8"?>
<p:tagLst xmlns:a="http://schemas.openxmlformats.org/drawingml/2006/main" xmlns:r="http://schemas.openxmlformats.org/officeDocument/2006/relationships" xmlns:p="http://schemas.openxmlformats.org/presentationml/2006/main">
  <p:tag name="NUM" val="2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da6d1-e2b6-4937-9926-1d2319e4bffa" xsi:nil="true"/>
    <PartagehorsDSMI xmlns="b58757b6-e122-4fd9-ae1d-0eb90425ef69">
      <UserInfo>
        <DisplayName/>
        <AccountId xsi:nil="true"/>
        <AccountType/>
      </UserInfo>
    </PartagehorsDSMI>
    <Responsable xmlns="b58757b6-e122-4fd9-ae1d-0eb90425ef69" xsi:nil="true"/>
    <lcf76f155ced4ddcb4097134ff3c332f xmlns="b58757b6-e122-4fd9-ae1d-0eb90425ef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CC80445879264F845A074B6CDAED56" ma:contentTypeVersion="18" ma:contentTypeDescription="Crée un document." ma:contentTypeScope="" ma:versionID="f2f654bbd10240a44c6f2a060034e713">
  <xsd:schema xmlns:xsd="http://www.w3.org/2001/XMLSchema" xmlns:xs="http://www.w3.org/2001/XMLSchema" xmlns:p="http://schemas.microsoft.com/office/2006/metadata/properties" xmlns:ns2="b58757b6-e122-4fd9-ae1d-0eb90425ef69" xmlns:ns3="eadda6d1-e2b6-4937-9926-1d2319e4bffa" targetNamespace="http://schemas.microsoft.com/office/2006/metadata/properties" ma:root="true" ma:fieldsID="b9ed242cdcbeb0a8386babc512ba484a" ns2:_="" ns3:_="">
    <xsd:import namespace="b58757b6-e122-4fd9-ae1d-0eb90425ef69"/>
    <xsd:import namespace="eadda6d1-e2b6-4937-9926-1d2319e4bf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Responsable" minOccurs="0"/>
                <xsd:element ref="ns2:PartagehorsDSMI"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757b6-e122-4fd9-ae1d-0eb90425e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1b6730f-d0bf-4065-910f-e3884cc52e6f"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esponsable" ma:index="21" nillable="true" ma:displayName="Responsable" ma:format="Dropdown" ma:internalName="Responsable">
      <xsd:simpleType>
        <xsd:union memberTypes="dms:Text">
          <xsd:simpleType>
            <xsd:restriction base="dms:Choice">
              <xsd:enumeration value="Marie-Pierre"/>
              <xsd:enumeration value="Raffaela"/>
              <xsd:enumeration value="Josée"/>
              <xsd:enumeration value="Émilie"/>
            </xsd:restriction>
          </xsd:simpleType>
        </xsd:union>
      </xsd:simpleType>
    </xsd:element>
    <xsd:element name="PartagehorsDSMI" ma:index="22" nillable="true" ma:displayName="Partagé avec : " ma:description="Accès partagé pour un dossier ou un document (hors de l'équipe de la DGDS)" ma:format="Dropdown" ma:list="UserInfo" ma:SharePointGroup="0" ma:internalName="PartagehorsDSMI">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da6d1-e2b6-4937-9926-1d2319e4bf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8a5cf55-c2b1-4762-b45f-430fe9af5c63}" ma:internalName="TaxCatchAll" ma:showField="CatchAllData" ma:web="eadda6d1-e2b6-4937-9926-1d2319e4bf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37245-9ADA-4699-8B0B-01F645D70EC2}">
  <ds:schemaRefs>
    <ds:schemaRef ds:uri="b58757b6-e122-4fd9-ae1d-0eb90425ef69"/>
    <ds:schemaRef ds:uri="eadda6d1-e2b6-4937-9926-1d2319e4bf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2A1E353-CED9-423D-91E1-C2016F29144B}">
  <ds:schemaRefs>
    <ds:schemaRef ds:uri="http://schemas.microsoft.com/sharepoint/v3/contenttype/forms"/>
  </ds:schemaRefs>
</ds:datastoreItem>
</file>

<file path=customXml/itemProps3.xml><?xml version="1.0" encoding="utf-8"?>
<ds:datastoreItem xmlns:ds="http://schemas.openxmlformats.org/officeDocument/2006/customXml" ds:itemID="{56BD1C8E-9F9F-4CE4-8EF0-8B6D05B7001D}">
  <ds:schemaRefs>
    <ds:schemaRef ds:uri="b58757b6-e122-4fd9-ae1d-0eb90425ef69"/>
    <ds:schemaRef ds:uri="eadda6d1-e2b6-4937-9926-1d2319e4bf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3445</Words>
  <Application>Microsoft Office PowerPoint</Application>
  <PresentationFormat>Affichage à l'écran (16:9)</PresentationFormat>
  <Paragraphs>227</Paragraphs>
  <Slides>45</Slides>
  <Notes>43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45</vt:i4>
      </vt:variant>
    </vt:vector>
  </HeadingPairs>
  <TitlesOfParts>
    <vt:vector size="53" baseType="lpstr">
      <vt:lpstr>Roboto Light</vt:lpstr>
      <vt:lpstr>Roboto</vt:lpstr>
      <vt:lpstr>Arial</vt:lpstr>
      <vt:lpstr>Verdana</vt:lpstr>
      <vt:lpstr>Aptos Display</vt:lpstr>
      <vt:lpstr>Aptos</vt:lpstr>
      <vt:lpstr>Simple Light</vt:lpstr>
      <vt:lpstr>Thème Office</vt:lpstr>
      <vt:lpstr>Document de candidature au Programme de création d'entreprise scientifique et innovante (CESI) </vt:lpstr>
      <vt:lpstr>Table des matières</vt:lpstr>
      <vt:lpstr>Présentation PowerPoint</vt:lpstr>
      <vt:lpstr>Instructions pour compléter le présent document</vt:lpstr>
      <vt:lpstr>Afin de maximiser les bénéfices aux startups, un niveau minimum de maturité doit avoir été atteint pour être admissible au programme CESI. Si la startup est trop avancée pour bénéficier des aspects financiers et non financiers, elle ne peut être considérée admissible au programme. Par exemple, pour le CRL, la startup doit avoir atteint au moins le niveau 3 et pas plus que le niveau 7. L’admissibilité des candidatures sera déterminée par le positionnement de votre startup sur les six niveaux de préparation à l’innovation de KTH. Pour chaque niveau, la startup doit se situer dans le créneau prédéterminé indiqué ci-dessous. Si votre startup ne correspond à chacun des niveaux requis, vous ne serez pas éligible à la bourse. L’ensemble des questions à répondre pour démontrer le positionnement de votre startup sur les échelles est précisé pour chaque échelle plus loin dans ce document.</vt:lpstr>
      <vt:lpstr>Critères d’évaluation</vt:lpstr>
      <vt:lpstr>Présentation PowerPoint</vt:lpstr>
      <vt:lpstr>Décrire le problème à résoudre et pourquoi il est important. Quel sera l’impact si ce problème demeure? Décrire la solution à développer (à être développée), son caractère innovant et sa pertinence en lien avec la solution entrepreneuriale. Pour le texte, veuillez utiliser la police Arial 10 au minimum.</vt:lpstr>
      <vt:lpstr>Présentation PowerPoint</vt:lpstr>
      <vt:lpstr>Décrire comment le projet présente un potentiel impact sur la société, l'économie et l'environnement au Québec. Décrire comment cet impact pourrait également s'étendre au reste du Canada et à l'échelle internationale. Pour le texte, veuillez utiliser la police Arial 10 au minimum.</vt:lpstr>
      <vt:lpstr>Dans les diapositives suivantes, indiquer quel niveau votre startup a ENTIÈREMENT atteint et pourquoi. Vérifiez que vous avez satisfait à tous les points mentionnés dans la description du niveau identifié. Si vous n'avez pas atteint tous les éléments du niveau, veuillez choisir par défaut le niveau inférieur. Assurez-vous de soutenir vos réponses avec des preuves concrètes démontrant que vous avez bien atteint ce niveau dans votre parcours. Si vous avez rempli certains points énumérés à des niveaux plus hauts, veuillez les mentionner.</vt:lpstr>
      <vt:lpstr>- Indiquer quel niveau votre startup a ENTIÈREMENT atteint et pourquoi;  - Vérifiez que vous avez satisfait à tous les points mentionnés dans la description.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Note: Vous devez avoir mené plus de 40 entretiens avec diverses parties prenantes dans plusieurs segments de marché potentiels pour pouvoir vous qualifier pour le programme CESI.  </vt:lpstr>
      <vt:lpstr>Commencez votre réponse ici…</vt:lpstr>
      <vt:lpstr>Veuillez utiliser les trois diapositives suivantes pour répondre aux questions ci-dessous qui nous permettront de comprendre et à avoir un aperçu de votre modèle d'affaires. Présentez la segmentation de vos clients et vos clientes et votre proposition de valeur. Veuillez indiquer si ces informations ont été validées et comment. Qui sont vos clients payants (actuels ou futurs) ou vos sources de revenus potentielles? Selon vous, quelle est votre proposition de valeur pour ces clients et ces clientes? Et pour vos usagers et vos usagères (si le segment est différent)?  Décrivez votre avantage concurrentiel durable / votre « recette secrète » / l'innovation qui vous permet de vous positionner de manière unique sur le marché par rapport à la concurrence. (SVP, ne divulguez aucune information confidentielle.) S'agit-il d'un produit physique, d'une plateforme numérique, d'un service, etc.? Que fait le client actuellement pour résoudre le problème? Énumérez les alternatives. Qui sont les autres acteurs et actrices (et concurrents et concurrentes)? Décrire la validation de marché (plus particulièrement les entrevues) faite jusqu’à présent. Qu'avez-vous validé et invalidé? Combien d’entretiens de validation ont été menés? Combien de temps ont duré les entretiens de validation? Combien de segments de clientèle avez-vous pris en compte?   Comment comptez-vous gagner de l’argent avec votre produit ou service (quel est votre modèle de revenu)? Quels sont vos principaux coûts afin de fournir le produit ou le service à vos clients et vos clientes? Quel prix pouvez-vous facturer pour votre produit ou service?    </vt:lpstr>
      <vt:lpstr>Présentation PowerPoint</vt:lpstr>
      <vt:lpstr>Présentation PowerPoint</vt:lpstr>
      <vt:lpstr>Présentation PowerPoint</vt:lpstr>
      <vt:lpstr>Veuillez utiliser les deux diapositives suivantes pour répondre aux questions ci-dessous qui nous permettront de comprendre et à avoir un aperçu de votre modèle d'affaires. Quelles sont la taille du marché visé, sa croissance annuelle, les tendances?  Quelle part de ce marché pouvez-vous conquérir? Quels sont le Marché total disponible (Total Available Market ou TAM en anglais), le segment de marché disponible (Serviceable Available Market ou SAM en anglais) et le segment de marché capturable (Serviceable Obtainable Market ou SOM en anglais)? Comment allez-vous gagner des parts de marché? Présentez votre stratégie de haut niveau pour la mise en marché.  Comment comptez-vous établir des relations avec vos clients et vos clientes? Parlez-nous de la traction que vous avez constatée sur le marché. Avez-vous des inscriptions pour votre produit? Des retours de la clientèle positifs? Des lettres de soutien? Des partenaires industriels? Quels seraient les 2 ou 3 marchés de suivi?</vt:lpstr>
      <vt:lpstr>Présentation PowerPoint</vt:lpstr>
      <vt:lpstr>Présentation PowerPoint</vt:lpstr>
      <vt:lpstr>- Indiquer quel niveau votre startup a ENTIÈREMENT atteint et pourquoi;  - Vérifiez que vous avez satisfait à tous les points mentionnés dans la description.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Commencez votre réponse ici…</vt:lpstr>
      <vt:lpstr>- Indiquer quel niveau votre startup a ENTIÈREMENT atteint et pourquoi;  - Vérifiez que vous avez satisfait à tous les points mentionnés dans la description.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Si vous avez rempli certains points énumérés à des niveaux plus hauts, veuillez les mentionner. </vt:lpstr>
      <vt:lpstr>Commencez votre réponse ici…</vt:lpstr>
      <vt:lpstr>Présentation PowerPoint</vt:lpstr>
      <vt:lpstr>Commencez votre réponse ici…</vt:lpstr>
      <vt:lpstr>- Indiquer quel niveau votre startup a ENTIÈREMENT atteint et pourquoi;  - Vérifiez que vous avez satisfait à tous les points mentionnés dans la description.   -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Commencez votre réponse ici…</vt:lpstr>
      <vt:lpstr>Veuillez utiliser les diapositives suivantes pour répondre aux questions ci-dessous pour nous aider à mieux connaître l’équipe.   Présenter l’accompagnement reçu et les formations entrepreneuriales complétées (nommer lesquelles) afin de monter votre startup. Décrire l’équipe autour du projet entrepreneurial, avez-vous des cofondateurs, des mentors, et/ou un conseil d’administration? Avez-vous une convention d'actionnaires? Quelle est la répartition de l’équité (equity split)? Quelle est votre vision pour l’équipe dans les deux prochaines années? Quels sont les membres essentiels de l’équipe de votre startup? Êtes-vous ouvert à avoir des cofondateurs supplémentaires? Quel est votre rôle actuel dans l’équipe? Comment voyez-vous votre rôle évoluer au fil du temps à mesure que l’entreprise se développe? Pouvez-vous nous parler de votre relation actuelle avec votre superviseur ou superviseure par rapport au projet? Comment est-il ou est-elle spécifiquement impliquée dans le projet (contribution globale, heures par semaine, autres)?  </vt:lpstr>
      <vt:lpstr>Commencez votre réponse ici…</vt:lpstr>
      <vt:lpstr>Commencez votre réponse ici…</vt:lpstr>
      <vt:lpstr>- Indiquer quel niveau votre startup a ENTIÈREMENT atteint et pourquoi;   - Vérifiez que vous avez satisfait à tous les points mentionnés dans la description.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Commencez votre réponse ici…</vt:lpstr>
      <vt:lpstr>Total des fonds levés à ce jour, toutes sources confondues, dilutif et non dilutif? Avec les liquidités dont dispose actuellement la startup, de combien de mois disposez-vous? Quelle est votre trajectoire de financement envisagée pour les 2-5 prochaines années? En autres mots, quels sont les grands jalons à compléter et combien de financement auriez-vous besoin pour celui-ci? </vt:lpstr>
      <vt:lpstr>- Indiquer quel niveau votre startup a ENTIÈREMENT atteint et pourquoi;   - Vérifiez que vous avez satisfait à tous les points mentionnés dans la description.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 Indiquer quel niveau votre startup a ENTIÈREMENT atteint et pourquoi;   - Vérifiez que vous avez satisfait à tous les points mentionnés dans la description.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Commencez votre réponse ici…</vt:lpstr>
      <vt:lpstr>Veuillez utiliser la diapositive suivante pour répondre aux questions ci-dessous :   État actuel de la technologie, du produit ou du service. Qui a participé au développement? Combien de temps a-t-il fallu pour en arriver ici? Si vous disposez d'un prototype physique ou numérique, veuillez inclure une photo.  Quels grands jalons commerciaux et technologiques (le cas échéant) prévoyez-vous atteindre au cours des 24 prochains mois? Ce sont bien sûr des hypothèses et elles changeront probablement.  Le cas échéant, quelles réglementations sont nécessaires pour la mise en marché et pour l’alignement avec les jalons?  </vt:lpstr>
      <vt:lpstr>Commencez votre réponse ici…</vt:lpstr>
      <vt:lpstr>Présentation PowerPoint</vt:lpstr>
      <vt:lpstr>Veuillez utiliser la présente diapositive pour répondre aux questions suivantes Quel est le potentiel d’impact du financement et de l’accompagnement CESI pour vous, votre entreprise, et pour l’évolution de la startup? En quoi l'accès à bourse de 50 000 $ vous aiderait-il? Sans le financement du CESI, est-ce que le projet peut continuer de progresser? Avez-vous présentement un emploi à temps plein ou à temps partiel?</vt:lpstr>
      <vt:lpstr>Présentez ici pourquoi vous choisissez de soumettre votre candidature au programme CESI. Démontrez par des exemples concrets comment votre esprit entrepreneurial vous a permis de relever des défis rencontrés. Quels sont les bénéfices anticipés de votre participation au programme? </vt:lpstr>
      <vt:lpstr>Une institution d'accueil peut avoir un impact important sur l'accès aux équipements, aux ressources, ainsi que sur la vitesse de progression de votre entreprise. Veuillez répondre aux questions suivantes. Avez-vous besoin d’une université d’accueil pour faire avancer le projet? Expliquez pourquoi. Avez-vous identifié un milieu d'accueil potentiel? Pourquoi souhaitez-vous être accueilli dans cette université? Avez-vous identifié un superviseur ou une superviseure potentielle? Les avez-vous contactés à propos de ce programme? Avez-vous déjà une relation avec cette personne? Aimeriez-vous nous partager d’autres informations au sujet de l'institution d'accueil?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Josée Ann Maurais</cp:lastModifiedBy>
  <cp:revision>1</cp:revision>
  <dcterms:modified xsi:type="dcterms:W3CDTF">2025-01-31T18:22:28Z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0x01010036CC80445879264F845A074B6CDAED56</vt:lpwstr>
  </property>
  <property fmtid="{D5CDD505-2E9C-101B-9397-08002B2CF9AE}" pid="3" name="MediaServiceImageTags">
    <vt:lpwstr/>
  </property>
</Properties>
</file>