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2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8.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2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43"/>
  </p:notesMasterIdLst>
  <p:sldIdLst>
    <p:sldId id="256" r:id="rId5"/>
    <p:sldId id="257" r:id="rId6"/>
    <p:sldId id="259" r:id="rId7"/>
    <p:sldId id="260" r:id="rId8"/>
    <p:sldId id="296" r:id="rId9"/>
    <p:sldId id="262" r:id="rId10"/>
    <p:sldId id="274" r:id="rId11"/>
    <p:sldId id="275" r:id="rId12"/>
    <p:sldId id="326" r:id="rId13"/>
    <p:sldId id="267" r:id="rId14"/>
    <p:sldId id="319" r:id="rId15"/>
    <p:sldId id="307" r:id="rId16"/>
    <p:sldId id="309" r:id="rId17"/>
    <p:sldId id="310" r:id="rId18"/>
    <p:sldId id="276" r:id="rId19"/>
    <p:sldId id="312" r:id="rId20"/>
    <p:sldId id="311" r:id="rId21"/>
    <p:sldId id="328" r:id="rId22"/>
    <p:sldId id="279" r:id="rId23"/>
    <p:sldId id="313" r:id="rId24"/>
    <p:sldId id="315" r:id="rId25"/>
    <p:sldId id="314" r:id="rId26"/>
    <p:sldId id="283" r:id="rId27"/>
    <p:sldId id="316" r:id="rId28"/>
    <p:sldId id="286" r:id="rId29"/>
    <p:sldId id="317" r:id="rId30"/>
    <p:sldId id="318" r:id="rId31"/>
    <p:sldId id="287" r:id="rId32"/>
    <p:sldId id="320" r:id="rId33"/>
    <p:sldId id="321" r:id="rId34"/>
    <p:sldId id="264" r:id="rId35"/>
    <p:sldId id="324" r:id="rId36"/>
    <p:sldId id="290" r:id="rId37"/>
    <p:sldId id="329" r:id="rId38"/>
    <p:sldId id="291" r:id="rId39"/>
    <p:sldId id="322" r:id="rId40"/>
    <p:sldId id="294" r:id="rId41"/>
    <p:sldId id="295" r:id="rId42"/>
  </p:sldIdLst>
  <p:sldSz cx="9144000" cy="5143500" type="screen16x9"/>
  <p:notesSz cx="6858000" cy="9144000"/>
  <p:embeddedFontLst>
    <p:embeddedFont>
      <p:font typeface="Roboto" panose="02000000000000000000" pitchFamily="2" charset="0"/>
      <p:regular r:id="rId44"/>
      <p:bold r:id="rId45"/>
      <p:italic r:id="rId46"/>
      <p:boldItalic r:id="rId47"/>
    </p:embeddedFont>
    <p:embeddedFont>
      <p:font typeface="Roboto Light" panose="02000000000000000000" pitchFamily="2"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14740F-F5FA-F98D-6A35-1A7BEC43BCA0}" name="Marie-Pierre Cossette" initials="MC" userId="S::marie-pierre.cossette@frq.gouv.qc.ca::4e6675ba-e7b6-4eb7-874b-bac03457c52b" providerId="AD"/>
  <p188:author id="{C95B0C64-142C-8C58-0EFF-657E0573ED73}" name="Marie-Pierre Cossette" initials="MC" userId="S::Marie-Pierre.Cossette@frq.gouv.qc.ca::4e6675ba-e7b6-4eb7-874b-bac03457c52b" providerId="AD"/>
  <p188:author id="{6F8675B4-152B-9623-32F5-DFBF7944A25B}" name="Émilie Rochette" initials="ÉR" userId="S::Emilie.Rochette@frq.gouv.qc.ca::be7d6f19-dfd8-4b4f-a847-26638e7daef6" providerId="AD"/>
  <p188:author id="{D69840C7-AEAC-1BA9-4F02-3F67E8044A14}" name="Josée Ann Maurais" initials="JM" userId="S::JoseeAnn.Maurais@frq.gouv.qc.ca::1480eb9f-0746-459e-9c6e-aac0d3500d48" providerId="AD"/>
  <p188:author id="{21C50ECA-FFD5-5E9E-9AC6-FB92559991AF}" name="Jean-Philippe Delisle" initials="JD" userId="S::jean-philippe.delisle@axelys.ca::3014e883-6829-47b8-80b8-ad7db3a7cbb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trick Vesp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CD06EF-BE2C-44A0-983B-C3FE68C6B26F}">
  <a:tblStyle styleId="{F4CD06EF-BE2C-44A0-983B-C3FE68C6B26F}"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DF3E7"/>
          </a:solidFill>
        </a:fill>
      </a:tcStyle>
    </a:wholeTbl>
    <a:band1H>
      <a:tcTxStyle/>
      <a:tcStyle>
        <a:tcBdr/>
        <a:fill>
          <a:solidFill>
            <a:srgbClr val="D8E7CB"/>
          </a:solidFill>
        </a:fill>
      </a:tcStyle>
    </a:band1H>
    <a:band2H>
      <a:tcTxStyle/>
      <a:tcStyle>
        <a:tcBdr/>
      </a:tcStyle>
    </a:band2H>
    <a:band1V>
      <a:tcTxStyle/>
      <a:tcStyle>
        <a:tcBdr/>
        <a:fill>
          <a:solidFill>
            <a:srgbClr val="D8E7CB"/>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6" autoAdjust="0"/>
    <p:restoredTop sz="94660"/>
  </p:normalViewPr>
  <p:slideViewPr>
    <p:cSldViewPr snapToGrid="0">
      <p:cViewPr varScale="1">
        <p:scale>
          <a:sx n="103" d="100"/>
          <a:sy n="103" d="100"/>
        </p:scale>
        <p:origin x="1027"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1.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Pierre Cossette" userId="4e6675ba-e7b6-4eb7-874b-bac03457c52b" providerId="ADAL" clId="{07A0EE0D-DE32-48D8-8F0F-1A0C85A4F974}"/>
    <pc:docChg chg="modSld">
      <pc:chgData name="Marie-Pierre Cossette" userId="4e6675ba-e7b6-4eb7-874b-bac03457c52b" providerId="ADAL" clId="{07A0EE0D-DE32-48D8-8F0F-1A0C85A4F974}" dt="2025-12-22T20:47:09.696" v="51" actId="20577"/>
      <pc:docMkLst>
        <pc:docMk/>
      </pc:docMkLst>
      <pc:sldChg chg="modSp mod">
        <pc:chgData name="Marie-Pierre Cossette" userId="4e6675ba-e7b6-4eb7-874b-bac03457c52b" providerId="ADAL" clId="{07A0EE0D-DE32-48D8-8F0F-1A0C85A4F974}" dt="2025-12-22T20:47:09.696" v="51" actId="20577"/>
        <pc:sldMkLst>
          <pc:docMk/>
          <pc:sldMk cId="0" sldId="256"/>
        </pc:sldMkLst>
        <pc:spChg chg="mod">
          <ac:chgData name="Marie-Pierre Cossette" userId="4e6675ba-e7b6-4eb7-874b-bac03457c52b" providerId="ADAL" clId="{07A0EE0D-DE32-48D8-8F0F-1A0C85A4F974}" dt="2025-12-22T20:46:41.185" v="15" actId="20577"/>
          <ac:spMkLst>
            <pc:docMk/>
            <pc:sldMk cId="0" sldId="256"/>
            <ac:spMk id="61" creationId="{00000000-0000-0000-0000-000000000000}"/>
          </ac:spMkLst>
        </pc:spChg>
        <pc:spChg chg="mod">
          <ac:chgData name="Marie-Pierre Cossette" userId="4e6675ba-e7b6-4eb7-874b-bac03457c52b" providerId="ADAL" clId="{07A0EE0D-DE32-48D8-8F0F-1A0C85A4F974}" dt="2025-12-22T20:47:09.696" v="51" actId="20577"/>
          <ac:spMkLst>
            <pc:docMk/>
            <pc:sldMk cId="0" sldId="256"/>
            <ac:spMk id="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6e60426e5_1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g326e60426e5_1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C4EC48D7-7913-30B1-AA01-52F6FE48B7D6}"/>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871BDD0E-4BF5-E0F2-9913-0E50C29CB83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F4465C5B-B67E-1A4F-B231-1B14E921A5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876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55D2D545-D0D2-918A-5D73-DBB818980295}"/>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44F88D8C-BE60-4C1E-6AF2-05B95C7541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60061638-25E2-3FA8-D4EC-3EB3791F673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4202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8D1DA544-734B-F283-2DA0-CA9CD0A10DA9}"/>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B6F205B0-69ED-9245-5EE1-EE1DFEF89A9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BEB23881-BABB-C440-89AB-9E7D18A623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822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3079E9BB-B642-49EA-8094-A5DB096C109F}"/>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2AC23B86-CDFC-CF16-42E3-8AD29C285CD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085C7217-3082-C341-F63A-A6D1705100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913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1fd0112528_0_1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31fd0112528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B28DAEDF-BCFB-0A2E-49EF-E054FDAFF8C6}"/>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BEBBE832-FBBD-867B-7A4C-00A6CB90DE1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2C7DCC3A-B3FB-FCF0-A060-60D351069E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786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F51F4125-9A44-66D0-63AA-B2B17290C335}"/>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23CB1BED-1A66-8B80-F2A3-A7354B07CA1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182E98EF-6A89-2F5D-F55F-16365ADF51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6502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B9B825B0-C08F-AB84-7AE6-7E94EB369F92}"/>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CBC949D3-648A-0477-85B4-DA4E4C5CEB7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58377604-0931-06AA-31CB-3CA5936072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1419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1fd0112528_0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1fd0112528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3CEACA91-C40D-D909-4C3E-ACA7363E714D}"/>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4D407E72-25A6-5798-A4CC-2D7D36E1F81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AEF80AA0-F4D0-B740-25BD-D514BFD2FBB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75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26e60426e5_1_211:notes"/>
          <p:cNvSpPr>
            <a:spLocks noGrp="1" noRot="1" noChangeAspect="1"/>
          </p:cNvSpPr>
          <p:nvPr>
            <p:ph type="sldImg" idx="2"/>
          </p:nvPr>
        </p:nvSpPr>
        <p:spPr>
          <a:xfrm>
            <a:off x="409575" y="698500"/>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326e60426e5_1_211:notes"/>
          <p:cNvSpPr txBox="1">
            <a:spLocks noGrp="1"/>
          </p:cNvSpPr>
          <p:nvPr>
            <p:ph type="body" idx="1"/>
          </p:nvPr>
        </p:nvSpPr>
        <p:spPr>
          <a:xfrm>
            <a:off x="685800" y="4343401"/>
            <a:ext cx="5486400" cy="4114800"/>
          </a:xfrm>
          <a:prstGeom prst="rect">
            <a:avLst/>
          </a:prstGeom>
          <a:noFill/>
          <a:ln>
            <a:noFill/>
          </a:ln>
        </p:spPr>
        <p:txBody>
          <a:bodyPr spcFirstLastPara="1" wrap="square" lIns="92800" tIns="46400" rIns="92800" bIns="46400" anchor="t" anchorCtr="0">
            <a:noAutofit/>
          </a:bodyPr>
          <a:lstStyle/>
          <a:p>
            <a:pPr marL="0" lvl="0" indent="0" algn="l" rtl="0">
              <a:spcBef>
                <a:spcPts val="0"/>
              </a:spcBef>
              <a:spcAft>
                <a:spcPts val="0"/>
              </a:spcAft>
              <a:buNone/>
            </a:pPr>
            <a:endParaRPr/>
          </a:p>
        </p:txBody>
      </p:sp>
      <p:sp>
        <p:nvSpPr>
          <p:cNvPr id="69" name="Google Shape;69;g326e60426e5_1_211:notes"/>
          <p:cNvSpPr txBox="1">
            <a:spLocks noGrp="1"/>
          </p:cNvSpPr>
          <p:nvPr>
            <p:ph type="sldNum" idx="12"/>
          </p:nvPr>
        </p:nvSpPr>
        <p:spPr>
          <a:xfrm>
            <a:off x="3884615" y="8685214"/>
            <a:ext cx="2971800" cy="457200"/>
          </a:xfrm>
          <a:prstGeom prst="rect">
            <a:avLst/>
          </a:prstGeom>
          <a:noFill/>
          <a:ln>
            <a:noFill/>
          </a:ln>
        </p:spPr>
        <p:txBody>
          <a:bodyPr spcFirstLastPara="1" wrap="square" lIns="92800" tIns="46400" rIns="92800" bIns="46400" anchor="b" anchorCtr="0">
            <a:noAutofit/>
          </a:bodyPr>
          <a:lstStyle/>
          <a:p>
            <a:pPr marL="0" lvl="0" indent="0" algn="r" rtl="0">
              <a:spcBef>
                <a:spcPts val="0"/>
              </a:spcBef>
              <a:spcAft>
                <a:spcPts val="0"/>
              </a:spcAft>
              <a:buNone/>
            </a:pPr>
            <a:fld id="{00000000-1234-1234-1234-123412341234}" type="slidenum">
              <a:rPr lang="en" sz="1300">
                <a:solidFill>
                  <a:srgbClr val="000000"/>
                </a:solidFill>
                <a:latin typeface="Arial"/>
                <a:ea typeface="Arial"/>
                <a:cs typeface="Arial"/>
                <a:sym typeface="Arial"/>
              </a:rPr>
              <a:t>2</a:t>
            </a:fld>
            <a:endParaRPr sz="130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35804F4D-F917-281C-1F09-56DA4DB822FE}"/>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21A89A23-1486-6238-8552-FFFF37641A5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2474FB26-78F8-A06B-BB80-07A1B8CE823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79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32D473C4-F4C2-0255-3594-FD3D68826D54}"/>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BEA51FBB-3A01-9753-1505-A5269286147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41515E9B-9705-3C82-8A24-9D797D452A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1277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1fd0112528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g31fd011252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76BAD015-47D5-CAB1-1B29-B304B58075A2}"/>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5925DA29-9AA6-9B55-3CE3-3197FDC2C72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61C8980F-A4A9-3816-10D8-7FDC2361DD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0169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1fd0112528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31fd0112528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6A422CB0-33F2-D468-8FFC-3E3536600224}"/>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ED2D6EA6-E2BF-C611-9319-B61E629040E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1D8B5093-C02E-5C06-DDEF-256C8C4DF8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316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802C2B0A-A10A-F47E-A805-9B5190F9C33D}"/>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2BDC802B-8485-0666-618C-267AB744CE8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EC97F1A4-25A3-95C6-8291-60825A3571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5225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29d82009dd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329d82009dd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881F0B48-1628-2C9E-AFC7-D697B8C6D401}"/>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0D43275A-2837-720D-6B07-D99B878BE4B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38DC9168-0F2D-5421-3F70-15471A42A9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457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65C15528-6FD4-3836-F80C-F5BB66D58A7E}"/>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40219228-F118-7B33-FF2E-C06292C9632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7D7EF0D7-B781-4593-A0A6-A451370266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692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26e60426e5_1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g326e60426e5_1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a48e58896b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a48e58896b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a:extLst>
            <a:ext uri="{FF2B5EF4-FFF2-40B4-BE49-F238E27FC236}">
              <a16:creationId xmlns:a16="http://schemas.microsoft.com/office/drawing/2014/main" id="{DE45DE7B-ECDD-7D42-ED98-9156CCB3BA03}"/>
            </a:ext>
          </a:extLst>
        </p:cNvPr>
        <p:cNvGrpSpPr/>
        <p:nvPr/>
      </p:nvGrpSpPr>
      <p:grpSpPr>
        <a:xfrm>
          <a:off x="0" y="0"/>
          <a:ext cx="0" cy="0"/>
          <a:chOff x="0" y="0"/>
          <a:chExt cx="0" cy="0"/>
        </a:xfrm>
      </p:grpSpPr>
      <p:sp>
        <p:nvSpPr>
          <p:cNvPr id="336" name="Google Shape;336;g32692621767_0_0:notes">
            <a:extLst>
              <a:ext uri="{FF2B5EF4-FFF2-40B4-BE49-F238E27FC236}">
                <a16:creationId xmlns:a16="http://schemas.microsoft.com/office/drawing/2014/main" id="{E9D24101-F6F9-14F1-4DE1-35873E6644C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2692621767_0_0:notes">
            <a:extLst>
              <a:ext uri="{FF2B5EF4-FFF2-40B4-BE49-F238E27FC236}">
                <a16:creationId xmlns:a16="http://schemas.microsoft.com/office/drawing/2014/main" id="{B3A346BF-498C-7EC2-52AF-36CFCF9A7B2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242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d8425db4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2d8425db47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a:extLst>
            <a:ext uri="{FF2B5EF4-FFF2-40B4-BE49-F238E27FC236}">
              <a16:creationId xmlns:a16="http://schemas.microsoft.com/office/drawing/2014/main" id="{FFA3DD1F-67F0-2216-7FD8-6155A4A09E9C}"/>
            </a:ext>
          </a:extLst>
        </p:cNvPr>
        <p:cNvGrpSpPr/>
        <p:nvPr/>
      </p:nvGrpSpPr>
      <p:grpSpPr>
        <a:xfrm>
          <a:off x="0" y="0"/>
          <a:ext cx="0" cy="0"/>
          <a:chOff x="0" y="0"/>
          <a:chExt cx="0" cy="0"/>
        </a:xfrm>
      </p:grpSpPr>
      <p:sp>
        <p:nvSpPr>
          <p:cNvPr id="336" name="Google Shape;336;g32692621767_0_0:notes">
            <a:extLst>
              <a:ext uri="{FF2B5EF4-FFF2-40B4-BE49-F238E27FC236}">
                <a16:creationId xmlns:a16="http://schemas.microsoft.com/office/drawing/2014/main" id="{F833F79D-368A-139F-0F72-844691CA869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2692621767_0_0:notes">
            <a:extLst>
              <a:ext uri="{FF2B5EF4-FFF2-40B4-BE49-F238E27FC236}">
                <a16:creationId xmlns:a16="http://schemas.microsoft.com/office/drawing/2014/main" id="{C0C0C92F-CD98-48B5-A4A8-EBC4DB5E16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2861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6926217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26926217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a:extLst>
            <a:ext uri="{FF2B5EF4-FFF2-40B4-BE49-F238E27FC236}">
              <a16:creationId xmlns:a16="http://schemas.microsoft.com/office/drawing/2014/main" id="{5C44FCF0-ABDB-2FF0-1DA5-F35D811FDF58}"/>
            </a:ext>
          </a:extLst>
        </p:cNvPr>
        <p:cNvGrpSpPr/>
        <p:nvPr/>
      </p:nvGrpSpPr>
      <p:grpSpPr>
        <a:xfrm>
          <a:off x="0" y="0"/>
          <a:ext cx="0" cy="0"/>
          <a:chOff x="0" y="0"/>
          <a:chExt cx="0" cy="0"/>
        </a:xfrm>
      </p:grpSpPr>
      <p:sp>
        <p:nvSpPr>
          <p:cNvPr id="343" name="Google Shape;343;g2d8425db475_0_73:notes">
            <a:extLst>
              <a:ext uri="{FF2B5EF4-FFF2-40B4-BE49-F238E27FC236}">
                <a16:creationId xmlns:a16="http://schemas.microsoft.com/office/drawing/2014/main" id="{F2CF359C-4BD0-32CC-F7EF-F3D112E4DF2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g2d8425db475_0_73:notes">
            <a:extLst>
              <a:ext uri="{FF2B5EF4-FFF2-40B4-BE49-F238E27FC236}">
                <a16:creationId xmlns:a16="http://schemas.microsoft.com/office/drawing/2014/main" id="{539989CF-F029-C061-5238-4141223F4C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1061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26e60426e5_1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326e60426e5_1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26e60426e5_1_1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g326e60426e5_1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6e60426e5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26e60426e5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26e60426e5_1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326e60426e5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d868dd369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d868dd369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798d6388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a:extLst>
            <a:ext uri="{FF2B5EF4-FFF2-40B4-BE49-F238E27FC236}">
              <a16:creationId xmlns:a16="http://schemas.microsoft.com/office/drawing/2014/main" id="{65302AEB-8834-B725-9F90-8E00AD0BAE2F}"/>
            </a:ext>
          </a:extLst>
        </p:cNvPr>
        <p:cNvGrpSpPr/>
        <p:nvPr/>
      </p:nvGrpSpPr>
      <p:grpSpPr>
        <a:xfrm>
          <a:off x="0" y="0"/>
          <a:ext cx="0" cy="0"/>
          <a:chOff x="0" y="0"/>
          <a:chExt cx="0" cy="0"/>
        </a:xfrm>
      </p:grpSpPr>
      <p:sp>
        <p:nvSpPr>
          <p:cNvPr id="218" name="Google Shape;218;g2d798d63880_0_4:notes">
            <a:extLst>
              <a:ext uri="{FF2B5EF4-FFF2-40B4-BE49-F238E27FC236}">
                <a16:creationId xmlns:a16="http://schemas.microsoft.com/office/drawing/2014/main" id="{C2428C3D-5FB6-F539-51B5-272C801D4B1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d798d63880_0_4:notes">
            <a:extLst>
              <a:ext uri="{FF2B5EF4-FFF2-40B4-BE49-F238E27FC236}">
                <a16:creationId xmlns:a16="http://schemas.microsoft.com/office/drawing/2014/main" id="{14D09136-38CE-A239-8C3D-FD4B8961802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678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868dd369c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d868dd369c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4203650" y="1275160"/>
            <a:ext cx="4587900" cy="3449400"/>
          </a:xfrm>
          <a:prstGeom prst="rect">
            <a:avLst/>
          </a:prstGeom>
          <a:noFill/>
          <a:ln>
            <a:noFill/>
          </a:ln>
        </p:spPr>
        <p:txBody>
          <a:bodyPr spcFirstLastPara="1" wrap="square" lIns="0" tIns="0" rIns="0" bIns="0" anchor="t" anchorCtr="0">
            <a:noAutofit/>
          </a:bodyPr>
          <a:lstStyle>
            <a:lvl1pPr marR="0" lvl="0" algn="l">
              <a:spcBef>
                <a:spcPts val="0"/>
              </a:spcBef>
              <a:spcAft>
                <a:spcPts val="0"/>
              </a:spcAft>
              <a:buClr>
                <a:schemeClr val="dk1"/>
              </a:buClr>
              <a:buSzPts val="900"/>
              <a:buFont typeface="Arial"/>
              <a:buNone/>
              <a:defRPr sz="900" b="0" i="0" u="none" strike="noStrike" cap="none">
                <a:solidFill>
                  <a:schemeClr val="dk1"/>
                </a:solidFill>
                <a:latin typeface="Verdana"/>
                <a:ea typeface="Verdana"/>
                <a:cs typeface="Verdana"/>
                <a:sym typeface="Verdana"/>
              </a:defRPr>
            </a:lvl1pPr>
            <a:lvl2pPr marR="0" lvl="1" algn="l">
              <a:spcBef>
                <a:spcPts val="1000"/>
              </a:spcBef>
              <a:spcAft>
                <a:spcPts val="0"/>
              </a:spcAft>
              <a:buClr>
                <a:schemeClr val="dk1"/>
              </a:buClr>
              <a:buSzPts val="900"/>
              <a:buFont typeface="Arial"/>
              <a:buNone/>
              <a:defRPr sz="900" b="1" i="0" u="none" strike="noStrike" cap="none">
                <a:solidFill>
                  <a:schemeClr val="dk1"/>
                </a:solidFill>
                <a:latin typeface="Verdana"/>
                <a:ea typeface="Verdana"/>
                <a:cs typeface="Verdana"/>
                <a:sym typeface="Verdana"/>
              </a:defRPr>
            </a:lvl2pPr>
            <a:lvl3pPr marR="0" lvl="2" algn="l">
              <a:spcBef>
                <a:spcPts val="1000"/>
              </a:spcBef>
              <a:spcAft>
                <a:spcPts val="0"/>
              </a:spcAft>
              <a:buClr>
                <a:schemeClr val="dk1"/>
              </a:buClr>
              <a:buSzPts val="900"/>
              <a:buFont typeface="Arial"/>
              <a:buChar char="•"/>
              <a:defRPr sz="900" b="0" i="0" u="none" strike="noStrike" cap="none">
                <a:solidFill>
                  <a:schemeClr val="dk1"/>
                </a:solidFill>
                <a:latin typeface="Verdana"/>
                <a:ea typeface="Verdana"/>
                <a:cs typeface="Verdana"/>
                <a:sym typeface="Verdana"/>
              </a:defRPr>
            </a:lvl3pPr>
            <a:lvl4pPr marR="0" lvl="3"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4pPr>
            <a:lvl5pPr marR="0" lvl="4" algn="l">
              <a:spcBef>
                <a:spcPts val="1000"/>
              </a:spcBef>
              <a:spcAft>
                <a:spcPts val="0"/>
              </a:spcAft>
              <a:buClr>
                <a:schemeClr val="dk1"/>
              </a:buClr>
              <a:buSzPts val="900"/>
              <a:buFont typeface="Verdana"/>
              <a:buChar char="−"/>
              <a:defRPr sz="900" b="0" i="0" u="none" strike="noStrike" cap="none">
                <a:solidFill>
                  <a:schemeClr val="dk1"/>
                </a:solidFill>
                <a:latin typeface="Verdana"/>
                <a:ea typeface="Verdana"/>
                <a:cs typeface="Verdana"/>
                <a:sym typeface="Verdana"/>
              </a:defRPr>
            </a:lvl5pPr>
            <a:lvl6pPr marR="0" lvl="5"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6pPr>
            <a:lvl7pPr marR="0" lvl="6"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7pPr>
            <a:lvl8pPr marR="0" lvl="7" algn="l">
              <a:spcBef>
                <a:spcPts val="1000"/>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8pPr>
            <a:lvl9pPr marR="0" lvl="8" algn="l">
              <a:spcBef>
                <a:spcPts val="1000"/>
              </a:spcBef>
              <a:spcAft>
                <a:spcPts val="100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9pPr>
          </a:lstStyle>
          <a:p>
            <a:endParaRPr/>
          </a:p>
        </p:txBody>
      </p:sp>
      <p:sp>
        <p:nvSpPr>
          <p:cNvPr id="52" name="Google Shape;52;p13"/>
          <p:cNvSpPr txBox="1">
            <a:spLocks noGrp="1"/>
          </p:cNvSpPr>
          <p:nvPr>
            <p:ph type="body" idx="1"/>
          </p:nvPr>
        </p:nvSpPr>
        <p:spPr>
          <a:xfrm>
            <a:off x="352425" y="1248968"/>
            <a:ext cx="3250500" cy="3475500"/>
          </a:xfrm>
          <a:prstGeom prst="rect">
            <a:avLst/>
          </a:prstGeom>
          <a:noFill/>
          <a:ln>
            <a:noFill/>
          </a:ln>
        </p:spPr>
        <p:txBody>
          <a:bodyPr spcFirstLastPara="1" wrap="square" lIns="0" tIns="0" rIns="0" bIns="0" anchor="t" anchorCtr="0">
            <a:noAutofit/>
          </a:bodyPr>
          <a:lstStyle>
            <a:lvl1pPr marL="457200" lvl="0" indent="-285750" algn="l">
              <a:spcBef>
                <a:spcPts val="0"/>
              </a:spcBef>
              <a:spcAft>
                <a:spcPts val="0"/>
              </a:spcAft>
              <a:buClr>
                <a:schemeClr val="dk1"/>
              </a:buClr>
              <a:buSzPts val="900"/>
              <a:buChar char="●"/>
              <a:defRPr/>
            </a:lvl1pPr>
            <a:lvl2pPr marL="914400" lvl="1" indent="-285750" algn="l">
              <a:spcBef>
                <a:spcPts val="1000"/>
              </a:spcBef>
              <a:spcAft>
                <a:spcPts val="0"/>
              </a:spcAft>
              <a:buClr>
                <a:schemeClr val="dk1"/>
              </a:buClr>
              <a:buSzPts val="900"/>
              <a:buChar char="○"/>
              <a:defRPr/>
            </a:lvl2pPr>
            <a:lvl3pPr marL="1371600" lvl="2" indent="-285750" algn="l">
              <a:spcBef>
                <a:spcPts val="1000"/>
              </a:spcBef>
              <a:spcAft>
                <a:spcPts val="0"/>
              </a:spcAft>
              <a:buClr>
                <a:schemeClr val="dk1"/>
              </a:buClr>
              <a:buSzPts val="900"/>
              <a:buChar char="■"/>
              <a:defRPr/>
            </a:lvl3pPr>
            <a:lvl4pPr marL="1828800" lvl="3" indent="-285750" algn="l">
              <a:spcBef>
                <a:spcPts val="1000"/>
              </a:spcBef>
              <a:spcAft>
                <a:spcPts val="0"/>
              </a:spcAft>
              <a:buClr>
                <a:schemeClr val="dk1"/>
              </a:buClr>
              <a:buSzPts val="900"/>
              <a:buChar char="●"/>
              <a:defRPr/>
            </a:lvl4pPr>
            <a:lvl5pPr marL="2286000" lvl="4" indent="-285750" algn="l">
              <a:spcBef>
                <a:spcPts val="1000"/>
              </a:spcBef>
              <a:spcAft>
                <a:spcPts val="0"/>
              </a:spcAft>
              <a:buClr>
                <a:schemeClr val="dk1"/>
              </a:buClr>
              <a:buSzPts val="9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3" name="Google Shape;53;p13"/>
          <p:cNvSpPr txBox="1">
            <a:spLocks noGrp="1"/>
          </p:cNvSpPr>
          <p:nvPr>
            <p:ph type="body" idx="3"/>
          </p:nvPr>
        </p:nvSpPr>
        <p:spPr>
          <a:xfrm>
            <a:off x="352425" y="552516"/>
            <a:ext cx="8439000" cy="5679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1500"/>
              <a:buNone/>
              <a:defRPr sz="1500" b="0">
                <a:solidFill>
                  <a:srgbClr val="575757"/>
                </a:solidFill>
              </a:defRPr>
            </a:lvl1pPr>
            <a:lvl2pPr marL="914400" lvl="1" indent="-317500" algn="l">
              <a:spcBef>
                <a:spcPts val="1000"/>
              </a:spcBef>
              <a:spcAft>
                <a:spcPts val="0"/>
              </a:spcAft>
              <a:buClr>
                <a:schemeClr val="dk1"/>
              </a:buClr>
              <a:buSzPts val="1400"/>
              <a:buChar char="○"/>
              <a:defRPr/>
            </a:lvl2pPr>
            <a:lvl3pPr marL="1371600" lvl="2" indent="-317500" algn="l">
              <a:spcBef>
                <a:spcPts val="1000"/>
              </a:spcBef>
              <a:spcAft>
                <a:spcPts val="0"/>
              </a:spcAft>
              <a:buClr>
                <a:schemeClr val="dk1"/>
              </a:buClr>
              <a:buSzPts val="1400"/>
              <a:buChar char="■"/>
              <a:defRPr/>
            </a:lvl3pPr>
            <a:lvl4pPr marL="1828800" lvl="3" indent="-317500" algn="l">
              <a:spcBef>
                <a:spcPts val="1000"/>
              </a:spcBef>
              <a:spcAft>
                <a:spcPts val="0"/>
              </a:spcAft>
              <a:buClr>
                <a:schemeClr val="dk1"/>
              </a:buClr>
              <a:buSzPts val="1400"/>
              <a:buChar char="●"/>
              <a:defRPr/>
            </a:lvl4pPr>
            <a:lvl5pPr marL="2286000" lvl="4" indent="-317500" algn="l">
              <a:spcBef>
                <a:spcPts val="1000"/>
              </a:spcBef>
              <a:spcAft>
                <a:spcPts val="0"/>
              </a:spcAft>
              <a:buClr>
                <a:schemeClr val="dk1"/>
              </a:buClr>
              <a:buSzPts val="1400"/>
              <a:buChar char="○"/>
              <a:defRPr/>
            </a:lvl5pPr>
            <a:lvl6pPr marL="2743200" lvl="5" indent="-317500" algn="l">
              <a:spcBef>
                <a:spcPts val="1000"/>
              </a:spcBef>
              <a:spcAft>
                <a:spcPts val="0"/>
              </a:spcAft>
              <a:buClr>
                <a:schemeClr val="dk1"/>
              </a:buClr>
              <a:buSzPts val="1400"/>
              <a:buChar char="■"/>
              <a:defRPr/>
            </a:lvl6pPr>
            <a:lvl7pPr marL="3200400" lvl="6" indent="-317500" algn="l">
              <a:spcBef>
                <a:spcPts val="1000"/>
              </a:spcBef>
              <a:spcAft>
                <a:spcPts val="0"/>
              </a:spcAft>
              <a:buClr>
                <a:schemeClr val="dk1"/>
              </a:buClr>
              <a:buSzPts val="1400"/>
              <a:buChar char="●"/>
              <a:defRPr/>
            </a:lvl7pPr>
            <a:lvl8pPr marL="3657600" lvl="7" indent="-317500" algn="l">
              <a:spcBef>
                <a:spcPts val="1000"/>
              </a:spcBef>
              <a:spcAft>
                <a:spcPts val="0"/>
              </a:spcAft>
              <a:buClr>
                <a:schemeClr val="dk1"/>
              </a:buClr>
              <a:buSzPts val="1400"/>
              <a:buChar char="○"/>
              <a:defRPr/>
            </a:lvl8pPr>
            <a:lvl9pPr marL="4114800" lvl="8" indent="-317500" algn="l">
              <a:spcBef>
                <a:spcPts val="1000"/>
              </a:spcBef>
              <a:spcAft>
                <a:spcPts val="1000"/>
              </a:spcAft>
              <a:buClr>
                <a:schemeClr val="dk1"/>
              </a:buClr>
              <a:buSzPts val="1400"/>
              <a:buChar char="■"/>
              <a:defRPr/>
            </a:lvl9pPr>
          </a:lstStyle>
          <a:p>
            <a:endParaRPr/>
          </a:p>
        </p:txBody>
      </p:sp>
      <p:sp>
        <p:nvSpPr>
          <p:cNvPr id="54" name="Google Shape;54;p13"/>
          <p:cNvSpPr txBox="1">
            <a:spLocks noGrp="1"/>
          </p:cNvSpPr>
          <p:nvPr>
            <p:ph type="title"/>
          </p:nvPr>
        </p:nvSpPr>
        <p:spPr>
          <a:xfrm>
            <a:off x="352425" y="301940"/>
            <a:ext cx="8439000" cy="250800"/>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500"/>
              <a:buFont typeface="Verdana"/>
              <a:buNone/>
              <a:defRPr sz="1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3"/>
          <p:cNvSpPr txBox="1">
            <a:spLocks noGrp="1"/>
          </p:cNvSpPr>
          <p:nvPr>
            <p:ph type="ftr" idx="11"/>
          </p:nvPr>
        </p:nvSpPr>
        <p:spPr>
          <a:xfrm>
            <a:off x="7366834" y="4855721"/>
            <a:ext cx="1062900" cy="75000"/>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100"/>
              <a:buNone/>
              <a:defRPr sz="500">
                <a:solidFill>
                  <a:schemeClr val="dk1"/>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8682169" y="4855721"/>
            <a:ext cx="109200" cy="77100"/>
          </a:xfrm>
          <a:prstGeom prst="rect">
            <a:avLst/>
          </a:prstGeom>
          <a:noFill/>
          <a:ln>
            <a:noFill/>
          </a:ln>
        </p:spPr>
        <p:txBody>
          <a:bodyPr spcFirstLastPara="1" wrap="square" lIns="0" tIns="0" rIns="0" bIns="0" anchor="ctr" anchorCtr="0">
            <a:spAutoFit/>
          </a:bodyPr>
          <a:lstStyle>
            <a:lvl1pPr marL="0" lvl="0" indent="0" algn="r">
              <a:spcBef>
                <a:spcPts val="0"/>
              </a:spcBef>
              <a:buNone/>
              <a:defRPr sz="500">
                <a:solidFill>
                  <a:schemeClr val="dk1"/>
                </a:solidFill>
                <a:latin typeface="Verdana"/>
                <a:ea typeface="Verdana"/>
                <a:cs typeface="Verdana"/>
                <a:sym typeface="Verdana"/>
              </a:defRPr>
            </a:lvl1pPr>
            <a:lvl2pPr marL="0" lvl="1" indent="0" algn="r">
              <a:spcBef>
                <a:spcPts val="0"/>
              </a:spcBef>
              <a:buNone/>
              <a:defRPr sz="500">
                <a:solidFill>
                  <a:schemeClr val="dk1"/>
                </a:solidFill>
                <a:latin typeface="Verdana"/>
                <a:ea typeface="Verdana"/>
                <a:cs typeface="Verdana"/>
                <a:sym typeface="Verdana"/>
              </a:defRPr>
            </a:lvl2pPr>
            <a:lvl3pPr marL="0" lvl="2" indent="0" algn="r">
              <a:spcBef>
                <a:spcPts val="0"/>
              </a:spcBef>
              <a:buNone/>
              <a:defRPr sz="500">
                <a:solidFill>
                  <a:schemeClr val="dk1"/>
                </a:solidFill>
                <a:latin typeface="Verdana"/>
                <a:ea typeface="Verdana"/>
                <a:cs typeface="Verdana"/>
                <a:sym typeface="Verdana"/>
              </a:defRPr>
            </a:lvl3pPr>
            <a:lvl4pPr marL="0" lvl="3" indent="0" algn="r">
              <a:spcBef>
                <a:spcPts val="0"/>
              </a:spcBef>
              <a:buNone/>
              <a:defRPr sz="500">
                <a:solidFill>
                  <a:schemeClr val="dk1"/>
                </a:solidFill>
                <a:latin typeface="Verdana"/>
                <a:ea typeface="Verdana"/>
                <a:cs typeface="Verdana"/>
                <a:sym typeface="Verdana"/>
              </a:defRPr>
            </a:lvl4pPr>
            <a:lvl5pPr marL="0" lvl="4" indent="0" algn="r">
              <a:spcBef>
                <a:spcPts val="0"/>
              </a:spcBef>
              <a:buNone/>
              <a:defRPr sz="500">
                <a:solidFill>
                  <a:schemeClr val="dk1"/>
                </a:solidFill>
                <a:latin typeface="Verdana"/>
                <a:ea typeface="Verdana"/>
                <a:cs typeface="Verdana"/>
                <a:sym typeface="Verdana"/>
              </a:defRPr>
            </a:lvl5pPr>
            <a:lvl6pPr marL="0" lvl="5" indent="0" algn="r">
              <a:spcBef>
                <a:spcPts val="0"/>
              </a:spcBef>
              <a:buNone/>
              <a:defRPr sz="500">
                <a:solidFill>
                  <a:schemeClr val="dk1"/>
                </a:solidFill>
                <a:latin typeface="Verdana"/>
                <a:ea typeface="Verdana"/>
                <a:cs typeface="Verdana"/>
                <a:sym typeface="Verdana"/>
              </a:defRPr>
            </a:lvl6pPr>
            <a:lvl7pPr marL="0" lvl="6" indent="0" algn="r">
              <a:spcBef>
                <a:spcPts val="0"/>
              </a:spcBef>
              <a:buNone/>
              <a:defRPr sz="500">
                <a:solidFill>
                  <a:schemeClr val="dk1"/>
                </a:solidFill>
                <a:latin typeface="Verdana"/>
                <a:ea typeface="Verdana"/>
                <a:cs typeface="Verdana"/>
                <a:sym typeface="Verdana"/>
              </a:defRPr>
            </a:lvl7pPr>
            <a:lvl8pPr marL="0" lvl="7" indent="0" algn="r">
              <a:spcBef>
                <a:spcPts val="0"/>
              </a:spcBef>
              <a:buNone/>
              <a:defRPr sz="500">
                <a:solidFill>
                  <a:schemeClr val="dk1"/>
                </a:solidFill>
                <a:latin typeface="Verdana"/>
                <a:ea typeface="Verdana"/>
                <a:cs typeface="Verdana"/>
                <a:sym typeface="Verdana"/>
              </a:defRPr>
            </a:lvl8pPr>
            <a:lvl9pPr marL="0" lvl="8" indent="0" algn="r">
              <a:spcBef>
                <a:spcPts val="0"/>
              </a:spcBef>
              <a:buNone/>
              <a:defRPr sz="500">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C601E-94B2-3F15-EA71-224E51B9754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90719C7-9DB1-9442-E14A-B3F092182CC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A393466-7205-320C-F81B-DF4A0F554F2D}"/>
              </a:ext>
            </a:extLst>
          </p:cNvPr>
          <p:cNvSpPr>
            <a:spLocks noGrp="1"/>
          </p:cNvSpPr>
          <p:nvPr>
            <p:ph type="dt" sz="half" idx="10"/>
          </p:nvPr>
        </p:nvSpPr>
        <p:spPr/>
        <p:txBody>
          <a:bodyPr/>
          <a:lstStyle/>
          <a:p>
            <a:fld id="{106D8854-378B-4115-960D-43B363C96855}" type="datetimeFigureOut">
              <a:rPr lang="fr-CA" smtClean="0"/>
              <a:t>2025-12-22</a:t>
            </a:fld>
            <a:endParaRPr lang="fr-CA"/>
          </a:p>
        </p:txBody>
      </p:sp>
      <p:sp>
        <p:nvSpPr>
          <p:cNvPr id="5" name="Espace réservé du pied de page 4">
            <a:extLst>
              <a:ext uri="{FF2B5EF4-FFF2-40B4-BE49-F238E27FC236}">
                <a16:creationId xmlns:a16="http://schemas.microsoft.com/office/drawing/2014/main" id="{A976F863-1922-46D1-E109-B5FFA2A2738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E8FD8C-8CDD-298D-466C-C1E2B2039576}"/>
              </a:ext>
            </a:extLst>
          </p:cNvPr>
          <p:cNvSpPr>
            <a:spLocks noGrp="1"/>
          </p:cNvSpPr>
          <p:nvPr>
            <p:ph type="sldNum" sz="quarter" idx="12"/>
          </p:nvPr>
        </p:nvSpPr>
        <p:spPr/>
        <p:txBody>
          <a:bodyPr/>
          <a:lstStyle/>
          <a:p>
            <a:fld id="{37B96B31-9DF3-4004-8929-DDE46EA1565E}" type="slidenum">
              <a:rPr lang="fr-CA" smtClean="0"/>
              <a:t>‹N°›</a:t>
            </a:fld>
            <a:endParaRPr lang="fr-CA"/>
          </a:p>
        </p:txBody>
      </p:sp>
    </p:spTree>
    <p:extLst>
      <p:ext uri="{BB962C8B-B14F-4D97-AF65-F5344CB8AC3E}">
        <p14:creationId xmlns:p14="http://schemas.microsoft.com/office/powerpoint/2010/main" val="298128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1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3.xml"/><Relationship Id="rId5" Type="http://schemas.openxmlformats.org/officeDocument/2006/relationships/tags" Target="../tags/tag5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55.xml"/></Relationships>
</file>

<file path=ppt/slides/_rels/slide14.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59.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2.xml"/><Relationship Id="rId7" Type="http://schemas.openxmlformats.org/officeDocument/2006/relationships/notesSlide" Target="../notesSlides/notesSlide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1.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notesSlide" Target="../notesSlides/notesSlide15.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3.xml"/><Relationship Id="rId5" Type="http://schemas.openxmlformats.org/officeDocument/2006/relationships/tags" Target="../tags/tag69.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tags" Target="../tags/tag73.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9"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83.xml"/><Relationship Id="rId7" Type="http://schemas.openxmlformats.org/officeDocument/2006/relationships/notesSlide" Target="../notesSlides/notesSlide18.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1.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89.xml"/></Relationships>
</file>

<file path=ppt/slides/_rels/slide2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93.xml"/></Relationships>
</file>

<file path=ppt/slides/_rels/slide22.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notesSlide" Target="../notesSlides/notesSlide2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3.xml"/><Relationship Id="rId5" Type="http://schemas.openxmlformats.org/officeDocument/2006/relationships/tags" Target="../tags/tag98.xml"/><Relationship Id="rId4" Type="http://schemas.openxmlformats.org/officeDocument/2006/relationships/tags" Target="../tags/tag97.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11.png"/><Relationship Id="rId5" Type="http://schemas.openxmlformats.org/officeDocument/2006/relationships/tags" Target="../tags/tag103.xml"/><Relationship Id="rId10" Type="http://schemas.openxmlformats.org/officeDocument/2006/relationships/image" Target="../media/image10.png"/><Relationship Id="rId4" Type="http://schemas.openxmlformats.org/officeDocument/2006/relationships/tags" Target="../tags/tag102.xml"/><Relationship Id="rId9"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108.xml"/><Relationship Id="rId7"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4.xml"/><Relationship Id="rId7" Type="http://schemas.openxmlformats.org/officeDocument/2006/relationships/notesSlide" Target="../notesSlides/notesSlide2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1.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20.xml"/></Relationships>
</file>

<file path=ppt/slides/_rels/slide27.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24.xml"/></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27.xml"/><Relationship Id="rId7" Type="http://schemas.openxmlformats.org/officeDocument/2006/relationships/notesSlide" Target="../notesSlides/notesSlide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1.xml"/><Relationship Id="rId5" Type="http://schemas.openxmlformats.org/officeDocument/2006/relationships/tags" Target="../tags/tag129.xml"/><Relationship Id="rId4" Type="http://schemas.openxmlformats.org/officeDocument/2006/relationships/tags" Target="../tags/tag128.xml"/><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33.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frq.gouv.qc.ca/programme/programme-de-creation-dentreprise-scientifique-et-innovante-cesi-incluant-une-bourse-de-type-postdoctorale-2026-2027/" TargetMode="Externa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37.xml"/></Relationships>
</file>

<file path=ppt/slides/_rels/slide31.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30.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notesSlide" Target="../notesSlides/notesSlide31.xml"/><Relationship Id="rId5" Type="http://schemas.openxmlformats.org/officeDocument/2006/relationships/slideLayout" Target="../slideLayouts/slideLayout3.xml"/><Relationship Id="rId4" Type="http://schemas.openxmlformats.org/officeDocument/2006/relationships/tags" Target="../tags/tag144.xml"/></Relationships>
</file>

<file path=ppt/slides/_rels/slide3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32.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51.xml"/></Relationships>
</file>

<file path=ppt/slides/_rels/slide3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34.xml"/><Relationship Id="rId5" Type="http://schemas.openxmlformats.org/officeDocument/2006/relationships/slideLayout" Target="../slideLayouts/slideLayout3.xml"/><Relationship Id="rId4" Type="http://schemas.openxmlformats.org/officeDocument/2006/relationships/tags" Target="../tags/tag155.xml"/></Relationships>
</file>

<file path=ppt/slides/_rels/slide36.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36.xml"/><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3.jpeg"/><Relationship Id="rId5" Type="http://schemas.openxmlformats.org/officeDocument/2006/relationships/tags" Target="../tags/tag15.xml"/><Relationship Id="rId10" Type="http://schemas.openxmlformats.org/officeDocument/2006/relationships/notesSlide" Target="../notesSlides/notesSlide4.xml"/><Relationship Id="rId4" Type="http://schemas.openxmlformats.org/officeDocument/2006/relationships/tags" Target="../tags/tag14.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1.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3.xml"/><Relationship Id="rId5" Type="http://schemas.openxmlformats.org/officeDocument/2006/relationships/tags" Target="../tags/tag33.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idx="4294967295"/>
            <p:custDataLst>
              <p:tags r:id="rId1"/>
            </p:custDataLst>
          </p:nvPr>
        </p:nvSpPr>
        <p:spPr>
          <a:xfrm>
            <a:off x="308850" y="646050"/>
            <a:ext cx="4133700" cy="20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2200" noProof="0" dirty="0"/>
              <a:t>Application to</a:t>
            </a:r>
          </a:p>
          <a:p>
            <a:pPr marL="0" lvl="0" indent="0" algn="l" rtl="0">
              <a:spcBef>
                <a:spcPts val="0"/>
              </a:spcBef>
              <a:spcAft>
                <a:spcPts val="0"/>
              </a:spcAft>
              <a:buNone/>
            </a:pPr>
            <a:r>
              <a:rPr lang="en-CA" sz="2200" b="1" noProof="0" dirty="0">
                <a:latin typeface="Roboto"/>
                <a:ea typeface="Roboto"/>
                <a:cs typeface="Roboto"/>
                <a:sym typeface="Roboto"/>
              </a:rPr>
              <a:t>Programme de </a:t>
            </a:r>
            <a:r>
              <a:rPr lang="en-CA" sz="2200" b="1" noProof="0" dirty="0" err="1">
                <a:latin typeface="Roboto"/>
                <a:ea typeface="Roboto"/>
                <a:cs typeface="Roboto"/>
                <a:sym typeface="Roboto"/>
              </a:rPr>
              <a:t>création</a:t>
            </a:r>
            <a:r>
              <a:rPr lang="en-CA" sz="2200" b="1" noProof="0" dirty="0">
                <a:latin typeface="Roboto"/>
                <a:ea typeface="Roboto"/>
                <a:cs typeface="Roboto"/>
                <a:sym typeface="Roboto"/>
              </a:rPr>
              <a:t> </a:t>
            </a:r>
            <a:r>
              <a:rPr lang="en-CA" sz="2200" b="1" noProof="0" dirty="0" err="1">
                <a:latin typeface="Roboto"/>
                <a:ea typeface="Roboto"/>
                <a:cs typeface="Roboto"/>
                <a:sym typeface="Roboto"/>
              </a:rPr>
              <a:t>d'entreprise</a:t>
            </a:r>
            <a:r>
              <a:rPr lang="en-CA" sz="2200" b="1" noProof="0" dirty="0">
                <a:latin typeface="Roboto"/>
                <a:ea typeface="Roboto"/>
                <a:cs typeface="Roboto"/>
                <a:sym typeface="Roboto"/>
              </a:rPr>
              <a:t> </a:t>
            </a:r>
            <a:r>
              <a:rPr lang="en-CA" sz="2200" b="1" noProof="0" dirty="0" err="1">
                <a:latin typeface="Roboto"/>
                <a:ea typeface="Roboto"/>
                <a:cs typeface="Roboto"/>
                <a:sym typeface="Roboto"/>
              </a:rPr>
              <a:t>scientifique</a:t>
            </a:r>
            <a:r>
              <a:rPr lang="en-CA" sz="2200" b="1" noProof="0" dirty="0">
                <a:latin typeface="Roboto"/>
                <a:ea typeface="Roboto"/>
                <a:cs typeface="Roboto"/>
                <a:sym typeface="Roboto"/>
              </a:rPr>
              <a:t> et </a:t>
            </a:r>
            <a:r>
              <a:rPr lang="en-CA" sz="2200" b="1" noProof="0" dirty="0" err="1">
                <a:latin typeface="Roboto"/>
                <a:ea typeface="Roboto"/>
                <a:cs typeface="Roboto"/>
                <a:sym typeface="Roboto"/>
              </a:rPr>
              <a:t>innovante</a:t>
            </a:r>
            <a:r>
              <a:rPr lang="en-CA" sz="2200" b="1" noProof="0" dirty="0">
                <a:latin typeface="Roboto"/>
                <a:ea typeface="Roboto"/>
                <a:cs typeface="Roboto"/>
                <a:sym typeface="Roboto"/>
              </a:rPr>
              <a:t> (CESI)</a:t>
            </a:r>
          </a:p>
          <a:p>
            <a:pPr marL="0" lvl="0" indent="0" algn="l" rtl="0">
              <a:spcBef>
                <a:spcPts val="0"/>
              </a:spcBef>
              <a:spcAft>
                <a:spcPts val="0"/>
              </a:spcAft>
              <a:buNone/>
            </a:pPr>
            <a:endParaRPr lang="en-CA" noProof="0" dirty="0"/>
          </a:p>
        </p:txBody>
      </p:sp>
      <p:pic>
        <p:nvPicPr>
          <p:cNvPr id="62" name="Google Shape;62;p14"/>
          <p:cNvPicPr preferRelativeResize="0"/>
          <p:nvPr>
            <p:custDataLst>
              <p:tags r:id="rId2"/>
            </p:custDataLst>
          </p:nvPr>
        </p:nvPicPr>
        <p:blipFill rotWithShape="1">
          <a:blip r:embed="rId8">
            <a:alphaModFix/>
          </a:blip>
          <a:srcRect t="55949"/>
          <a:stretch/>
        </p:blipFill>
        <p:spPr>
          <a:xfrm>
            <a:off x="-284650" y="4599900"/>
            <a:ext cx="5145677" cy="1133350"/>
          </a:xfrm>
          <a:prstGeom prst="rect">
            <a:avLst/>
          </a:prstGeom>
          <a:noFill/>
          <a:ln>
            <a:noFill/>
          </a:ln>
        </p:spPr>
      </p:pic>
      <p:sp>
        <p:nvSpPr>
          <p:cNvPr id="63" name="Google Shape;63;p14"/>
          <p:cNvSpPr txBox="1"/>
          <p:nvPr>
            <p:custDataLst>
              <p:tags r:id="rId3"/>
            </p:custDataLst>
          </p:nvPr>
        </p:nvSpPr>
        <p:spPr>
          <a:xfrm>
            <a:off x="310896" y="4215900"/>
            <a:ext cx="3770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800" i="1" dirty="0">
                <a:solidFill>
                  <a:schemeClr val="dk1"/>
                </a:solidFill>
                <a:latin typeface="Roboto Light"/>
                <a:ea typeface="Roboto Light"/>
                <a:cs typeface="Roboto Light"/>
                <a:sym typeface="Roboto Light"/>
              </a:rPr>
              <a:t>Last update :</a:t>
            </a:r>
            <a:r>
              <a:rPr lang="en-CA" sz="800" i="1" noProof="0" dirty="0">
                <a:solidFill>
                  <a:schemeClr val="dk1"/>
                </a:solidFill>
                <a:latin typeface="Roboto Light"/>
                <a:ea typeface="Roboto Light"/>
                <a:cs typeface="Roboto Light"/>
                <a:sym typeface="Roboto Light"/>
              </a:rPr>
              <a:t> December 2025</a:t>
            </a:r>
            <a:endParaRPr lang="en-CA" sz="800" i="1" noProof="0" dirty="0">
              <a:latin typeface="Roboto Light"/>
              <a:ea typeface="Roboto Light"/>
              <a:cs typeface="Roboto Light"/>
              <a:sym typeface="Roboto Light"/>
            </a:endParaRPr>
          </a:p>
        </p:txBody>
      </p:sp>
      <p:pic>
        <p:nvPicPr>
          <p:cNvPr id="64" name="Google Shape;64;p14"/>
          <p:cNvPicPr preferRelativeResize="0"/>
          <p:nvPr>
            <p:custDataLst>
              <p:tags r:id="rId4"/>
            </p:custDataLst>
          </p:nvPr>
        </p:nvPicPr>
        <p:blipFill rotWithShape="1">
          <a:blip r:embed="rId9">
            <a:alphaModFix amt="36000"/>
          </a:blip>
          <a:srcRect l="29913" r="3420"/>
          <a:stretch/>
        </p:blipFill>
        <p:spPr>
          <a:xfrm>
            <a:off x="4572000" y="0"/>
            <a:ext cx="4572000" cy="5143500"/>
          </a:xfrm>
          <a:prstGeom prst="rect">
            <a:avLst/>
          </a:prstGeom>
          <a:noFill/>
          <a:ln>
            <a:noFill/>
          </a:ln>
        </p:spPr>
      </p:pic>
      <p:sp>
        <p:nvSpPr>
          <p:cNvPr id="65" name="Google Shape;65;p14"/>
          <p:cNvSpPr txBox="1"/>
          <p:nvPr>
            <p:custDataLst>
              <p:tags r:id="rId5"/>
            </p:custDataLst>
          </p:nvPr>
        </p:nvSpPr>
        <p:spPr>
          <a:xfrm>
            <a:off x="260550" y="2666025"/>
            <a:ext cx="4182000" cy="96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CA" noProof="0" dirty="0"/>
              <a:t>Name of your startup</a:t>
            </a:r>
            <a:r>
              <a:rPr lang="en-CA" noProof="0" dirty="0">
                <a:solidFill>
                  <a:srgbClr val="000000"/>
                </a:solidFill>
              </a:rPr>
              <a:t>:</a:t>
            </a:r>
          </a:p>
          <a:p>
            <a:pPr marL="0" marR="0" lvl="0" indent="0" algn="l" rtl="0">
              <a:lnSpc>
                <a:spcPct val="100000"/>
              </a:lnSpc>
              <a:spcBef>
                <a:spcPts val="0"/>
              </a:spcBef>
              <a:spcAft>
                <a:spcPts val="0"/>
              </a:spcAft>
              <a:buClr>
                <a:srgbClr val="000000"/>
              </a:buClr>
              <a:buSzPts val="2000"/>
              <a:buFont typeface="Arial"/>
              <a:buNone/>
            </a:pPr>
            <a:endParaRPr lang="en-CA" noProof="0" dirty="0">
              <a:solidFill>
                <a:srgbClr val="000000"/>
              </a:solidFill>
            </a:endParaRPr>
          </a:p>
          <a:p>
            <a:pPr marL="0" marR="0" lvl="0" indent="0" algn="l" rtl="0">
              <a:lnSpc>
                <a:spcPct val="100000"/>
              </a:lnSpc>
              <a:spcBef>
                <a:spcPts val="0"/>
              </a:spcBef>
              <a:spcAft>
                <a:spcPts val="0"/>
              </a:spcAft>
              <a:buClr>
                <a:srgbClr val="000000"/>
              </a:buClr>
              <a:buSzPts val="2000"/>
              <a:buFont typeface="Arial"/>
              <a:buNone/>
            </a:pPr>
            <a:r>
              <a:rPr lang="en-CA" noProof="0" dirty="0">
                <a:solidFill>
                  <a:srgbClr val="000000"/>
                </a:solidFill>
              </a:rPr>
              <a:t>Name of applicant: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p25"/>
          <p:cNvSpPr txBox="1"/>
          <p:nvPr>
            <p:custDataLst>
              <p:tags r:id="rId1"/>
            </p:custDataLst>
          </p:nvPr>
        </p:nvSpPr>
        <p:spPr>
          <a:xfrm>
            <a:off x="237600" y="219076"/>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CA" sz="1200" kern="100" noProof="0" dirty="0">
                <a:effectLst/>
                <a:latin typeface="+mj-lt"/>
                <a:ea typeface="Aptos" panose="020B0004020202020204" pitchFamily="34" charset="0"/>
                <a:cs typeface="Times New Roman" panose="02020603050405020304" pitchFamily="18" charset="0"/>
              </a:rPr>
              <a:t>Business Model Readiness Level – BRL </a:t>
            </a:r>
          </a:p>
        </p:txBody>
      </p:sp>
      <p:sp>
        <p:nvSpPr>
          <p:cNvPr id="167" name="Google Shape;167;p25"/>
          <p:cNvSpPr txBox="1">
            <a:spLocks noGrp="1"/>
          </p:cNvSpPr>
          <p:nvPr>
            <p:ph type="title" idx="4294967295"/>
            <p:custDataLst>
              <p:tags r:id="rId2"/>
            </p:custDataLst>
          </p:nvPr>
        </p:nvSpPr>
        <p:spPr>
          <a:xfrm>
            <a:off x="311700" y="741600"/>
            <a:ext cx="3555600" cy="3324878"/>
          </a:xfrm>
          <a:prstGeom prst="rect">
            <a:avLst/>
          </a:prstGeom>
        </p:spPr>
        <p:txBody>
          <a:bodyPr spcFirstLastPara="1" wrap="square" lIns="91425" tIns="91425" rIns="91425" bIns="91425" anchor="t" anchorCtr="0">
            <a:noAutofit/>
          </a:bodyPr>
          <a:lstStyle/>
          <a:p>
            <a:pPr lvl="0">
              <a:spcBef>
                <a:spcPts val="1200"/>
              </a:spcBef>
              <a:buSzPts val="1100"/>
            </a:pPr>
            <a:r>
              <a:rPr lang="en-CA" sz="1100" noProof="0" dirty="0"/>
              <a:t>- </a:t>
            </a:r>
            <a:r>
              <a:rPr lang="en-CA" sz="1100" dirty="0"/>
              <a:t>Indicate which level your startup has COMPLETELY achieved and why</a:t>
            </a:r>
            <a:r>
              <a:rPr lang="en-CA" sz="1100" noProof="0" dirty="0"/>
              <a:t>;</a:t>
            </a:r>
            <a:br>
              <a:rPr lang="en-CA" sz="1100" noProof="0" dirty="0"/>
            </a:br>
            <a:br>
              <a:rPr lang="en-CA" sz="1100" noProof="0" dirty="0"/>
            </a:br>
            <a:r>
              <a:rPr lang="en-CA" sz="1100" noProof="0" dirty="0"/>
              <a:t>- </a:t>
            </a:r>
            <a:r>
              <a:rPr lang="en" sz="1100" dirty="0"/>
              <a:t>Check that you have satisfied all the points mentioned in the </a:t>
            </a:r>
            <a:r>
              <a:rPr lang="en-CA" sz="1100" dirty="0"/>
              <a:t>description. </a:t>
            </a:r>
            <a:r>
              <a:rPr lang="en" sz="1100" dirty="0"/>
              <a:t>If you have not achieved all the elements of the level, please default to the lower level</a:t>
            </a:r>
            <a:r>
              <a:rPr lang="en-CA" sz="1100" noProof="0" dirty="0"/>
              <a:t>;</a:t>
            </a:r>
            <a:br>
              <a:rPr lang="en-CA" sz="1100" noProof="0" dirty="0"/>
            </a:br>
            <a:br>
              <a:rPr lang="en-CA" sz="1100" noProof="0" dirty="0"/>
            </a:br>
            <a:r>
              <a:rPr lang="en-CA" sz="1100" noProof="0" dirty="0"/>
              <a:t>- </a:t>
            </a:r>
            <a:r>
              <a:rPr lang="en" sz="1100" dirty="0"/>
              <a:t>Be sure to address each bullet point for the level achieved and support your answers with concrete evidence that you have indeed achieved that level in your journey</a:t>
            </a:r>
            <a:r>
              <a:rPr lang="en-CA" sz="1100" noProof="0" dirty="0"/>
              <a:t>;</a:t>
            </a:r>
            <a:br>
              <a:rPr lang="en-CA" sz="1100" noProof="0" dirty="0"/>
            </a:br>
            <a:br>
              <a:rPr lang="en-CA" sz="1100" noProof="0" dirty="0"/>
            </a:br>
            <a:r>
              <a:rPr lang="en-CA" sz="1100" noProof="0" dirty="0"/>
              <a:t>- </a:t>
            </a:r>
            <a:r>
              <a:rPr lang="en" sz="1100" dirty="0"/>
              <a:t>If you have achieved some of the points listed at higher levels, please mention them</a:t>
            </a:r>
            <a:r>
              <a:rPr lang="en-CA" sz="1100" noProof="0" dirty="0"/>
              <a:t>. </a:t>
            </a:r>
          </a:p>
          <a:p>
            <a:pPr marL="0" lvl="0" indent="0" algn="l" rtl="0">
              <a:spcBef>
                <a:spcPts val="1200"/>
              </a:spcBef>
              <a:spcAft>
                <a:spcPts val="0"/>
              </a:spcAft>
              <a:buNone/>
            </a:pPr>
            <a:endParaRPr lang="en-CA" sz="1100" noProof="0" dirty="0"/>
          </a:p>
        </p:txBody>
      </p:sp>
      <p:pic>
        <p:nvPicPr>
          <p:cNvPr id="168" name="Google Shape;168;p25"/>
          <p:cNvPicPr preferRelativeResize="0"/>
          <p:nvPr>
            <p:custDataLst>
              <p:tags r:id="rId3"/>
            </p:custDataLst>
          </p:nvPr>
        </p:nvPicPr>
        <p:blipFill>
          <a:blip r:embed="rId8">
            <a:alphaModFix/>
          </a:blip>
          <a:stretch>
            <a:fillRect/>
          </a:stretch>
        </p:blipFill>
        <p:spPr>
          <a:xfrm>
            <a:off x="5138450" y="303900"/>
            <a:ext cx="3767950" cy="4638974"/>
          </a:xfrm>
          <a:prstGeom prst="rect">
            <a:avLst/>
          </a:prstGeom>
          <a:noFill/>
          <a:ln>
            <a:noFill/>
          </a:ln>
        </p:spPr>
      </p:pic>
      <p:pic>
        <p:nvPicPr>
          <p:cNvPr id="169" name="Google Shape;169;p25"/>
          <p:cNvPicPr preferRelativeResize="0"/>
          <p:nvPr>
            <p:custDataLst>
              <p:tags r:id="rId4"/>
            </p:custDataLst>
          </p:nvPr>
        </p:nvPicPr>
        <p:blipFill rotWithShape="1">
          <a:blip r:embed="rId9">
            <a:alphaModFix/>
          </a:blip>
          <a:srcRect l="59161" r="30035"/>
          <a:stretch/>
        </p:blipFill>
        <p:spPr>
          <a:xfrm>
            <a:off x="4066024" y="596132"/>
            <a:ext cx="895124" cy="4122792"/>
          </a:xfrm>
          <a:prstGeom prst="rect">
            <a:avLst/>
          </a:prstGeom>
          <a:noFill/>
          <a:ln>
            <a:noFill/>
          </a:ln>
        </p:spPr>
      </p:pic>
      <p:sp>
        <p:nvSpPr>
          <p:cNvPr id="2" name="Rectangle 1">
            <a:extLst>
              <a:ext uri="{FF2B5EF4-FFF2-40B4-BE49-F238E27FC236}">
                <a16:creationId xmlns:a16="http://schemas.microsoft.com/office/drawing/2014/main" id="{DBA1FB43-64F3-0DE8-DBBF-749212D7D7CC}"/>
              </a:ext>
            </a:extLst>
          </p:cNvPr>
          <p:cNvSpPr/>
          <p:nvPr>
            <p:custDataLst>
              <p:tags r:id="rId5"/>
            </p:custDataLst>
          </p:nvPr>
        </p:nvSpPr>
        <p:spPr>
          <a:xfrm>
            <a:off x="4258491" y="596132"/>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6AF9C0F3-EE99-5EF6-8216-F8EDC990063E}"/>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9F62A617-EB09-36EB-6ECB-3CE17E20478B}"/>
              </a:ext>
            </a:extLst>
          </p:cNvPr>
          <p:cNvSpPr txBox="1"/>
          <p:nvPr>
            <p:custDataLst>
              <p:tags r:id="rId1"/>
            </p:custDataLst>
          </p:nvPr>
        </p:nvSpPr>
        <p:spPr>
          <a:xfrm>
            <a:off x="334002" y="122842"/>
            <a:ext cx="7917900" cy="411000"/>
          </a:xfrm>
          <a:prstGeom prst="rect">
            <a:avLst/>
          </a:prstGeom>
          <a:noFill/>
          <a:ln>
            <a:noFill/>
          </a:ln>
        </p:spPr>
        <p:txBody>
          <a:bodyPr spcFirstLastPara="1" wrap="square" lIns="91425" tIns="91425" rIns="91425" bIns="91425" anchor="t" anchorCtr="0">
            <a:noAutofit/>
          </a:bodyPr>
          <a:lstStyle/>
          <a:p>
            <a:r>
              <a:rPr lang="en-CA" kern="100" noProof="0" dirty="0">
                <a:ea typeface="Aptos" panose="020B0004020202020204" pitchFamily="34" charset="0"/>
                <a:cs typeface="Times New Roman" panose="02020603050405020304" pitchFamily="18" charset="0"/>
              </a:rPr>
              <a:t>BUSINESS MODEL READINESS LEVEL – BRL </a:t>
            </a:r>
            <a:r>
              <a:rPr lang="en-CA" noProof="0" dirty="0">
                <a:solidFill>
                  <a:schemeClr val="dk1"/>
                </a:solidFill>
              </a:rPr>
              <a:t>(m</a:t>
            </a:r>
            <a:r>
              <a:rPr lang="en-CA" noProof="0" dirty="0"/>
              <a:t>aximum 4 slides</a:t>
            </a:r>
            <a:r>
              <a:rPr lang="en-CA" noProof="0" dirty="0">
                <a:solidFill>
                  <a:schemeClr val="dk1"/>
                </a:solidFill>
              </a:rPr>
              <a:t>)</a:t>
            </a:r>
          </a:p>
        </p:txBody>
      </p:sp>
      <p:sp>
        <p:nvSpPr>
          <p:cNvPr id="222" name="Google Shape;222;p33">
            <a:extLst>
              <a:ext uri="{FF2B5EF4-FFF2-40B4-BE49-F238E27FC236}">
                <a16:creationId xmlns:a16="http://schemas.microsoft.com/office/drawing/2014/main" id="{11C07B3C-03AD-2BAC-4C6B-A095085524B0}"/>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11</a:t>
            </a:fld>
            <a:endParaRPr lang="en-CA" noProof="0" dirty="0"/>
          </a:p>
        </p:txBody>
      </p:sp>
      <p:sp>
        <p:nvSpPr>
          <p:cNvPr id="9" name="Rectangle 8">
            <a:extLst>
              <a:ext uri="{FF2B5EF4-FFF2-40B4-BE49-F238E27FC236}">
                <a16:creationId xmlns:a16="http://schemas.microsoft.com/office/drawing/2014/main" id="{2C22CAB4-C412-E1A3-6F40-00EDAD11D750}"/>
              </a:ext>
            </a:extLst>
          </p:cNvPr>
          <p:cNvSpPr/>
          <p:nvPr>
            <p:custDataLst>
              <p:tags r:id="rId3"/>
            </p:custDataLst>
          </p:nvPr>
        </p:nvSpPr>
        <p:spPr>
          <a:xfrm>
            <a:off x="334002" y="981310"/>
            <a:ext cx="8534935" cy="3750524"/>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What is the customer currently doing to solve the problem</a:t>
            </a:r>
            <a:r>
              <a:rPr lang="en-CA" sz="1000" b="1" noProof="0" dirty="0">
                <a:solidFill>
                  <a:sysClr val="windowText" lastClr="000000"/>
                </a:solidFill>
              </a:rPr>
              <a:t>? </a:t>
            </a:r>
            <a:r>
              <a:rPr lang="en-US" sz="1000" b="1" dirty="0">
                <a:solidFill>
                  <a:sysClr val="windowText" lastClr="000000"/>
                </a:solidFill>
              </a:rPr>
              <a:t>Describe the companies or solutions that are your direct or indirect competitors. How big are these competitors? Why are they market leaders? Include a table showing who your competitors are and how you compare to them on factors that are important to your customers</a:t>
            </a:r>
            <a:r>
              <a:rPr lang="en-CA" sz="1000" b="1" noProof="0" dirty="0">
                <a:solidFill>
                  <a:sysClr val="windowText" lastClr="000000"/>
                </a:solidFill>
              </a:rPr>
              <a:t>. </a:t>
            </a:r>
          </a:p>
          <a:p>
            <a:r>
              <a:rPr lang="en-CA" sz="1000" noProof="0" dirty="0">
                <a:solidFill>
                  <a:sysClr val="windowText" lastClr="000000"/>
                </a:solidFill>
              </a:rPr>
              <a:t>Type your answer here</a:t>
            </a:r>
          </a:p>
          <a:p>
            <a:endParaRPr lang="en-CA" sz="1000" noProof="0" dirty="0">
              <a:solidFill>
                <a:sysClr val="windowText" lastClr="000000"/>
              </a:solidFill>
            </a:endParaRPr>
          </a:p>
        </p:txBody>
      </p:sp>
      <p:sp>
        <p:nvSpPr>
          <p:cNvPr id="2" name="Rectangle 1">
            <a:extLst>
              <a:ext uri="{FF2B5EF4-FFF2-40B4-BE49-F238E27FC236}">
                <a16:creationId xmlns:a16="http://schemas.microsoft.com/office/drawing/2014/main" id="{BB6532AA-CAA7-7560-C297-40F9A083FE9C}"/>
              </a:ext>
            </a:extLst>
          </p:cNvPr>
          <p:cNvSpPr/>
          <p:nvPr>
            <p:custDataLst>
              <p:tags r:id="rId4"/>
            </p:custDataLst>
          </p:nvPr>
        </p:nvSpPr>
        <p:spPr>
          <a:xfrm>
            <a:off x="334002" y="615619"/>
            <a:ext cx="853493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dirty="0">
                <a:solidFill>
                  <a:sysClr val="windowText" lastClr="000000"/>
                </a:solidFill>
              </a:rPr>
              <a:t>What BRL level has been achieved?</a:t>
            </a:r>
            <a:r>
              <a:rPr lang="en-CA" sz="1000" dirty="0">
                <a:solidFill>
                  <a:sysClr val="windowText" lastClr="000000"/>
                </a:solidFill>
              </a:rPr>
              <a:t> </a:t>
            </a:r>
            <a:r>
              <a:rPr lang="en-CA" sz="1000" noProof="0" dirty="0">
                <a:solidFill>
                  <a:sysClr val="windowText" lastClr="000000"/>
                </a:solidFill>
              </a:rPr>
              <a:t>Type your answer here</a:t>
            </a:r>
          </a:p>
          <a:p>
            <a:endParaRPr lang="en-CA" sz="1000" noProof="0" dirty="0">
              <a:solidFill>
                <a:sysClr val="windowText" lastClr="000000"/>
              </a:solidFill>
            </a:endParaRPr>
          </a:p>
        </p:txBody>
      </p:sp>
    </p:spTree>
    <p:extLst>
      <p:ext uri="{BB962C8B-B14F-4D97-AF65-F5344CB8AC3E}">
        <p14:creationId xmlns:p14="http://schemas.microsoft.com/office/powerpoint/2010/main" val="300746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7C9F0770-F9A9-F026-5F89-AAB766A211A0}"/>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13F96D15-4EA0-832D-D62D-1867C67F78A7}"/>
              </a:ext>
            </a:extLst>
          </p:cNvPr>
          <p:cNvSpPr txBox="1"/>
          <p:nvPr>
            <p:custDataLst>
              <p:tags r:id="rId1"/>
            </p:custDataLst>
          </p:nvPr>
        </p:nvSpPr>
        <p:spPr>
          <a:xfrm>
            <a:off x="334002" y="122842"/>
            <a:ext cx="7917900" cy="411000"/>
          </a:xfrm>
          <a:prstGeom prst="rect">
            <a:avLst/>
          </a:prstGeom>
          <a:noFill/>
          <a:ln>
            <a:noFill/>
          </a:ln>
        </p:spPr>
        <p:txBody>
          <a:bodyPr spcFirstLastPara="1" wrap="square" lIns="91425" tIns="91425" rIns="91425" bIns="91425" anchor="t" anchorCtr="0">
            <a:noAutofit/>
          </a:bodyPr>
          <a:lstStyle/>
          <a:p>
            <a:r>
              <a:rPr lang="en-CA" kern="100" dirty="0">
                <a:ea typeface="Aptos" panose="020B0004020202020204" pitchFamily="34" charset="0"/>
                <a:cs typeface="Times New Roman" panose="02020603050405020304" pitchFamily="18" charset="0"/>
              </a:rPr>
              <a:t>BUSINESS MODEL READINESS LEVEL – BRL </a:t>
            </a:r>
            <a:r>
              <a:rPr lang="en-CA" dirty="0">
                <a:solidFill>
                  <a:schemeClr val="dk1"/>
                </a:solidFill>
              </a:rPr>
              <a:t>(m</a:t>
            </a:r>
            <a:r>
              <a:rPr lang="en-CA" dirty="0"/>
              <a:t>aximum 4 slides</a:t>
            </a:r>
            <a:r>
              <a:rPr lang="en-CA" noProof="0" dirty="0">
                <a:solidFill>
                  <a:schemeClr val="dk1"/>
                </a:solidFill>
              </a:rPr>
              <a:t>)</a:t>
            </a:r>
          </a:p>
        </p:txBody>
      </p:sp>
      <p:sp>
        <p:nvSpPr>
          <p:cNvPr id="222" name="Google Shape;222;p33">
            <a:extLst>
              <a:ext uri="{FF2B5EF4-FFF2-40B4-BE49-F238E27FC236}">
                <a16:creationId xmlns:a16="http://schemas.microsoft.com/office/drawing/2014/main" id="{3B3DB7D3-2DCD-3BAE-41A5-35C2073A4B60}"/>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12</a:t>
            </a:fld>
            <a:endParaRPr lang="en-CA" noProof="0" dirty="0"/>
          </a:p>
        </p:txBody>
      </p:sp>
      <p:sp>
        <p:nvSpPr>
          <p:cNvPr id="5" name="Rectangle 4">
            <a:extLst>
              <a:ext uri="{FF2B5EF4-FFF2-40B4-BE49-F238E27FC236}">
                <a16:creationId xmlns:a16="http://schemas.microsoft.com/office/drawing/2014/main" id="{EA847284-68DF-B729-E6ED-C28471FF6773}"/>
              </a:ext>
            </a:extLst>
          </p:cNvPr>
          <p:cNvSpPr/>
          <p:nvPr>
            <p:custDataLst>
              <p:tags r:id="rId3"/>
            </p:custDataLst>
          </p:nvPr>
        </p:nvSpPr>
        <p:spPr>
          <a:xfrm>
            <a:off x="334002" y="608691"/>
            <a:ext cx="8534935" cy="2115507"/>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noProof="0" dirty="0">
                <a:solidFill>
                  <a:sysClr val="windowText" lastClr="000000"/>
                </a:solidFill>
              </a:rPr>
              <a:t>Describe your sustainable competitive advantage that enables you to position yourself uniquely in the market. Is it a physical product, a digital platform, a service</a:t>
            </a:r>
            <a:r>
              <a:rPr lang="en-CA" sz="1000" b="1" noProof="0" dirty="0">
                <a:solidFill>
                  <a:sysClr val="windowText" lastClr="000000"/>
                </a:solidFill>
              </a:rPr>
              <a:t>, etc.? </a:t>
            </a:r>
            <a:r>
              <a:rPr lang="en-CA" sz="1000" b="1" i="1" dirty="0">
                <a:solidFill>
                  <a:sysClr val="windowText" lastClr="000000"/>
                </a:solidFill>
              </a:rPr>
              <a:t>Reminder: </a:t>
            </a:r>
            <a:r>
              <a:rPr lang="en-US" sz="1000" b="1" i="1" dirty="0">
                <a:solidFill>
                  <a:sysClr val="windowText" lastClr="000000"/>
                </a:solidFill>
              </a:rPr>
              <a:t>do not disclose any confidential information</a:t>
            </a:r>
            <a:r>
              <a:rPr lang="en-CA" sz="1000" b="1" i="1" noProof="0" dirty="0">
                <a:solidFill>
                  <a:sysClr val="windowText" lastClr="000000"/>
                </a:solidFill>
              </a:rPr>
              <a:t>. </a:t>
            </a:r>
          </a:p>
          <a:p>
            <a:r>
              <a:rPr lang="en-CA" sz="1000" noProof="0" dirty="0">
                <a:solidFill>
                  <a:sysClr val="windowText" lastClr="000000"/>
                </a:solidFill>
              </a:rPr>
              <a:t>Type your answer here</a:t>
            </a:r>
            <a:endParaRPr lang="en-CA" sz="1000" noProof="0" dirty="0">
              <a:solidFill>
                <a:sysClr val="windowText" lastClr="000000"/>
              </a:solidFill>
              <a:cs typeface="Arial"/>
            </a:endParaRPr>
          </a:p>
          <a:p>
            <a:endParaRPr lang="en-CA" sz="1000" noProof="0" dirty="0">
              <a:solidFill>
                <a:sysClr val="windowText" lastClr="000000"/>
              </a:solidFill>
            </a:endParaRPr>
          </a:p>
        </p:txBody>
      </p:sp>
      <p:sp>
        <p:nvSpPr>
          <p:cNvPr id="2" name="Rectangle 1">
            <a:extLst>
              <a:ext uri="{FF2B5EF4-FFF2-40B4-BE49-F238E27FC236}">
                <a16:creationId xmlns:a16="http://schemas.microsoft.com/office/drawing/2014/main" id="{3E72CBB9-CCA7-5D2D-1318-AE8F769BCC66}"/>
              </a:ext>
            </a:extLst>
          </p:cNvPr>
          <p:cNvSpPr/>
          <p:nvPr>
            <p:custDataLst>
              <p:tags r:id="rId4"/>
            </p:custDataLst>
          </p:nvPr>
        </p:nvSpPr>
        <p:spPr>
          <a:xfrm>
            <a:off x="334002" y="2799048"/>
            <a:ext cx="8534935" cy="99428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What is your revenue model for </a:t>
            </a:r>
            <a:r>
              <a:rPr lang="en-CA" sz="1000" b="1" dirty="0">
                <a:solidFill>
                  <a:sysClr val="windowText" lastClr="000000"/>
                </a:solidFill>
              </a:rPr>
              <a:t>your </a:t>
            </a:r>
            <a:r>
              <a:rPr lang="en-CA" sz="1000" b="1" noProof="0" dirty="0">
                <a:solidFill>
                  <a:sysClr val="windowText" lastClr="000000"/>
                </a:solidFill>
              </a:rPr>
              <a:t>solution? </a:t>
            </a:r>
            <a:r>
              <a:rPr lang="en-CA" sz="1000" b="1" dirty="0">
                <a:solidFill>
                  <a:sysClr val="windowText" lastClr="000000"/>
                </a:solidFill>
              </a:rPr>
              <a:t>If</a:t>
            </a:r>
            <a:r>
              <a:rPr lang="en-CA" sz="1000" b="1" noProof="0" dirty="0">
                <a:solidFill>
                  <a:sysClr val="windowText" lastClr="000000"/>
                </a:solidFill>
              </a:rPr>
              <a:t> possible, indicate the price you intend to charge and how you arrived at it. Indicate your estimated </a:t>
            </a:r>
            <a:r>
              <a:rPr lang="en-CA" sz="1000" b="1" dirty="0">
                <a:solidFill>
                  <a:sysClr val="windowText" lastClr="000000"/>
                </a:solidFill>
              </a:rPr>
              <a:t>profit</a:t>
            </a:r>
            <a:r>
              <a:rPr lang="en-CA" sz="1000" b="1" noProof="0" dirty="0">
                <a:solidFill>
                  <a:sysClr val="windowText" lastClr="000000"/>
                </a:solidFill>
              </a:rPr>
              <a:t> margin. </a:t>
            </a:r>
          </a:p>
          <a:p>
            <a:r>
              <a:rPr lang="en-CA" sz="1000" noProof="0" dirty="0">
                <a:solidFill>
                  <a:sysClr val="windowText" lastClr="000000"/>
                </a:solidFill>
              </a:rPr>
              <a:t>Type your answer here</a:t>
            </a:r>
          </a:p>
        </p:txBody>
      </p:sp>
      <p:sp>
        <p:nvSpPr>
          <p:cNvPr id="3" name="Rectangle 2">
            <a:extLst>
              <a:ext uri="{FF2B5EF4-FFF2-40B4-BE49-F238E27FC236}">
                <a16:creationId xmlns:a16="http://schemas.microsoft.com/office/drawing/2014/main" id="{499DA12F-4DCA-B1FB-E704-BC7B53E07597}"/>
              </a:ext>
            </a:extLst>
          </p:cNvPr>
          <p:cNvSpPr/>
          <p:nvPr>
            <p:custDataLst>
              <p:tags r:id="rId5"/>
            </p:custDataLst>
          </p:nvPr>
        </p:nvSpPr>
        <p:spPr>
          <a:xfrm>
            <a:off x="334002" y="3868182"/>
            <a:ext cx="8534935" cy="95624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What are your main costs in providing the product or service to your customers</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319723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C6144D6B-AF4B-6C5B-129A-9F8E1870BF69}"/>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B7E3D688-A36C-550B-AF8F-347364E18BCB}"/>
              </a:ext>
            </a:extLst>
          </p:cNvPr>
          <p:cNvSpPr txBox="1"/>
          <p:nvPr>
            <p:custDataLst>
              <p:tags r:id="rId1"/>
            </p:custDataLst>
          </p:nvPr>
        </p:nvSpPr>
        <p:spPr>
          <a:xfrm>
            <a:off x="334002" y="122842"/>
            <a:ext cx="8289608" cy="411000"/>
          </a:xfrm>
          <a:prstGeom prst="rect">
            <a:avLst/>
          </a:prstGeom>
          <a:noFill/>
          <a:ln>
            <a:noFill/>
          </a:ln>
        </p:spPr>
        <p:txBody>
          <a:bodyPr spcFirstLastPara="1" wrap="square" lIns="91425" tIns="91425" rIns="91425" bIns="91425" anchor="t" anchorCtr="0">
            <a:noAutofit/>
          </a:bodyPr>
          <a:lstStyle/>
          <a:p>
            <a:r>
              <a:rPr lang="en-CA" kern="100" dirty="0">
                <a:ea typeface="Aptos" panose="020B0004020202020204" pitchFamily="34" charset="0"/>
                <a:cs typeface="Times New Roman" panose="02020603050405020304" pitchFamily="18" charset="0"/>
              </a:rPr>
              <a:t>BUSINESS MODEL READINESS LEVEL – BRL </a:t>
            </a:r>
            <a:endParaRPr lang="en-CA" noProof="0" dirty="0">
              <a:solidFill>
                <a:schemeClr val="dk1"/>
              </a:solidFill>
            </a:endParaRPr>
          </a:p>
        </p:txBody>
      </p:sp>
      <p:sp>
        <p:nvSpPr>
          <p:cNvPr id="222" name="Google Shape;222;p33">
            <a:extLst>
              <a:ext uri="{FF2B5EF4-FFF2-40B4-BE49-F238E27FC236}">
                <a16:creationId xmlns:a16="http://schemas.microsoft.com/office/drawing/2014/main" id="{5755813F-A043-FAC6-CFDC-9023DF26B075}"/>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13</a:t>
            </a:fld>
            <a:endParaRPr lang="en-CA" noProof="0" dirty="0"/>
          </a:p>
        </p:txBody>
      </p:sp>
      <p:sp>
        <p:nvSpPr>
          <p:cNvPr id="5" name="Rectangle 4">
            <a:extLst>
              <a:ext uri="{FF2B5EF4-FFF2-40B4-BE49-F238E27FC236}">
                <a16:creationId xmlns:a16="http://schemas.microsoft.com/office/drawing/2014/main" id="{4C4E5861-BECD-8AC3-C3DA-D6477B4B9DA7}"/>
              </a:ext>
            </a:extLst>
          </p:cNvPr>
          <p:cNvSpPr/>
          <p:nvPr>
            <p:custDataLst>
              <p:tags r:id="rId3"/>
            </p:custDataLst>
          </p:nvPr>
        </p:nvSpPr>
        <p:spPr>
          <a:xfrm>
            <a:off x="334002" y="533843"/>
            <a:ext cx="8534935" cy="319809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What is the Total Available Market (TAM), the Serviceable Available Market (SAM), and the Serviceable Obtainable Market (SOM</a:t>
            </a:r>
            <a:r>
              <a:rPr lang="en-CA" sz="1000" b="1" noProof="0" dirty="0">
                <a:solidFill>
                  <a:sysClr val="windowText" lastClr="000000"/>
                </a:solidFill>
              </a:rPr>
              <a:t>)? Try using a bottom-up approach by describing the number of potential customers and multiplying that number by the price of your solution. </a:t>
            </a:r>
          </a:p>
          <a:p>
            <a:r>
              <a:rPr lang="en-CA" sz="1000" noProof="0" dirty="0">
                <a:solidFill>
                  <a:sysClr val="windowText" lastClr="000000"/>
                </a:solidFill>
              </a:rPr>
              <a:t>Type your answer here</a:t>
            </a:r>
          </a:p>
        </p:txBody>
      </p:sp>
      <p:sp>
        <p:nvSpPr>
          <p:cNvPr id="9" name="Rectangle 8">
            <a:extLst>
              <a:ext uri="{FF2B5EF4-FFF2-40B4-BE49-F238E27FC236}">
                <a16:creationId xmlns:a16="http://schemas.microsoft.com/office/drawing/2014/main" id="{B18D3933-9C48-7820-3AF9-5154FEA217B5}"/>
              </a:ext>
            </a:extLst>
          </p:cNvPr>
          <p:cNvSpPr/>
          <p:nvPr>
            <p:custDataLst>
              <p:tags r:id="rId4"/>
            </p:custDataLst>
          </p:nvPr>
        </p:nvSpPr>
        <p:spPr>
          <a:xfrm>
            <a:off x="334002" y="3821151"/>
            <a:ext cx="8534935" cy="91068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What are the two or three follow-up </a:t>
            </a:r>
            <a:r>
              <a:rPr lang="en-US" sz="1000" b="1" dirty="0">
                <a:solidFill>
                  <a:sysClr val="windowText" lastClr="000000"/>
                </a:solidFill>
              </a:rPr>
              <a:t>markets that could enable you to grow beyond your initial market</a:t>
            </a:r>
            <a:r>
              <a:rPr lang="en-CA" sz="1000" b="1" noProof="0" dirty="0">
                <a:solidFill>
                  <a:sysClr val="windowText" lastClr="000000"/>
                </a:solidFill>
              </a:rPr>
              <a:t>?</a:t>
            </a:r>
          </a:p>
          <a:p>
            <a:r>
              <a:rPr lang="en-CA" sz="1000" noProof="0" dirty="0">
                <a:solidFill>
                  <a:sysClr val="windowText" lastClr="000000"/>
                </a:solidFill>
              </a:rPr>
              <a:t>Type your answer here</a:t>
            </a:r>
          </a:p>
          <a:p>
            <a:endParaRPr lang="en-CA" sz="1000" noProof="0" dirty="0">
              <a:solidFill>
                <a:sysClr val="windowText" lastClr="000000"/>
              </a:solidFill>
            </a:endParaRPr>
          </a:p>
        </p:txBody>
      </p:sp>
    </p:spTree>
    <p:extLst>
      <p:ext uri="{BB962C8B-B14F-4D97-AF65-F5344CB8AC3E}">
        <p14:creationId xmlns:p14="http://schemas.microsoft.com/office/powerpoint/2010/main" val="3357276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748D8C03-C86A-E598-DA5E-62D75CCCB150}"/>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E6BDB16E-8CC8-4EB1-B72A-05F6187787E7}"/>
              </a:ext>
            </a:extLst>
          </p:cNvPr>
          <p:cNvSpPr txBox="1"/>
          <p:nvPr>
            <p:custDataLst>
              <p:tags r:id="rId1"/>
            </p:custDataLst>
          </p:nvPr>
        </p:nvSpPr>
        <p:spPr>
          <a:xfrm>
            <a:off x="334002" y="122842"/>
            <a:ext cx="8200398" cy="411000"/>
          </a:xfrm>
          <a:prstGeom prst="rect">
            <a:avLst/>
          </a:prstGeom>
          <a:noFill/>
          <a:ln>
            <a:noFill/>
          </a:ln>
        </p:spPr>
        <p:txBody>
          <a:bodyPr spcFirstLastPara="1" wrap="square" lIns="91425" tIns="91425" rIns="91425" bIns="91425" anchor="t" anchorCtr="0">
            <a:noAutofit/>
          </a:bodyPr>
          <a:lstStyle/>
          <a:p>
            <a:r>
              <a:rPr lang="en-CA" kern="100" dirty="0">
                <a:ea typeface="Aptos" panose="020B0004020202020204" pitchFamily="34" charset="0"/>
                <a:cs typeface="Times New Roman" panose="02020603050405020304" pitchFamily="18" charset="0"/>
              </a:rPr>
              <a:t>BUSINESS MODEL READINESS LEVEL – BRL </a:t>
            </a:r>
            <a:endParaRPr lang="en-CA" noProof="0" dirty="0">
              <a:solidFill>
                <a:schemeClr val="dk1"/>
              </a:solidFill>
            </a:endParaRPr>
          </a:p>
        </p:txBody>
      </p:sp>
      <p:sp>
        <p:nvSpPr>
          <p:cNvPr id="222" name="Google Shape;222;p33">
            <a:extLst>
              <a:ext uri="{FF2B5EF4-FFF2-40B4-BE49-F238E27FC236}">
                <a16:creationId xmlns:a16="http://schemas.microsoft.com/office/drawing/2014/main" id="{091EEFE4-C600-9166-2DE3-C724E00FF415}"/>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14</a:t>
            </a:fld>
            <a:endParaRPr lang="en-CA" noProof="0" dirty="0"/>
          </a:p>
        </p:txBody>
      </p:sp>
      <p:sp>
        <p:nvSpPr>
          <p:cNvPr id="5" name="Rectangle 4">
            <a:extLst>
              <a:ext uri="{FF2B5EF4-FFF2-40B4-BE49-F238E27FC236}">
                <a16:creationId xmlns:a16="http://schemas.microsoft.com/office/drawing/2014/main" id="{D0AE3117-7DC1-08B9-1611-5BA6255F3442}"/>
              </a:ext>
            </a:extLst>
          </p:cNvPr>
          <p:cNvSpPr/>
          <p:nvPr>
            <p:custDataLst>
              <p:tags r:id="rId3"/>
            </p:custDataLst>
          </p:nvPr>
        </p:nvSpPr>
        <p:spPr>
          <a:xfrm>
            <a:off x="334002" y="533843"/>
            <a:ext cx="8534935" cy="209784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Present your marketing strategy. </a:t>
            </a:r>
            <a:r>
              <a:rPr lang="en-US" sz="1000" b="1" noProof="0" dirty="0">
                <a:solidFill>
                  <a:sysClr val="windowText" lastClr="000000"/>
                </a:solidFill>
              </a:rPr>
              <a:t>How do you plan to build </a:t>
            </a:r>
            <a:r>
              <a:rPr lang="en-CA" sz="1000" b="1" noProof="0" dirty="0">
                <a:solidFill>
                  <a:sysClr val="windowText" lastClr="000000"/>
                </a:solidFill>
              </a:rPr>
              <a:t>and maintain </a:t>
            </a:r>
            <a:r>
              <a:rPr lang="en-US" sz="1000" b="1" noProof="0" dirty="0">
                <a:solidFill>
                  <a:sysClr val="windowText" lastClr="000000"/>
                </a:solidFill>
              </a:rPr>
              <a:t>relationships with your customers</a:t>
            </a:r>
            <a:r>
              <a:rPr lang="en-CA" sz="1000" b="1" noProof="0" dirty="0">
                <a:solidFill>
                  <a:sysClr val="windowText" lastClr="000000"/>
                </a:solidFill>
              </a:rPr>
              <a:t>? </a:t>
            </a:r>
            <a:r>
              <a:rPr lang="en-US" sz="1000" b="1" dirty="0">
                <a:solidFill>
                  <a:sysClr val="windowText" lastClr="000000"/>
                </a:solidFill>
              </a:rPr>
              <a:t>What are the barriers to entry that make it difficult for </a:t>
            </a:r>
            <a:r>
              <a:rPr lang="en-CA" sz="1000" b="1" noProof="0" dirty="0">
                <a:solidFill>
                  <a:sysClr val="windowText" lastClr="000000"/>
                </a:solidFill>
              </a:rPr>
              <a:t>startups to access the market, and how do you intend to overcome these barriers? </a:t>
            </a:r>
          </a:p>
          <a:p>
            <a:r>
              <a:rPr lang="en-CA" sz="1000" noProof="0" dirty="0">
                <a:solidFill>
                  <a:sysClr val="windowText" lastClr="000000"/>
                </a:solidFill>
              </a:rPr>
              <a:t>Type your answer here</a:t>
            </a:r>
          </a:p>
        </p:txBody>
      </p:sp>
      <p:sp>
        <p:nvSpPr>
          <p:cNvPr id="9" name="Rectangle 8">
            <a:extLst>
              <a:ext uri="{FF2B5EF4-FFF2-40B4-BE49-F238E27FC236}">
                <a16:creationId xmlns:a16="http://schemas.microsoft.com/office/drawing/2014/main" id="{32A046B7-ED88-EEB0-5F3D-4B11E75AB95E}"/>
              </a:ext>
            </a:extLst>
          </p:cNvPr>
          <p:cNvSpPr/>
          <p:nvPr>
            <p:custDataLst>
              <p:tags r:id="rId4"/>
            </p:custDataLst>
          </p:nvPr>
        </p:nvSpPr>
        <p:spPr>
          <a:xfrm>
            <a:off x="334002" y="2713464"/>
            <a:ext cx="8534935" cy="215590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Tell us about the traction you've seen in the market. Do you have any </a:t>
            </a:r>
            <a:r>
              <a:rPr lang="en-CA" sz="1000" b="1" dirty="0">
                <a:solidFill>
                  <a:sysClr val="windowText" lastClr="000000"/>
                </a:solidFill>
              </a:rPr>
              <a:t>sales for your solution</a:t>
            </a:r>
            <a:r>
              <a:rPr lang="en-US" sz="1000" b="1" noProof="0" dirty="0">
                <a:solidFill>
                  <a:sysClr val="windowText" lastClr="000000"/>
                </a:solidFill>
              </a:rPr>
              <a:t>? Positive customer feedback? Letters of support? Industrial partners?</a:t>
            </a:r>
            <a:endParaRPr lang="en-CA" sz="1000" b="1" noProof="0" dirty="0">
              <a:solidFill>
                <a:sysClr val="windowText" lastClr="000000"/>
              </a:solidFill>
            </a:endParaRPr>
          </a:p>
          <a:p>
            <a:r>
              <a:rPr lang="en-CA" sz="1000" noProof="0" dirty="0">
                <a:solidFill>
                  <a:sysClr val="windowText" lastClr="000000"/>
                </a:solidFill>
              </a:rPr>
              <a:t>Type your answer here</a:t>
            </a:r>
          </a:p>
          <a:p>
            <a:endParaRPr lang="en-CA" sz="1000" noProof="0" dirty="0">
              <a:solidFill>
                <a:sysClr val="windowText" lastClr="000000"/>
              </a:solidFill>
            </a:endParaRPr>
          </a:p>
        </p:txBody>
      </p:sp>
    </p:spTree>
    <p:extLst>
      <p:ext uri="{BB962C8B-B14F-4D97-AF65-F5344CB8AC3E}">
        <p14:creationId xmlns:p14="http://schemas.microsoft.com/office/powerpoint/2010/main" val="104591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34"/>
          <p:cNvSpPr txBox="1"/>
          <p:nvPr>
            <p:custDataLst>
              <p:tags r:id="rId1"/>
            </p:custDataLst>
          </p:nvPr>
        </p:nvSpPr>
        <p:spPr>
          <a:xfrm>
            <a:off x="310900" y="107275"/>
            <a:ext cx="5062800" cy="41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00" noProof="0" dirty="0">
                <a:solidFill>
                  <a:schemeClr val="dk1"/>
                </a:solidFill>
              </a:rPr>
              <a:t>Intellectual Property Readiness Level – IPRL</a:t>
            </a:r>
          </a:p>
        </p:txBody>
      </p:sp>
      <p:sp>
        <p:nvSpPr>
          <p:cNvPr id="229" name="Google Shape;229;p34"/>
          <p:cNvSpPr txBox="1">
            <a:spLocks noGrp="1"/>
          </p:cNvSpPr>
          <p:nvPr>
            <p:ph type="title" idx="4294967295"/>
            <p:custDataLst>
              <p:tags r:id="rId2"/>
            </p:custDataLst>
          </p:nvPr>
        </p:nvSpPr>
        <p:spPr>
          <a:xfrm>
            <a:off x="310059" y="715974"/>
            <a:ext cx="3555600" cy="3585862"/>
          </a:xfrm>
          <a:prstGeom prst="rect">
            <a:avLst/>
          </a:prstGeom>
        </p:spPr>
        <p:txBody>
          <a:bodyPr spcFirstLastPara="1" wrap="square" lIns="91425" tIns="91425" rIns="91425" bIns="91425" anchor="t" anchorCtr="0">
            <a:noAutofit/>
          </a:bodyPr>
          <a:lstStyle/>
          <a:p>
            <a:pPr lvl="0">
              <a:spcBef>
                <a:spcPts val="1200"/>
              </a:spcBef>
              <a:buSzPts val="1100"/>
            </a:pPr>
            <a:r>
              <a:rPr lang="en-CA" sz="1100" noProof="0" dirty="0"/>
              <a:t>- </a:t>
            </a:r>
            <a:r>
              <a:rPr lang="en-CA" sz="1100" dirty="0"/>
              <a:t>Indicate which level your startup has COMPLETELY achieved and why</a:t>
            </a:r>
            <a:r>
              <a:rPr lang="en-CA" sz="1100" noProof="0" dirty="0"/>
              <a:t>;</a:t>
            </a:r>
            <a:br>
              <a:rPr lang="en-CA" sz="1100" noProof="0" dirty="0"/>
            </a:br>
            <a:br>
              <a:rPr lang="en-CA" sz="1100" noProof="0" dirty="0"/>
            </a:br>
            <a:r>
              <a:rPr lang="en-CA" sz="1100" noProof="0" dirty="0"/>
              <a:t>- </a:t>
            </a:r>
            <a:r>
              <a:rPr lang="en" sz="1100" dirty="0"/>
              <a:t>Check that you have satisfied all the points mentioned in the </a:t>
            </a:r>
            <a:r>
              <a:rPr lang="en-CA" sz="1100" dirty="0"/>
              <a:t>description. </a:t>
            </a:r>
            <a:r>
              <a:rPr lang="en" sz="1100" dirty="0"/>
              <a:t>If you have not achieved all the elements of the level, please default to the lower level</a:t>
            </a:r>
            <a:r>
              <a:rPr lang="en-CA" sz="1100" noProof="0" dirty="0"/>
              <a:t>; </a:t>
            </a:r>
            <a:br>
              <a:rPr lang="en-CA" sz="1100" noProof="0" dirty="0"/>
            </a:br>
            <a:br>
              <a:rPr lang="en-CA" sz="1100" noProof="0" dirty="0"/>
            </a:br>
            <a:r>
              <a:rPr lang="en-CA" sz="1100" noProof="0" dirty="0"/>
              <a:t>- </a:t>
            </a:r>
            <a:r>
              <a:rPr lang="en" sz="1100" dirty="0"/>
              <a:t>Be sure to address each </a:t>
            </a:r>
            <a:r>
              <a:rPr lang="en-CA" sz="1100" dirty="0"/>
              <a:t>bullet point</a:t>
            </a:r>
            <a:r>
              <a:rPr lang="en" sz="1100" dirty="0"/>
              <a:t> for the level achieved and support your answers with concrete evidence that you have indeed achieved that level in your journey</a:t>
            </a:r>
            <a:r>
              <a:rPr lang="en-CA" sz="1100" noProof="0" dirty="0"/>
              <a:t>; </a:t>
            </a:r>
            <a:br>
              <a:rPr lang="en-CA" sz="1100" noProof="0" dirty="0"/>
            </a:br>
            <a:br>
              <a:rPr lang="en-CA" sz="1100" noProof="0" dirty="0"/>
            </a:br>
            <a:r>
              <a:rPr lang="en" sz="1100" dirty="0"/>
              <a:t>If you have achieved some of the points listed at higher levels, please mention them</a:t>
            </a:r>
            <a:r>
              <a:rPr lang="en-CA" sz="1100" noProof="0" dirty="0"/>
              <a:t>. </a:t>
            </a:r>
          </a:p>
        </p:txBody>
      </p:sp>
      <p:pic>
        <p:nvPicPr>
          <p:cNvPr id="230" name="Google Shape;230;p34"/>
          <p:cNvPicPr preferRelativeResize="0"/>
          <p:nvPr>
            <p:custDataLst>
              <p:tags r:id="rId3"/>
            </p:custDataLst>
          </p:nvPr>
        </p:nvPicPr>
        <p:blipFill rotWithShape="1">
          <a:blip r:embed="rId8">
            <a:alphaModFix/>
          </a:blip>
          <a:srcRect l="44886" r="44824"/>
          <a:stretch/>
        </p:blipFill>
        <p:spPr>
          <a:xfrm>
            <a:off x="4026001" y="652925"/>
            <a:ext cx="881300" cy="4261975"/>
          </a:xfrm>
          <a:prstGeom prst="rect">
            <a:avLst/>
          </a:prstGeom>
          <a:noFill/>
          <a:ln>
            <a:noFill/>
          </a:ln>
        </p:spPr>
      </p:pic>
      <p:pic>
        <p:nvPicPr>
          <p:cNvPr id="231" name="Google Shape;231;p34"/>
          <p:cNvPicPr preferRelativeResize="0"/>
          <p:nvPr>
            <p:custDataLst>
              <p:tags r:id="rId4"/>
            </p:custDataLst>
          </p:nvPr>
        </p:nvPicPr>
        <p:blipFill>
          <a:blip r:embed="rId9">
            <a:alphaModFix/>
          </a:blip>
          <a:stretch>
            <a:fillRect/>
          </a:stretch>
        </p:blipFill>
        <p:spPr>
          <a:xfrm>
            <a:off x="4969942" y="0"/>
            <a:ext cx="4069917" cy="5143502"/>
          </a:xfrm>
          <a:prstGeom prst="rect">
            <a:avLst/>
          </a:prstGeom>
          <a:noFill/>
          <a:ln>
            <a:noFill/>
          </a:ln>
        </p:spPr>
      </p:pic>
      <p:sp>
        <p:nvSpPr>
          <p:cNvPr id="3" name="Rectangle 2">
            <a:extLst>
              <a:ext uri="{FF2B5EF4-FFF2-40B4-BE49-F238E27FC236}">
                <a16:creationId xmlns:a16="http://schemas.microsoft.com/office/drawing/2014/main" id="{C689410D-14C7-4193-2113-EFB4F3FC2DFE}"/>
              </a:ext>
            </a:extLst>
          </p:cNvPr>
          <p:cNvSpPr/>
          <p:nvPr>
            <p:custDataLst>
              <p:tags r:id="rId5"/>
            </p:custDataLst>
          </p:nvPr>
        </p:nvSpPr>
        <p:spPr>
          <a:xfrm>
            <a:off x="4258491" y="639677"/>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2137C0D3-1BF6-5308-58AB-8C20E6BB2457}"/>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D449188A-6A44-38FD-FE44-5A19A96F14C2}"/>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CA" noProof="0" dirty="0">
                <a:solidFill>
                  <a:schemeClr val="dk1"/>
                </a:solidFill>
              </a:rPr>
              <a:t>INTELLECTUAL PROPERTY READINESS LEVEL – IPRL </a:t>
            </a:r>
            <a:r>
              <a:rPr lang="en-CA" noProof="0" dirty="0"/>
              <a:t>(maximum 3 slides) </a:t>
            </a:r>
            <a:endParaRPr lang="en-CA" noProof="0" dirty="0">
              <a:solidFill>
                <a:schemeClr val="dk1"/>
              </a:solidFill>
            </a:endParaRPr>
          </a:p>
          <a:p>
            <a:pPr lvl="0">
              <a:buClr>
                <a:schemeClr val="dk1"/>
              </a:buClr>
              <a:buSzPts val="1100"/>
            </a:pPr>
            <a:br>
              <a:rPr lang="en-CA" noProof="0" dirty="0">
                <a:solidFill>
                  <a:schemeClr val="dk1"/>
                </a:solidFill>
              </a:rPr>
            </a:br>
            <a:endParaRPr lang="en-CA" noProof="0" dirty="0">
              <a:solidFill>
                <a:schemeClr val="dk1"/>
              </a:solidFill>
            </a:endParaRPr>
          </a:p>
        </p:txBody>
      </p:sp>
      <p:sp>
        <p:nvSpPr>
          <p:cNvPr id="222" name="Google Shape;222;p33">
            <a:extLst>
              <a:ext uri="{FF2B5EF4-FFF2-40B4-BE49-F238E27FC236}">
                <a16:creationId xmlns:a16="http://schemas.microsoft.com/office/drawing/2014/main" id="{ED2DF3D0-21DA-2EFE-23A3-3DC706029A54}"/>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16</a:t>
            </a:fld>
            <a:endParaRPr lang="en-CA" noProof="0" dirty="0"/>
          </a:p>
        </p:txBody>
      </p:sp>
      <p:sp>
        <p:nvSpPr>
          <p:cNvPr id="4" name="Rectangle 3">
            <a:extLst>
              <a:ext uri="{FF2B5EF4-FFF2-40B4-BE49-F238E27FC236}">
                <a16:creationId xmlns:a16="http://schemas.microsoft.com/office/drawing/2014/main" id="{4355CAF8-5ACA-217F-3B30-A1FC9F3BFC21}"/>
              </a:ext>
            </a:extLst>
          </p:cNvPr>
          <p:cNvSpPr/>
          <p:nvPr>
            <p:custDataLst>
              <p:tags r:id="rId3"/>
            </p:custDataLst>
          </p:nvPr>
        </p:nvSpPr>
        <p:spPr>
          <a:xfrm>
            <a:off x="334002" y="615619"/>
            <a:ext cx="853493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dirty="0">
                <a:solidFill>
                  <a:sysClr val="windowText" lastClr="000000"/>
                </a:solidFill>
              </a:rPr>
              <a:t>What IPRL level has been achieved?</a:t>
            </a:r>
            <a:r>
              <a:rPr lang="en-CA" sz="1000" dirty="0">
                <a:solidFill>
                  <a:sysClr val="windowText" lastClr="000000"/>
                </a:solidFill>
              </a:rPr>
              <a:t> Type </a:t>
            </a:r>
            <a:r>
              <a:rPr lang="en-CA" sz="1000" noProof="0" dirty="0">
                <a:solidFill>
                  <a:sysClr val="windowText" lastClr="000000"/>
                </a:solidFill>
              </a:rPr>
              <a:t>your answer here</a:t>
            </a:r>
          </a:p>
          <a:p>
            <a:endParaRPr lang="en-CA" sz="1000" noProof="0" dirty="0">
              <a:solidFill>
                <a:sysClr val="windowText" lastClr="000000"/>
              </a:solidFill>
            </a:endParaRPr>
          </a:p>
        </p:txBody>
      </p:sp>
      <p:sp>
        <p:nvSpPr>
          <p:cNvPr id="10" name="Rectangle 9">
            <a:extLst>
              <a:ext uri="{FF2B5EF4-FFF2-40B4-BE49-F238E27FC236}">
                <a16:creationId xmlns:a16="http://schemas.microsoft.com/office/drawing/2014/main" id="{B3D7F77D-CD40-9A0C-5C5C-3B6EDD1BFE6E}"/>
              </a:ext>
            </a:extLst>
          </p:cNvPr>
          <p:cNvSpPr/>
          <p:nvPr>
            <p:custDataLst>
              <p:tags r:id="rId4"/>
            </p:custDataLst>
          </p:nvPr>
        </p:nvSpPr>
        <p:spPr>
          <a:xfrm>
            <a:off x="334001" y="1046251"/>
            <a:ext cx="8534935" cy="1668374"/>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CA" sz="1000" b="1" noProof="0" dirty="0">
                <a:solidFill>
                  <a:sysClr val="windowText" lastClr="000000"/>
                </a:solidFill>
              </a:rPr>
              <a:t>What is the nature of your intellectual property (IP)? Is it know-how, an industrial process, a molecule, a new metal alloy, code, copyright, or something else? Reminder: </a:t>
            </a:r>
            <a:r>
              <a:rPr lang="en-US" sz="1000" b="1" dirty="0">
                <a:solidFill>
                  <a:sysClr val="windowText" lastClr="000000"/>
                </a:solidFill>
              </a:rPr>
              <a:t>do not disclose anything confidential. </a:t>
            </a:r>
            <a:r>
              <a:rPr lang="en-CA" sz="1000" noProof="0" dirty="0">
                <a:solidFill>
                  <a:sysClr val="windowText" lastClr="000000"/>
                </a:solidFill>
              </a:rPr>
              <a:t>Type your answer here</a:t>
            </a:r>
          </a:p>
          <a:p>
            <a:endParaRPr lang="en-CA" sz="1000" b="1" noProof="0" dirty="0">
              <a:solidFill>
                <a:sysClr val="windowText" lastClr="000000"/>
              </a:solidFill>
            </a:endParaRPr>
          </a:p>
          <a:p>
            <a:r>
              <a:rPr lang="en-CA" sz="1000" b="1" noProof="0" dirty="0">
                <a:solidFill>
                  <a:sysClr val="windowText" lastClr="000000"/>
                </a:solidFill>
              </a:rPr>
              <a:t>Who developed the IP? </a:t>
            </a:r>
            <a:r>
              <a:rPr lang="en-CA" sz="1000" noProof="0" dirty="0">
                <a:solidFill>
                  <a:sysClr val="windowText" lastClr="000000"/>
                </a:solidFill>
              </a:rPr>
              <a:t>List all the inventors of the IP, as well as their university if the IP was developed in a university setting.</a:t>
            </a:r>
            <a:endParaRPr lang="en-CA" sz="1000" noProof="0" dirty="0">
              <a:solidFill>
                <a:sysClr val="windowText" lastClr="000000"/>
              </a:solidFill>
              <a:cs typeface="Arial"/>
            </a:endParaRPr>
          </a:p>
          <a:p>
            <a:endParaRPr lang="en-CA" sz="1000" noProof="0" dirty="0">
              <a:solidFill>
                <a:sysClr val="windowText" lastClr="000000"/>
              </a:solidFill>
            </a:endParaRPr>
          </a:p>
        </p:txBody>
      </p:sp>
      <p:sp>
        <p:nvSpPr>
          <p:cNvPr id="11" name="Rectangle 10">
            <a:extLst>
              <a:ext uri="{FF2B5EF4-FFF2-40B4-BE49-F238E27FC236}">
                <a16:creationId xmlns:a16="http://schemas.microsoft.com/office/drawing/2014/main" id="{2198A047-462C-1DAD-1491-D652E8EB41AD}"/>
              </a:ext>
            </a:extLst>
          </p:cNvPr>
          <p:cNvSpPr/>
          <p:nvPr>
            <p:custDataLst>
              <p:tags r:id="rId5"/>
            </p:custDataLst>
          </p:nvPr>
        </p:nvSpPr>
        <p:spPr>
          <a:xfrm>
            <a:off x="334001" y="2769764"/>
            <a:ext cx="8534935" cy="1668374"/>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dirty="0">
                <a:solidFill>
                  <a:sysClr val="windowText" lastClr="000000"/>
                </a:solidFill>
              </a:rPr>
              <a:t>If relevant, what type of protection do you have for this </a:t>
            </a:r>
            <a:r>
              <a:rPr lang="en-CA" sz="1000" b="1" noProof="0" dirty="0">
                <a:solidFill>
                  <a:sysClr val="windowText" lastClr="000000"/>
                </a:solidFill>
              </a:rPr>
              <a:t>IP? </a:t>
            </a:r>
          </a:p>
          <a:p>
            <a:r>
              <a:rPr lang="en-US" sz="1000" dirty="0">
                <a:solidFill>
                  <a:sysClr val="windowText" lastClr="000000"/>
                </a:solidFill>
              </a:rPr>
              <a:t>List all patents, trademarks, industrial designs, or copyrights that you own</a:t>
            </a:r>
            <a:r>
              <a:rPr lang="en-CA" sz="1000" noProof="0" dirty="0">
                <a:solidFill>
                  <a:sysClr val="windowText" lastClr="000000"/>
                </a:solidFill>
              </a:rPr>
              <a:t>. Type your answer here</a:t>
            </a:r>
            <a:endParaRPr lang="en-CA" sz="1000" noProof="0" dirty="0">
              <a:solidFill>
                <a:sysClr val="windowText" lastClr="000000"/>
              </a:solidFill>
              <a:cs typeface="Arial"/>
            </a:endParaRPr>
          </a:p>
          <a:p>
            <a:endParaRPr lang="en-CA" sz="1000" b="1" noProof="0" dirty="0">
              <a:solidFill>
                <a:sysClr val="windowText" lastClr="000000"/>
              </a:solidFill>
            </a:endParaRPr>
          </a:p>
        </p:txBody>
      </p:sp>
    </p:spTree>
    <p:extLst>
      <p:ext uri="{BB962C8B-B14F-4D97-AF65-F5344CB8AC3E}">
        <p14:creationId xmlns:p14="http://schemas.microsoft.com/office/powerpoint/2010/main" val="291402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7AC9EB2E-C2AC-AEFD-A7E5-1F0A0FD0E132}"/>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9B5F6861-B588-8F74-E51C-6792E3273FD4}"/>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CA" dirty="0">
                <a:solidFill>
                  <a:schemeClr val="dk1"/>
                </a:solidFill>
              </a:rPr>
              <a:t>INTELLECTUAL PROPERTY READINESS LEVEL – IPRL </a:t>
            </a:r>
            <a:endParaRPr lang="en-CA" noProof="0" dirty="0">
              <a:solidFill>
                <a:schemeClr val="dk1"/>
              </a:solidFill>
            </a:endParaRPr>
          </a:p>
        </p:txBody>
      </p:sp>
      <p:sp>
        <p:nvSpPr>
          <p:cNvPr id="222" name="Google Shape;222;p33">
            <a:extLst>
              <a:ext uri="{FF2B5EF4-FFF2-40B4-BE49-F238E27FC236}">
                <a16:creationId xmlns:a16="http://schemas.microsoft.com/office/drawing/2014/main" id="{23124987-E187-9343-7BB8-2721DB3FE0E1}"/>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17</a:t>
            </a:fld>
            <a:endParaRPr lang="en-CA" noProof="0" dirty="0"/>
          </a:p>
        </p:txBody>
      </p:sp>
      <p:sp>
        <p:nvSpPr>
          <p:cNvPr id="5" name="Rectangle 4">
            <a:extLst>
              <a:ext uri="{FF2B5EF4-FFF2-40B4-BE49-F238E27FC236}">
                <a16:creationId xmlns:a16="http://schemas.microsoft.com/office/drawing/2014/main" id="{315B904C-570D-DCEF-945E-D9CA1E879C6C}"/>
              </a:ext>
            </a:extLst>
          </p:cNvPr>
          <p:cNvSpPr/>
          <p:nvPr>
            <p:custDataLst>
              <p:tags r:id="rId3"/>
            </p:custDataLst>
          </p:nvPr>
        </p:nvSpPr>
        <p:spPr>
          <a:xfrm>
            <a:off x="334000" y="727732"/>
            <a:ext cx="8534935" cy="194916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If you do not have protection for your intellectual property, what is your strategy for protecting your IP? What is your time frame for filing applications to obtain this protection</a:t>
            </a:r>
            <a:r>
              <a:rPr lang="en-CA" sz="1000" b="1" noProof="0" dirty="0">
                <a:solidFill>
                  <a:sysClr val="windowText" lastClr="000000"/>
                </a:solidFill>
              </a:rPr>
              <a:t>?</a:t>
            </a:r>
          </a:p>
          <a:p>
            <a:r>
              <a:rPr lang="en-CA" sz="1000" noProof="0" dirty="0">
                <a:solidFill>
                  <a:sysClr val="windowText" lastClr="000000"/>
                </a:solidFill>
              </a:rPr>
              <a:t>Type your answer here. </a:t>
            </a:r>
          </a:p>
        </p:txBody>
      </p:sp>
      <p:sp>
        <p:nvSpPr>
          <p:cNvPr id="2" name="Rectangle 1">
            <a:extLst>
              <a:ext uri="{FF2B5EF4-FFF2-40B4-BE49-F238E27FC236}">
                <a16:creationId xmlns:a16="http://schemas.microsoft.com/office/drawing/2014/main" id="{EB455932-606B-EA15-D48B-EECD023FB33A}"/>
              </a:ext>
            </a:extLst>
          </p:cNvPr>
          <p:cNvSpPr/>
          <p:nvPr>
            <p:custDataLst>
              <p:tags r:id="rId4"/>
            </p:custDataLst>
          </p:nvPr>
        </p:nvSpPr>
        <p:spPr>
          <a:xfrm>
            <a:off x="334000" y="2778919"/>
            <a:ext cx="8534935" cy="2180607"/>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dirty="0">
                <a:solidFill>
                  <a:sysClr val="windowText" lastClr="000000"/>
                </a:solidFill>
              </a:rPr>
              <a:t>How did you develop this protection strategy? How did you decide which elements were most important to protect? Did you work with lawyers, patent agents, members of a technology transfer office, or other experts? Was a prior art search conducted</a:t>
            </a:r>
            <a:r>
              <a:rPr lang="en-CA" sz="1000" b="1" noProof="0" dirty="0">
                <a:solidFill>
                  <a:sysClr val="windowText" lastClr="000000"/>
                </a:solidFill>
              </a:rPr>
              <a:t>?</a:t>
            </a:r>
          </a:p>
          <a:p>
            <a:r>
              <a:rPr lang="en-CA" sz="1000" noProof="0" dirty="0">
                <a:solidFill>
                  <a:sysClr val="windowText" lastClr="000000"/>
                </a:solidFill>
              </a:rPr>
              <a:t>Type your answer here</a:t>
            </a:r>
            <a:endParaRPr lang="en-CA" sz="1000" noProof="0" dirty="0">
              <a:solidFill>
                <a:sysClr val="windowText" lastClr="000000"/>
              </a:solidFill>
              <a:cs typeface="Arial"/>
            </a:endParaRPr>
          </a:p>
          <a:p>
            <a:endParaRPr lang="en-CA" sz="1000" b="1" noProof="0" dirty="0">
              <a:solidFill>
                <a:sysClr val="windowText" lastClr="000000"/>
              </a:solidFill>
            </a:endParaRPr>
          </a:p>
        </p:txBody>
      </p:sp>
    </p:spTree>
    <p:extLst>
      <p:ext uri="{BB962C8B-B14F-4D97-AF65-F5344CB8AC3E}">
        <p14:creationId xmlns:p14="http://schemas.microsoft.com/office/powerpoint/2010/main" val="357170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A9C3A276-F620-F245-529D-A69B973BDCB8}"/>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10193154-7B32-0251-A56A-8A5FBF1E6137}"/>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a:buClr>
                <a:schemeClr val="dk1"/>
              </a:buClr>
              <a:buSzPts val="1100"/>
            </a:pPr>
            <a:r>
              <a:rPr lang="en-CA" dirty="0">
                <a:solidFill>
                  <a:schemeClr val="dk1"/>
                </a:solidFill>
              </a:rPr>
              <a:t>INTELLECTUAL PROPERTY READINESS LEVEL – IPRL </a:t>
            </a:r>
            <a:r>
              <a:rPr lang="en-CA" noProof="0" dirty="0">
                <a:solidFill>
                  <a:schemeClr val="dk1"/>
                </a:solidFill>
              </a:rPr>
              <a:t> </a:t>
            </a:r>
            <a:r>
              <a:rPr lang="en-CA" noProof="0" dirty="0"/>
              <a:t> </a:t>
            </a:r>
            <a:endParaRPr lang="en-CA" noProof="0" dirty="0">
              <a:solidFill>
                <a:schemeClr val="dk1"/>
              </a:solidFill>
            </a:endParaRPr>
          </a:p>
          <a:p>
            <a:pPr lvl="0">
              <a:buClr>
                <a:schemeClr val="dk1"/>
              </a:buClr>
              <a:buSzPts val="1100"/>
            </a:pPr>
            <a:br>
              <a:rPr lang="en-CA" noProof="0" dirty="0">
                <a:solidFill>
                  <a:schemeClr val="dk1"/>
                </a:solidFill>
              </a:rPr>
            </a:br>
            <a:endParaRPr lang="en-CA" noProof="0" dirty="0">
              <a:solidFill>
                <a:schemeClr val="dk1"/>
              </a:solidFill>
            </a:endParaRPr>
          </a:p>
        </p:txBody>
      </p:sp>
      <p:sp>
        <p:nvSpPr>
          <p:cNvPr id="222" name="Google Shape;222;p33">
            <a:extLst>
              <a:ext uri="{FF2B5EF4-FFF2-40B4-BE49-F238E27FC236}">
                <a16:creationId xmlns:a16="http://schemas.microsoft.com/office/drawing/2014/main" id="{1A57B915-C112-DE56-A2F2-B3295C6415B9}"/>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18</a:t>
            </a:fld>
            <a:endParaRPr lang="en-CA" noProof="0" dirty="0"/>
          </a:p>
        </p:txBody>
      </p:sp>
      <p:sp>
        <p:nvSpPr>
          <p:cNvPr id="5" name="Rectangle 4">
            <a:extLst>
              <a:ext uri="{FF2B5EF4-FFF2-40B4-BE49-F238E27FC236}">
                <a16:creationId xmlns:a16="http://schemas.microsoft.com/office/drawing/2014/main" id="{34B53ABD-03C3-5CD7-B81D-960E0CD5866E}"/>
              </a:ext>
            </a:extLst>
          </p:cNvPr>
          <p:cNvSpPr/>
          <p:nvPr>
            <p:custDataLst>
              <p:tags r:id="rId3"/>
            </p:custDataLst>
          </p:nvPr>
        </p:nvSpPr>
        <p:spPr>
          <a:xfrm>
            <a:off x="334000" y="1265925"/>
            <a:ext cx="8534935" cy="183199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dirty="0">
                <a:solidFill>
                  <a:sysClr val="windowText" lastClr="000000"/>
                </a:solidFill>
              </a:rPr>
              <a:t>Has a declaration of invention been filed with your institution for this IP</a:t>
            </a:r>
            <a:r>
              <a:rPr lang="en-CA" sz="1000" b="1" noProof="0" dirty="0">
                <a:solidFill>
                  <a:sysClr val="windowText" lastClr="000000"/>
                </a:solidFill>
              </a:rPr>
              <a:t>? </a:t>
            </a:r>
            <a:r>
              <a:rPr lang="en-CA" sz="1000" noProof="0" dirty="0">
                <a:solidFill>
                  <a:sysClr val="windowText" lastClr="000000"/>
                </a:solidFill>
              </a:rPr>
              <a:t>If so, please indicate the name of the institution and </a:t>
            </a:r>
            <a:r>
              <a:rPr lang="en-US" sz="1000" noProof="0" dirty="0">
                <a:solidFill>
                  <a:sysClr val="windowText" lastClr="000000"/>
                </a:solidFill>
              </a:rPr>
              <a:t>the reference number assigned by</a:t>
            </a:r>
            <a:r>
              <a:rPr lang="en-CA" sz="1000" noProof="0" dirty="0">
                <a:solidFill>
                  <a:sysClr val="windowText" lastClr="000000"/>
                </a:solidFill>
              </a:rPr>
              <a:t> </a:t>
            </a:r>
            <a:r>
              <a:rPr lang="en-CA" sz="1000" dirty="0">
                <a:solidFill>
                  <a:sysClr val="windowText" lastClr="000000"/>
                </a:solidFill>
              </a:rPr>
              <a:t>your institution or by </a:t>
            </a:r>
            <a:r>
              <a:rPr lang="en-CA" sz="1000" noProof="0" dirty="0" err="1">
                <a:solidFill>
                  <a:sysClr val="windowText" lastClr="000000"/>
                </a:solidFill>
              </a:rPr>
              <a:t>Axelys</a:t>
            </a:r>
            <a:r>
              <a:rPr lang="en-CA" sz="1000" noProof="0" dirty="0">
                <a:solidFill>
                  <a:sysClr val="windowText" lastClr="000000"/>
                </a:solidFill>
              </a:rPr>
              <a:t>.</a:t>
            </a:r>
            <a:endParaRPr lang="en-CA" sz="1000" noProof="0" dirty="0">
              <a:solidFill>
                <a:sysClr val="windowText" lastClr="000000"/>
              </a:solidFill>
              <a:cs typeface="Arial"/>
            </a:endParaRPr>
          </a:p>
          <a:p>
            <a:endParaRPr lang="en-CA" sz="1000" b="1" noProof="0" dirty="0">
              <a:solidFill>
                <a:sysClr val="windowText" lastClr="000000"/>
              </a:solidFill>
            </a:endParaRPr>
          </a:p>
          <a:p>
            <a:r>
              <a:rPr lang="en-US" sz="1000" b="1" noProof="0" dirty="0">
                <a:solidFill>
                  <a:sysClr val="windowText" lastClr="000000"/>
                </a:solidFill>
              </a:rPr>
              <a:t>Does your company own the right to use this IP</a:t>
            </a:r>
            <a:r>
              <a:rPr lang="en-CA" sz="1000" b="1" noProof="0" dirty="0">
                <a:solidFill>
                  <a:sysClr val="windowText" lastClr="000000"/>
                </a:solidFill>
              </a:rPr>
              <a:t>? </a:t>
            </a:r>
            <a:r>
              <a:rPr lang="en-CA" sz="1000" noProof="0" dirty="0">
                <a:solidFill>
                  <a:sysClr val="windowText" lastClr="000000"/>
                </a:solidFill>
              </a:rPr>
              <a:t>If so, describe the type </a:t>
            </a:r>
            <a:r>
              <a:rPr lang="en-CA" sz="1000" dirty="0">
                <a:solidFill>
                  <a:sysClr val="windowText" lastClr="000000"/>
                </a:solidFill>
              </a:rPr>
              <a:t>of right you hold </a:t>
            </a:r>
            <a:r>
              <a:rPr lang="en-CA" sz="1000" noProof="0" dirty="0">
                <a:solidFill>
                  <a:sysClr val="windowText" lastClr="000000"/>
                </a:solidFill>
              </a:rPr>
              <a:t>(licence, assignment, etc.) </a:t>
            </a:r>
            <a:r>
              <a:rPr lang="en-US" sz="1000" dirty="0">
                <a:solidFill>
                  <a:sysClr val="windowText" lastClr="000000"/>
                </a:solidFill>
              </a:rPr>
              <a:t>and the main terms of the agreement (exclusive license, geography</a:t>
            </a:r>
            <a:r>
              <a:rPr lang="en-CA" sz="1000" noProof="0" dirty="0">
                <a:solidFill>
                  <a:sysClr val="windowText" lastClr="000000"/>
                </a:solidFill>
              </a:rPr>
              <a:t>, etc.) </a:t>
            </a:r>
          </a:p>
          <a:p>
            <a:endParaRPr lang="en-CA" sz="1000" b="1" noProof="0" dirty="0">
              <a:solidFill>
                <a:sysClr val="windowText" lastClr="000000"/>
              </a:solidFill>
            </a:endParaRPr>
          </a:p>
          <a:p>
            <a:r>
              <a:rPr lang="en-US" sz="1000" b="1" dirty="0">
                <a:solidFill>
                  <a:sysClr val="windowText" lastClr="000000"/>
                </a:solidFill>
              </a:rPr>
              <a:t>If you do not own the right to use this IP</a:t>
            </a:r>
            <a:r>
              <a:rPr lang="en-CA" sz="1000" b="1" noProof="0" dirty="0">
                <a:solidFill>
                  <a:sysClr val="windowText" lastClr="000000"/>
                </a:solidFill>
              </a:rPr>
              <a:t>, please indicate the </a:t>
            </a:r>
            <a:r>
              <a:rPr lang="en-US" sz="1000" b="1" dirty="0">
                <a:solidFill>
                  <a:sysClr val="windowText" lastClr="000000"/>
                </a:solidFill>
              </a:rPr>
              <a:t>status of your discussions with your technology transfer office. What is the plan and timeframe for transferring the rights or IP to you</a:t>
            </a:r>
            <a:r>
              <a:rPr lang="en-CA" sz="1000" b="1" noProof="0" dirty="0">
                <a:solidFill>
                  <a:sysClr val="windowText" lastClr="000000"/>
                </a:solidFill>
              </a:rPr>
              <a:t>? </a:t>
            </a:r>
            <a:r>
              <a:rPr lang="en-CA" sz="1000" noProof="0" dirty="0">
                <a:solidFill>
                  <a:sysClr val="windowText" lastClr="000000"/>
                </a:solidFill>
              </a:rPr>
              <a:t>Type your answer here</a:t>
            </a:r>
          </a:p>
          <a:p>
            <a:endParaRPr lang="en-CA" sz="1000" b="1" noProof="0" dirty="0">
              <a:solidFill>
                <a:sysClr val="windowText" lastClr="000000"/>
              </a:solidFill>
            </a:endParaRPr>
          </a:p>
          <a:p>
            <a:endParaRPr lang="en-CA" sz="1000" noProof="0" dirty="0">
              <a:solidFill>
                <a:sysClr val="windowText" lastClr="000000"/>
              </a:solidFill>
              <a:cs typeface="Arial"/>
            </a:endParaRPr>
          </a:p>
          <a:p>
            <a:endParaRPr lang="en-CA" sz="1000" noProof="0" dirty="0">
              <a:solidFill>
                <a:sysClr val="windowText" lastClr="000000"/>
              </a:solidFill>
              <a:cs typeface="Arial"/>
            </a:endParaRPr>
          </a:p>
          <a:p>
            <a:endParaRPr lang="en-CA" sz="1000" noProof="0" dirty="0">
              <a:solidFill>
                <a:sysClr val="windowText" lastClr="000000"/>
              </a:solidFill>
              <a:cs typeface="Arial"/>
            </a:endParaRPr>
          </a:p>
          <a:p>
            <a:endParaRPr lang="en-CA" sz="1000" noProof="0" dirty="0">
              <a:solidFill>
                <a:sysClr val="windowText" lastClr="000000"/>
              </a:solidFill>
            </a:endParaRPr>
          </a:p>
        </p:txBody>
      </p:sp>
      <p:sp>
        <p:nvSpPr>
          <p:cNvPr id="6" name="Rectangle 5">
            <a:extLst>
              <a:ext uri="{FF2B5EF4-FFF2-40B4-BE49-F238E27FC236}">
                <a16:creationId xmlns:a16="http://schemas.microsoft.com/office/drawing/2014/main" id="{62970E7D-4D07-BE38-2331-3321597EF541}"/>
              </a:ext>
            </a:extLst>
          </p:cNvPr>
          <p:cNvSpPr/>
          <p:nvPr>
            <p:custDataLst>
              <p:tags r:id="rId4"/>
            </p:custDataLst>
          </p:nvPr>
        </p:nvSpPr>
        <p:spPr>
          <a:xfrm>
            <a:off x="334000" y="615129"/>
            <a:ext cx="853493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dirty="0">
                <a:solidFill>
                  <a:sysClr val="windowText" lastClr="000000"/>
                </a:solidFill>
              </a:rPr>
              <a:t>Was the IP developed using university resources (access to laboratories</a:t>
            </a:r>
            <a:r>
              <a:rPr lang="en-CA" sz="1000" b="1" noProof="0" dirty="0">
                <a:solidFill>
                  <a:sysClr val="windowText" lastClr="000000"/>
                </a:solidFill>
              </a:rPr>
              <a:t>, doctoral salaries, etc.)? </a:t>
            </a:r>
            <a:r>
              <a:rPr lang="en-CA" sz="1000" noProof="0" dirty="0">
                <a:solidFill>
                  <a:sysClr val="windowText" lastClr="000000"/>
                </a:solidFill>
              </a:rPr>
              <a:t>Type your answer here (Yes/No)</a:t>
            </a:r>
          </a:p>
          <a:p>
            <a:endParaRPr lang="en-CA" sz="1000" noProof="0" dirty="0">
              <a:solidFill>
                <a:sysClr val="windowText" lastClr="000000"/>
              </a:solidFill>
            </a:endParaRPr>
          </a:p>
        </p:txBody>
      </p:sp>
      <p:sp>
        <p:nvSpPr>
          <p:cNvPr id="8" name="ZoneTexte 7">
            <a:extLst>
              <a:ext uri="{FF2B5EF4-FFF2-40B4-BE49-F238E27FC236}">
                <a16:creationId xmlns:a16="http://schemas.microsoft.com/office/drawing/2014/main" id="{B07FA7FC-863D-BD07-F883-3F5D742A122F}"/>
              </a:ext>
            </a:extLst>
          </p:cNvPr>
          <p:cNvSpPr txBox="1"/>
          <p:nvPr>
            <p:custDataLst>
              <p:tags r:id="rId5"/>
            </p:custDataLst>
          </p:nvPr>
        </p:nvSpPr>
        <p:spPr>
          <a:xfrm>
            <a:off x="275065" y="980329"/>
            <a:ext cx="4572000" cy="261610"/>
          </a:xfrm>
          <a:prstGeom prst="rect">
            <a:avLst/>
          </a:prstGeom>
          <a:noFill/>
        </p:spPr>
        <p:txBody>
          <a:bodyPr wrap="square">
            <a:spAutoFit/>
          </a:bodyPr>
          <a:lstStyle/>
          <a:p>
            <a:r>
              <a:rPr lang="en-CA" sz="1100" b="1" dirty="0">
                <a:solidFill>
                  <a:schemeClr val="accent1">
                    <a:lumMod val="50000"/>
                  </a:schemeClr>
                </a:solidFill>
              </a:rPr>
              <a:t>If</a:t>
            </a:r>
            <a:r>
              <a:rPr lang="en-CA" sz="1100" b="1" noProof="0" dirty="0">
                <a:solidFill>
                  <a:schemeClr val="accent1">
                    <a:lumMod val="50000"/>
                  </a:schemeClr>
                </a:solidFill>
              </a:rPr>
              <a:t> </a:t>
            </a:r>
            <a:r>
              <a:rPr lang="en-CA" sz="1100" b="1" u="sng" noProof="0" dirty="0">
                <a:solidFill>
                  <a:schemeClr val="accent1">
                    <a:lumMod val="50000"/>
                  </a:schemeClr>
                </a:solidFill>
              </a:rPr>
              <a:t>yes</a:t>
            </a:r>
            <a:r>
              <a:rPr lang="en-CA" sz="1100" b="1" dirty="0">
                <a:solidFill>
                  <a:schemeClr val="accent1">
                    <a:lumMod val="50000"/>
                  </a:schemeClr>
                </a:solidFill>
              </a:rPr>
              <a:t>, answer the following:</a:t>
            </a:r>
            <a:endParaRPr lang="en-CA" sz="1100" b="1" noProof="0" dirty="0">
              <a:solidFill>
                <a:schemeClr val="accent1">
                  <a:lumMod val="50000"/>
                </a:schemeClr>
              </a:solidFill>
            </a:endParaRPr>
          </a:p>
        </p:txBody>
      </p:sp>
      <p:sp>
        <p:nvSpPr>
          <p:cNvPr id="2" name="Rectangle 1">
            <a:extLst>
              <a:ext uri="{FF2B5EF4-FFF2-40B4-BE49-F238E27FC236}">
                <a16:creationId xmlns:a16="http://schemas.microsoft.com/office/drawing/2014/main" id="{EB2D2D2B-C6ED-45EB-2254-57956651CD55}"/>
              </a:ext>
            </a:extLst>
          </p:cNvPr>
          <p:cNvSpPr/>
          <p:nvPr>
            <p:custDataLst>
              <p:tags r:id="rId6"/>
            </p:custDataLst>
          </p:nvPr>
        </p:nvSpPr>
        <p:spPr>
          <a:xfrm>
            <a:off x="334000" y="3440812"/>
            <a:ext cx="8534935" cy="156530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CA" sz="1000" b="1" noProof="0" dirty="0">
                <a:solidFill>
                  <a:sysClr val="windowText" lastClr="000000"/>
                </a:solidFill>
              </a:rPr>
              <a:t>Explain how you developed your intellectual property. What resources did you use? </a:t>
            </a:r>
            <a:r>
              <a:rPr lang="en-US" sz="1000" b="1" dirty="0">
                <a:solidFill>
                  <a:sysClr val="windowText" lastClr="000000"/>
                </a:solidFill>
              </a:rPr>
              <a:t>Did you develop this IP with other inventors or organizations? What type of agreement did you sign to ensure that the IP belongs to you</a:t>
            </a:r>
            <a:r>
              <a:rPr lang="en-CA" sz="1000" b="1" noProof="0" dirty="0">
                <a:solidFill>
                  <a:sysClr val="windowText" lastClr="000000"/>
                </a:solidFill>
              </a:rPr>
              <a:t>?</a:t>
            </a:r>
          </a:p>
          <a:p>
            <a:r>
              <a:rPr lang="en-CA" sz="1000" noProof="0" dirty="0">
                <a:solidFill>
                  <a:sysClr val="windowText" lastClr="000000"/>
                </a:solidFill>
              </a:rPr>
              <a:t>Type your answer here</a:t>
            </a:r>
          </a:p>
          <a:p>
            <a:endParaRPr lang="en-CA" sz="1000" noProof="0" dirty="0">
              <a:solidFill>
                <a:sysClr val="windowText" lastClr="000000"/>
              </a:solidFill>
              <a:cs typeface="Arial"/>
            </a:endParaRPr>
          </a:p>
          <a:p>
            <a:endParaRPr lang="en-CA" sz="1000" noProof="0" dirty="0">
              <a:solidFill>
                <a:sysClr val="windowText" lastClr="000000"/>
              </a:solidFill>
              <a:cs typeface="Arial"/>
            </a:endParaRPr>
          </a:p>
          <a:p>
            <a:endParaRPr lang="en-CA" sz="1000" noProof="0" dirty="0">
              <a:solidFill>
                <a:sysClr val="windowText" lastClr="000000"/>
              </a:solidFill>
              <a:cs typeface="Arial"/>
            </a:endParaRPr>
          </a:p>
          <a:p>
            <a:endParaRPr lang="en-CA" sz="1000" noProof="0" dirty="0">
              <a:solidFill>
                <a:sysClr val="windowText" lastClr="000000"/>
              </a:solidFill>
            </a:endParaRPr>
          </a:p>
        </p:txBody>
      </p:sp>
      <p:sp>
        <p:nvSpPr>
          <p:cNvPr id="9" name="ZoneTexte 8">
            <a:extLst>
              <a:ext uri="{FF2B5EF4-FFF2-40B4-BE49-F238E27FC236}">
                <a16:creationId xmlns:a16="http://schemas.microsoft.com/office/drawing/2014/main" id="{853C842D-8BE6-1162-77E5-CA20F50B240D}"/>
              </a:ext>
            </a:extLst>
          </p:cNvPr>
          <p:cNvSpPr txBox="1"/>
          <p:nvPr>
            <p:custDataLst>
              <p:tags r:id="rId7"/>
            </p:custDataLst>
          </p:nvPr>
        </p:nvSpPr>
        <p:spPr>
          <a:xfrm>
            <a:off x="275065" y="3197889"/>
            <a:ext cx="4572000" cy="261610"/>
          </a:xfrm>
          <a:prstGeom prst="rect">
            <a:avLst/>
          </a:prstGeom>
          <a:noFill/>
        </p:spPr>
        <p:txBody>
          <a:bodyPr wrap="square">
            <a:spAutoFit/>
          </a:bodyPr>
          <a:lstStyle/>
          <a:p>
            <a:r>
              <a:rPr lang="en-CA" sz="1100" b="1" noProof="0" dirty="0">
                <a:solidFill>
                  <a:schemeClr val="accent1">
                    <a:lumMod val="50000"/>
                  </a:schemeClr>
                </a:solidFill>
              </a:rPr>
              <a:t>If </a:t>
            </a:r>
            <a:r>
              <a:rPr lang="en-CA" sz="1100" b="1" u="sng" noProof="0" dirty="0">
                <a:solidFill>
                  <a:schemeClr val="accent1">
                    <a:lumMod val="50000"/>
                  </a:schemeClr>
                </a:solidFill>
              </a:rPr>
              <a:t>no</a:t>
            </a:r>
            <a:r>
              <a:rPr lang="en-CA" sz="1100" b="1" noProof="0" dirty="0">
                <a:solidFill>
                  <a:schemeClr val="accent1">
                    <a:lumMod val="50000"/>
                  </a:schemeClr>
                </a:solidFill>
              </a:rPr>
              <a:t>, answer the following:</a:t>
            </a:r>
          </a:p>
        </p:txBody>
      </p:sp>
    </p:spTree>
    <p:extLst>
      <p:ext uri="{BB962C8B-B14F-4D97-AF65-F5344CB8AC3E}">
        <p14:creationId xmlns:p14="http://schemas.microsoft.com/office/powerpoint/2010/main" val="200035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7"/>
          <p:cNvSpPr txBox="1"/>
          <p:nvPr>
            <p:custDataLst>
              <p:tags r:id="rId1"/>
            </p:custDataLst>
          </p:nvPr>
        </p:nvSpPr>
        <p:spPr>
          <a:xfrm>
            <a:off x="311700" y="107275"/>
            <a:ext cx="4919576" cy="84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00" noProof="0" dirty="0">
                <a:solidFill>
                  <a:schemeClr val="dk1"/>
                </a:solidFill>
                <a:latin typeface="+mn-lt"/>
              </a:rPr>
              <a:t>Team Readiness Level – TMRL</a:t>
            </a:r>
          </a:p>
        </p:txBody>
      </p:sp>
      <p:sp>
        <p:nvSpPr>
          <p:cNvPr id="251" name="Google Shape;251;p37"/>
          <p:cNvSpPr txBox="1">
            <a:spLocks noGrp="1"/>
          </p:cNvSpPr>
          <p:nvPr>
            <p:ph type="title" idx="4294967295"/>
            <p:custDataLst>
              <p:tags r:id="rId2"/>
            </p:custDataLst>
          </p:nvPr>
        </p:nvSpPr>
        <p:spPr>
          <a:xfrm>
            <a:off x="330888" y="937850"/>
            <a:ext cx="2552700" cy="3939748"/>
          </a:xfrm>
          <a:prstGeom prst="rect">
            <a:avLst/>
          </a:prstGeom>
        </p:spPr>
        <p:txBody>
          <a:bodyPr spcFirstLastPara="1" wrap="square" lIns="91425" tIns="91425" rIns="91425" bIns="91425" anchor="t" anchorCtr="0">
            <a:noAutofit/>
          </a:bodyPr>
          <a:lstStyle/>
          <a:p>
            <a:pPr lvl="0">
              <a:spcBef>
                <a:spcPts val="1200"/>
              </a:spcBef>
              <a:buSzPts val="1100"/>
            </a:pPr>
            <a:r>
              <a:rPr lang="en-CA" sz="1100" noProof="0" dirty="0"/>
              <a:t>- </a:t>
            </a:r>
            <a:r>
              <a:rPr lang="en-CA" sz="1100" dirty="0"/>
              <a:t>Indicate which level your startup has COMPLETELY achieved and why</a:t>
            </a:r>
            <a:r>
              <a:rPr lang="en-CA" sz="1100" noProof="0" dirty="0"/>
              <a:t>;</a:t>
            </a:r>
            <a:br>
              <a:rPr lang="en-CA" sz="1100" noProof="0" dirty="0"/>
            </a:br>
            <a:br>
              <a:rPr lang="en-CA" sz="1100" noProof="0" dirty="0"/>
            </a:br>
            <a:r>
              <a:rPr lang="en-CA" sz="1100" noProof="0" dirty="0"/>
              <a:t>- </a:t>
            </a:r>
            <a:r>
              <a:rPr lang="en" sz="1100" dirty="0"/>
              <a:t>Check that you have satisfied all the points mentioned in the </a:t>
            </a:r>
            <a:r>
              <a:rPr lang="en-CA" sz="1100" dirty="0"/>
              <a:t>description. </a:t>
            </a:r>
            <a:r>
              <a:rPr lang="en" sz="1100" dirty="0"/>
              <a:t>If you have not achieved all the elements of the level, please default to the lower level</a:t>
            </a:r>
            <a:r>
              <a:rPr lang="en-CA" sz="1100" noProof="0" dirty="0"/>
              <a:t>.</a:t>
            </a:r>
            <a:br>
              <a:rPr lang="en-CA" sz="1100" noProof="0" dirty="0"/>
            </a:br>
            <a:br>
              <a:rPr lang="en-CA" sz="1100" noProof="0" dirty="0"/>
            </a:br>
            <a:r>
              <a:rPr lang="en-CA" sz="1100" noProof="0" dirty="0"/>
              <a:t>- </a:t>
            </a:r>
            <a:r>
              <a:rPr lang="en" sz="1100" dirty="0"/>
              <a:t>Be sure to address each </a:t>
            </a:r>
            <a:r>
              <a:rPr lang="en-CA" sz="1100" dirty="0"/>
              <a:t>bullet point</a:t>
            </a:r>
            <a:r>
              <a:rPr lang="en" sz="1100" dirty="0"/>
              <a:t> for the level achieved and support your answers with concrete evidence that you have indeed achieved that level in your journey</a:t>
            </a:r>
            <a:r>
              <a:rPr lang="en-CA" sz="1100" noProof="0" dirty="0"/>
              <a:t>.</a:t>
            </a:r>
            <a:br>
              <a:rPr lang="en-CA" sz="1100" noProof="0" dirty="0"/>
            </a:br>
            <a:br>
              <a:rPr lang="en-CA" sz="1100" noProof="0" dirty="0"/>
            </a:br>
            <a:r>
              <a:rPr lang="en-CA" sz="1100" noProof="0" dirty="0"/>
              <a:t>- </a:t>
            </a:r>
            <a:r>
              <a:rPr lang="en" sz="1100" dirty="0"/>
              <a:t>If you have achieved some of the points listed at higher levels, please mention them</a:t>
            </a:r>
            <a:r>
              <a:rPr lang="en-CA" sz="1100" noProof="0" dirty="0"/>
              <a:t>. </a:t>
            </a:r>
          </a:p>
        </p:txBody>
      </p:sp>
      <p:pic>
        <p:nvPicPr>
          <p:cNvPr id="252" name="Google Shape;252;p37"/>
          <p:cNvPicPr preferRelativeResize="0"/>
          <p:nvPr>
            <p:custDataLst>
              <p:tags r:id="rId3"/>
            </p:custDataLst>
          </p:nvPr>
        </p:nvPicPr>
        <p:blipFill rotWithShape="1">
          <a:blip r:embed="rId8">
            <a:alphaModFix/>
          </a:blip>
          <a:srcRect l="29710" r="58842"/>
          <a:stretch/>
        </p:blipFill>
        <p:spPr>
          <a:xfrm>
            <a:off x="2974275" y="568800"/>
            <a:ext cx="1007325" cy="4424748"/>
          </a:xfrm>
          <a:prstGeom prst="rect">
            <a:avLst/>
          </a:prstGeom>
          <a:noFill/>
          <a:ln>
            <a:noFill/>
          </a:ln>
        </p:spPr>
      </p:pic>
      <p:pic>
        <p:nvPicPr>
          <p:cNvPr id="253" name="Google Shape;253;p37"/>
          <p:cNvPicPr preferRelativeResize="0"/>
          <p:nvPr>
            <p:custDataLst>
              <p:tags r:id="rId4"/>
            </p:custDataLst>
          </p:nvPr>
        </p:nvPicPr>
        <p:blipFill>
          <a:blip r:embed="rId9">
            <a:alphaModFix/>
          </a:blip>
          <a:stretch>
            <a:fillRect/>
          </a:stretch>
        </p:blipFill>
        <p:spPr>
          <a:xfrm>
            <a:off x="4162975" y="151950"/>
            <a:ext cx="4919576" cy="4725648"/>
          </a:xfrm>
          <a:prstGeom prst="rect">
            <a:avLst/>
          </a:prstGeom>
          <a:noFill/>
          <a:ln>
            <a:noFill/>
          </a:ln>
        </p:spPr>
      </p:pic>
      <p:sp>
        <p:nvSpPr>
          <p:cNvPr id="3" name="Rectangle 2">
            <a:extLst>
              <a:ext uri="{FF2B5EF4-FFF2-40B4-BE49-F238E27FC236}">
                <a16:creationId xmlns:a16="http://schemas.microsoft.com/office/drawing/2014/main" id="{C6C0EC62-5B4E-E85B-F392-683AB4143FE6}"/>
              </a:ext>
            </a:extLst>
          </p:cNvPr>
          <p:cNvSpPr/>
          <p:nvPr>
            <p:custDataLst>
              <p:tags r:id="rId5"/>
            </p:custDataLst>
          </p:nvPr>
        </p:nvSpPr>
        <p:spPr>
          <a:xfrm>
            <a:off x="3264577" y="5688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graphicFrame>
        <p:nvGraphicFramePr>
          <p:cNvPr id="72" name="Google Shape;72;p15"/>
          <p:cNvGraphicFramePr/>
          <p:nvPr>
            <p:custDataLst>
              <p:tags r:id="rId1"/>
            </p:custDataLst>
            <p:extLst>
              <p:ext uri="{D42A27DB-BD31-4B8C-83A1-F6EECF244321}">
                <p14:modId xmlns:p14="http://schemas.microsoft.com/office/powerpoint/2010/main" val="4158969736"/>
              </p:ext>
            </p:extLst>
          </p:nvPr>
        </p:nvGraphicFramePr>
        <p:xfrm>
          <a:off x="766218" y="1503002"/>
          <a:ext cx="7437600" cy="2533095"/>
        </p:xfrm>
        <a:graphic>
          <a:graphicData uri="http://schemas.openxmlformats.org/drawingml/2006/table">
            <a:tbl>
              <a:tblPr firstRow="1" bandRow="1">
                <a:noFill/>
                <a:tableStyleId>{F4CD06EF-BE2C-44A0-983B-C3FE68C6B26F}</a:tableStyleId>
              </a:tblPr>
              <a:tblGrid>
                <a:gridCol w="6675536">
                  <a:extLst>
                    <a:ext uri="{9D8B030D-6E8A-4147-A177-3AD203B41FA5}">
                      <a16:colId xmlns:a16="http://schemas.microsoft.com/office/drawing/2014/main" val="20000"/>
                    </a:ext>
                  </a:extLst>
                </a:gridCol>
                <a:gridCol w="762064">
                  <a:extLst>
                    <a:ext uri="{9D8B030D-6E8A-4147-A177-3AD203B41FA5}">
                      <a16:colId xmlns:a16="http://schemas.microsoft.com/office/drawing/2014/main" val="20001"/>
                    </a:ext>
                  </a:extLst>
                </a:gridCol>
              </a:tblGrid>
              <a:tr h="281455">
                <a:tc gridSpan="2">
                  <a:txBody>
                    <a:bodyPr/>
                    <a:lstStyle/>
                    <a:p>
                      <a:pPr marL="0" lvl="0" indent="0" algn="l" rtl="0">
                        <a:spcBef>
                          <a:spcPts val="0"/>
                        </a:spcBef>
                        <a:spcAft>
                          <a:spcPts val="0"/>
                        </a:spcAft>
                        <a:buNone/>
                      </a:pPr>
                      <a:r>
                        <a:rPr lang="en-CA" sz="1300" noProof="0" dirty="0">
                          <a:solidFill>
                            <a:schemeClr val="dk1"/>
                          </a:solidFill>
                          <a:latin typeface="Arial"/>
                          <a:ea typeface="Arial"/>
                          <a:cs typeface="Arial"/>
                          <a:sym typeface="Arial"/>
                        </a:rPr>
                        <a:t>Section 1: Program overview, rules and instructions</a:t>
                      </a:r>
                    </a:p>
                  </a:txBody>
                  <a:tcPr marL="68600" marR="68600" marT="34300" marB="34300" anchor="ctr">
                    <a:lnT w="12700" cap="flat" cmpd="sng">
                      <a:solidFill>
                        <a:schemeClr val="accent1"/>
                      </a:solidFill>
                      <a:prstDash val="solid"/>
                      <a:round/>
                      <a:headEnd type="none" w="sm" len="sm"/>
                      <a:tailEnd type="none" w="sm" len="sm"/>
                    </a:lnT>
                    <a:lnB w="12700" cap="flat" cmpd="sng">
                      <a:solidFill>
                        <a:schemeClr val="accent1"/>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0"/>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CA" sz="1200" noProof="0" dirty="0">
                          <a:latin typeface="Arial"/>
                          <a:ea typeface="Arial"/>
                          <a:cs typeface="Arial"/>
                          <a:sym typeface="Arial"/>
                        </a:rPr>
                        <a:t>Instruction for completing this document</a:t>
                      </a:r>
                    </a:p>
                  </a:txBody>
                  <a:tcPr marL="68600" marR="68600" marT="34300" marB="34300" anchor="ctr">
                    <a:lnT w="12700" cap="flat" cmpd="sng" algn="ctr">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tc>
                  <a:txBody>
                    <a:bodyPr/>
                    <a:lstStyle/>
                    <a:p>
                      <a:pPr marL="91440" marR="0" lvl="0" indent="0" algn="r" rtl="0">
                        <a:spcBef>
                          <a:spcPts val="0"/>
                        </a:spcBef>
                        <a:spcAft>
                          <a:spcPts val="0"/>
                        </a:spcAft>
                        <a:buNone/>
                      </a:pPr>
                      <a:r>
                        <a:rPr lang="en-CA" sz="1200" noProof="0" dirty="0">
                          <a:latin typeface="Arial"/>
                          <a:ea typeface="Arial"/>
                          <a:cs typeface="Arial"/>
                          <a:sym typeface="Arial"/>
                        </a:rPr>
                        <a:t>3</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extLst>
                  <a:ext uri="{0D108BD9-81ED-4DB2-BD59-A6C34878D82A}">
                    <a16:rowId xmlns:a16="http://schemas.microsoft.com/office/drawing/2014/main" val="10002"/>
                  </a:ext>
                </a:extLst>
              </a:tr>
              <a:tr h="281455">
                <a:tc>
                  <a:txBody>
                    <a:bodyPr/>
                    <a:lstStyle/>
                    <a:p>
                      <a:pPr marL="91440" marR="0" lvl="0" indent="0" algn="l" rtl="0">
                        <a:lnSpc>
                          <a:spcPct val="100000"/>
                        </a:lnSpc>
                        <a:spcBef>
                          <a:spcPts val="0"/>
                        </a:spcBef>
                        <a:spcAft>
                          <a:spcPts val="0"/>
                        </a:spcAft>
                        <a:buClr>
                          <a:srgbClr val="000000"/>
                        </a:buClr>
                        <a:buFont typeface="Arial"/>
                        <a:buNone/>
                      </a:pPr>
                      <a:r>
                        <a:rPr lang="en-CA" sz="1200" noProof="0" dirty="0">
                          <a:latin typeface="Arial"/>
                          <a:ea typeface="Arial"/>
                          <a:cs typeface="Arial"/>
                          <a:sym typeface="Arial"/>
                        </a:rPr>
                        <a:t>Important points related to eligibility</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tc>
                  <a:txBody>
                    <a:bodyPr/>
                    <a:lstStyle/>
                    <a:p>
                      <a:pPr marL="0" lvl="0" indent="0" algn="r" rtl="0">
                        <a:spcBef>
                          <a:spcPts val="0"/>
                        </a:spcBef>
                        <a:spcAft>
                          <a:spcPts val="0"/>
                        </a:spcAft>
                        <a:buNone/>
                      </a:pPr>
                      <a:r>
                        <a:rPr lang="en-CA" sz="1200" noProof="0" dirty="0">
                          <a:latin typeface="Arial"/>
                          <a:ea typeface="Arial"/>
                          <a:cs typeface="Arial"/>
                          <a:sym typeface="Arial"/>
                        </a:rPr>
                        <a:t>4</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EDF3E8"/>
                    </a:solidFill>
                  </a:tcPr>
                </a:tc>
                <a:extLst>
                  <a:ext uri="{0D108BD9-81ED-4DB2-BD59-A6C34878D82A}">
                    <a16:rowId xmlns:a16="http://schemas.microsoft.com/office/drawing/2014/main" val="10003"/>
                  </a:ext>
                </a:extLst>
              </a:tr>
              <a:tr h="281455">
                <a:tc>
                  <a:txBody>
                    <a:bodyPr/>
                    <a:lstStyle/>
                    <a:p>
                      <a:pPr marL="91440" marR="0" lvl="0" indent="0" algn="l" rtl="0">
                        <a:lnSpc>
                          <a:spcPct val="100000"/>
                        </a:lnSpc>
                        <a:spcBef>
                          <a:spcPts val="0"/>
                        </a:spcBef>
                        <a:spcAft>
                          <a:spcPts val="0"/>
                        </a:spcAft>
                        <a:buNone/>
                      </a:pPr>
                      <a:r>
                        <a:rPr lang="en-CA" sz="1200" noProof="0" dirty="0">
                          <a:latin typeface="Arial"/>
                          <a:ea typeface="Arial"/>
                          <a:cs typeface="Arial"/>
                          <a:sym typeface="Arial"/>
                        </a:rPr>
                        <a:t>Evaluation criteria</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tc>
                  <a:txBody>
                    <a:bodyPr/>
                    <a:lstStyle/>
                    <a:p>
                      <a:pPr marL="0" lvl="0" indent="0" algn="r" rtl="0">
                        <a:spcBef>
                          <a:spcPts val="0"/>
                        </a:spcBef>
                        <a:spcAft>
                          <a:spcPts val="0"/>
                        </a:spcAft>
                        <a:buNone/>
                      </a:pPr>
                      <a:r>
                        <a:rPr lang="en-CA" sz="1200" noProof="0" dirty="0">
                          <a:latin typeface="Arial"/>
                          <a:ea typeface="Arial"/>
                          <a:cs typeface="Arial"/>
                          <a:sym typeface="Arial"/>
                        </a:rPr>
                        <a:t>5</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D8E7CB"/>
                    </a:solidFill>
                  </a:tcPr>
                </a:tc>
                <a:extLst>
                  <a:ext uri="{0D108BD9-81ED-4DB2-BD59-A6C34878D82A}">
                    <a16:rowId xmlns:a16="http://schemas.microsoft.com/office/drawing/2014/main" val="10004"/>
                  </a:ext>
                </a:extLst>
              </a:tr>
              <a:tr h="281455">
                <a:tc gridSpan="2">
                  <a:txBody>
                    <a:bodyPr/>
                    <a:lstStyle/>
                    <a:p>
                      <a:pPr marL="0" lvl="0" indent="0" algn="l" rtl="0">
                        <a:spcBef>
                          <a:spcPts val="0"/>
                        </a:spcBef>
                        <a:spcAft>
                          <a:spcPts val="0"/>
                        </a:spcAft>
                        <a:buNone/>
                      </a:pPr>
                      <a:r>
                        <a:rPr lang="en-CA" sz="1300" b="1" noProof="0" dirty="0">
                          <a:solidFill>
                            <a:schemeClr val="dk1"/>
                          </a:solidFill>
                          <a:latin typeface="Arial"/>
                          <a:ea typeface="Arial"/>
                          <a:cs typeface="Arial"/>
                          <a:sym typeface="Arial"/>
                        </a:rPr>
                        <a:t>Section 2: To be</a:t>
                      </a:r>
                      <a:r>
                        <a:rPr lang="en-CA" sz="1300" b="1" noProof="0" dirty="0">
                          <a:latin typeface="Arial"/>
                          <a:ea typeface="Arial"/>
                          <a:cs typeface="Arial"/>
                          <a:sym typeface="Arial"/>
                        </a:rPr>
                        <a:t> completed by the applicant</a:t>
                      </a:r>
                      <a:endParaRPr lang="en-CA" sz="1300" b="1" noProof="0" dirty="0">
                        <a:solidFill>
                          <a:schemeClr val="dk1"/>
                        </a:solidFill>
                        <a:latin typeface="Arial"/>
                        <a:ea typeface="Arial"/>
                        <a:cs typeface="Arial"/>
                        <a:sym typeface="Arial"/>
                      </a:endParaRP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C9DAF8"/>
                    </a:solidFill>
                  </a:tcPr>
                </a:tc>
                <a:tc hMerge="1">
                  <a:txBody>
                    <a:bodyPr/>
                    <a:lstStyle/>
                    <a:p>
                      <a:endParaRPr lang="fr-FR"/>
                    </a:p>
                  </a:txBody>
                  <a:tcPr/>
                </a:tc>
                <a:extLst>
                  <a:ext uri="{0D108BD9-81ED-4DB2-BD59-A6C34878D82A}">
                    <a16:rowId xmlns:a16="http://schemas.microsoft.com/office/drawing/2014/main" val="10005"/>
                  </a:ext>
                </a:extLst>
              </a:tr>
              <a:tr h="281455">
                <a:tc>
                  <a:txBody>
                    <a:bodyPr/>
                    <a:lstStyle/>
                    <a:p>
                      <a:pPr marL="91440" lvl="0" indent="0" algn="l" rtl="0">
                        <a:spcBef>
                          <a:spcPts val="0"/>
                        </a:spcBef>
                        <a:spcAft>
                          <a:spcPts val="0"/>
                        </a:spcAft>
                        <a:buSzPts val="900"/>
                        <a:buNone/>
                      </a:pPr>
                      <a:r>
                        <a:rPr lang="en-CA" sz="1200" noProof="0" dirty="0">
                          <a:latin typeface="Arial"/>
                          <a:ea typeface="Arial"/>
                          <a:cs typeface="Arial"/>
                          <a:sym typeface="Arial"/>
                        </a:rPr>
                        <a:t>Project quality and development stage </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tc>
                  <a:txBody>
                    <a:bodyPr/>
                    <a:lstStyle/>
                    <a:p>
                      <a:pPr marL="0" lvl="0" indent="0" algn="r" rtl="0">
                        <a:spcBef>
                          <a:spcPts val="0"/>
                        </a:spcBef>
                        <a:spcAft>
                          <a:spcPts val="0"/>
                        </a:spcAft>
                        <a:buNone/>
                      </a:pPr>
                      <a:r>
                        <a:rPr lang="en-CA" sz="1200" noProof="0" dirty="0">
                          <a:latin typeface="Arial"/>
                          <a:ea typeface="Arial"/>
                          <a:cs typeface="Arial"/>
                          <a:sym typeface="Arial"/>
                        </a:rPr>
                        <a:t>6</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tcPr>
                </a:tc>
                <a:extLst>
                  <a:ext uri="{0D108BD9-81ED-4DB2-BD59-A6C34878D82A}">
                    <a16:rowId xmlns:a16="http://schemas.microsoft.com/office/drawing/2014/main" val="10006"/>
                  </a:ext>
                </a:extLst>
              </a:tr>
              <a:tr h="281455">
                <a:tc>
                  <a:txBody>
                    <a:bodyPr/>
                    <a:lstStyle/>
                    <a:p>
                      <a:pPr marL="91440" lvl="1" indent="0" algn="l" rtl="0">
                        <a:spcBef>
                          <a:spcPts val="0"/>
                        </a:spcBef>
                        <a:spcAft>
                          <a:spcPts val="0"/>
                        </a:spcAft>
                        <a:buClr>
                          <a:schemeClr val="dk1"/>
                        </a:buClr>
                        <a:buFont typeface="Arial"/>
                        <a:buNone/>
                      </a:pPr>
                      <a:r>
                        <a:rPr lang="en-CA" sz="1200" noProof="0" dirty="0">
                          <a:latin typeface="Arial"/>
                          <a:ea typeface="Arial"/>
                          <a:cs typeface="Arial"/>
                          <a:sym typeface="Arial"/>
                        </a:rPr>
                        <a:t>Project impact </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B6D7A8"/>
                    </a:solidFill>
                  </a:tcPr>
                </a:tc>
                <a:tc>
                  <a:txBody>
                    <a:bodyPr/>
                    <a:lstStyle/>
                    <a:p>
                      <a:pPr marL="91440" marR="0" lvl="0" indent="0" algn="r" rtl="0">
                        <a:spcBef>
                          <a:spcPts val="0"/>
                        </a:spcBef>
                        <a:spcAft>
                          <a:spcPts val="0"/>
                        </a:spcAft>
                        <a:buNone/>
                      </a:pPr>
                      <a:r>
                        <a:rPr lang="en-CA" sz="1200" noProof="0" dirty="0">
                          <a:latin typeface="Arial"/>
                          <a:ea typeface="Arial"/>
                          <a:cs typeface="Arial"/>
                          <a:sym typeface="Arial"/>
                        </a:rPr>
                        <a:t>31</a:t>
                      </a:r>
                    </a:p>
                  </a:txBody>
                  <a:tcPr marL="68600" marR="68600" marT="34300" marB="34300" anchor="ctr">
                    <a:lnT w="12700" cap="flat" cmpd="sng">
                      <a:solidFill>
                        <a:schemeClr val="accent1"/>
                      </a:solidFill>
                      <a:prstDash val="dot"/>
                      <a:round/>
                      <a:headEnd type="none" w="sm" len="sm"/>
                      <a:tailEnd type="none" w="sm" len="sm"/>
                    </a:lnT>
                    <a:lnB w="12700" cap="flat" cmpd="sng">
                      <a:solidFill>
                        <a:schemeClr val="accent1"/>
                      </a:solidFill>
                      <a:prstDash val="dot"/>
                      <a:round/>
                      <a:headEnd type="none" w="sm" len="sm"/>
                      <a:tailEnd type="none" w="sm" len="sm"/>
                    </a:lnB>
                    <a:solidFill>
                      <a:srgbClr val="B6D7A8"/>
                    </a:solidFill>
                  </a:tcPr>
                </a:tc>
                <a:extLst>
                  <a:ext uri="{0D108BD9-81ED-4DB2-BD59-A6C34878D82A}">
                    <a16:rowId xmlns:a16="http://schemas.microsoft.com/office/drawing/2014/main" val="10007"/>
                  </a:ext>
                </a:extLst>
              </a:tr>
              <a:tr h="281455">
                <a:tc>
                  <a:txBody>
                    <a:bodyPr/>
                    <a:lstStyle/>
                    <a:p>
                      <a:pPr marL="91440" lvl="0" indent="0" algn="l" rtl="0">
                        <a:spcBef>
                          <a:spcPts val="0"/>
                        </a:spcBef>
                        <a:spcAft>
                          <a:spcPts val="0"/>
                        </a:spcAft>
                        <a:buClr>
                          <a:schemeClr val="dk1"/>
                        </a:buClr>
                        <a:buSzPts val="1100"/>
                        <a:buFont typeface="Arial"/>
                        <a:buNone/>
                      </a:pPr>
                      <a:r>
                        <a:rPr lang="en-CA" sz="1200" noProof="0" dirty="0">
                          <a:latin typeface="Arial"/>
                          <a:ea typeface="Arial"/>
                          <a:cs typeface="Arial"/>
                          <a:sym typeface="Arial"/>
                        </a:rPr>
                        <a:t>Anticipated benefits</a:t>
                      </a:r>
                    </a:p>
                  </a:txBody>
                  <a:tcPr marL="68600" marR="68600" marT="34300" marB="34300" anchor="ctr">
                    <a:lnT w="12700" cap="flat" cmpd="sng" algn="ctr">
                      <a:solidFill>
                        <a:schemeClr val="accent1"/>
                      </a:solidFill>
                      <a:prstDash val="dot"/>
                      <a:round/>
                      <a:headEnd type="none" w="sm" len="sm"/>
                      <a:tailEnd type="none" w="sm" len="sm"/>
                    </a:lnT>
                    <a:lnB w="12700" cap="flat" cmpd="sng">
                      <a:solidFill>
                        <a:srgbClr val="63666A"/>
                      </a:solidFill>
                      <a:prstDash val="solid"/>
                      <a:round/>
                      <a:headEnd type="none" w="sm" len="sm"/>
                      <a:tailEnd type="none" w="sm" len="sm"/>
                    </a:lnB>
                    <a:solidFill>
                      <a:srgbClr val="B6D7A8"/>
                    </a:solidFill>
                  </a:tcPr>
                </a:tc>
                <a:tc>
                  <a:txBody>
                    <a:bodyPr/>
                    <a:lstStyle/>
                    <a:p>
                      <a:pPr marL="91440" marR="0" lvl="0" indent="0" algn="r" rtl="0">
                        <a:spcBef>
                          <a:spcPts val="0"/>
                        </a:spcBef>
                        <a:spcAft>
                          <a:spcPts val="0"/>
                        </a:spcAft>
                        <a:buNone/>
                      </a:pPr>
                      <a:r>
                        <a:rPr lang="en-CA" sz="1200" noProof="0" dirty="0">
                          <a:latin typeface="Arial"/>
                          <a:ea typeface="Arial"/>
                          <a:cs typeface="Arial"/>
                          <a:sym typeface="Arial"/>
                        </a:rPr>
                        <a:t>33</a:t>
                      </a:r>
                    </a:p>
                  </a:txBody>
                  <a:tcPr marL="68600" marR="68600" marT="34300" marB="34300" anchor="ctr">
                    <a:lnT w="12700" cap="flat" cmpd="sng" algn="ctr">
                      <a:solidFill>
                        <a:schemeClr val="accent1"/>
                      </a:solidFill>
                      <a:prstDash val="dot"/>
                      <a:round/>
                      <a:headEnd type="none" w="sm" len="sm"/>
                      <a:tailEnd type="none" w="sm" len="sm"/>
                    </a:lnT>
                    <a:lnB w="12700" cap="flat" cmpd="sng">
                      <a:solidFill>
                        <a:srgbClr val="63666A"/>
                      </a:solidFill>
                      <a:prstDash val="solid"/>
                      <a:round/>
                      <a:headEnd type="none" w="sm" len="sm"/>
                      <a:tailEnd type="none" w="sm" len="sm"/>
                    </a:lnB>
                    <a:solidFill>
                      <a:srgbClr val="B6D7A8"/>
                    </a:solidFill>
                  </a:tcPr>
                </a:tc>
                <a:extLst>
                  <a:ext uri="{0D108BD9-81ED-4DB2-BD59-A6C34878D82A}">
                    <a16:rowId xmlns:a16="http://schemas.microsoft.com/office/drawing/2014/main" val="10009"/>
                  </a:ext>
                </a:extLst>
              </a:tr>
              <a:tr h="281455">
                <a:tc>
                  <a:txBody>
                    <a:bodyPr/>
                    <a:lstStyle/>
                    <a:p>
                      <a:pPr marL="0" marR="0" lvl="0" indent="0" algn="l" rtl="0">
                        <a:spcBef>
                          <a:spcPts val="0"/>
                        </a:spcBef>
                        <a:spcAft>
                          <a:spcPts val="0"/>
                        </a:spcAft>
                        <a:buNone/>
                      </a:pPr>
                      <a:r>
                        <a:rPr lang="en-CA" sz="1200" noProof="0" dirty="0">
                          <a:latin typeface="Arial"/>
                          <a:ea typeface="Arial"/>
                          <a:cs typeface="Arial"/>
                          <a:sym typeface="Arial"/>
                        </a:rPr>
                        <a:t>Bibliography</a:t>
                      </a: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tc>
                  <a:txBody>
                    <a:bodyPr/>
                    <a:lstStyle/>
                    <a:p>
                      <a:pPr marL="0" lvl="0" indent="0" algn="r" rtl="0">
                        <a:spcBef>
                          <a:spcPts val="0"/>
                        </a:spcBef>
                        <a:spcAft>
                          <a:spcPts val="0"/>
                        </a:spcAft>
                        <a:buNone/>
                      </a:pPr>
                      <a:r>
                        <a:rPr lang="en-CA" sz="1200" noProof="0" dirty="0">
                          <a:latin typeface="Arial"/>
                          <a:ea typeface="Arial"/>
                          <a:cs typeface="Arial"/>
                          <a:sym typeface="Arial"/>
                        </a:rPr>
                        <a:t>37</a:t>
                      </a:r>
                    </a:p>
                  </a:txBody>
                  <a:tcPr marL="68600" marR="68600" marT="34300" marB="34300" anchor="ctr">
                    <a:lnT w="12700" cap="flat" cmpd="sng">
                      <a:solidFill>
                        <a:srgbClr val="63666A"/>
                      </a:solidFill>
                      <a:prstDash val="solid"/>
                      <a:round/>
                      <a:headEnd type="none" w="sm" len="sm"/>
                      <a:tailEnd type="none" w="sm" len="sm"/>
                    </a:lnT>
                    <a:lnB w="12700" cap="flat" cmpd="sng">
                      <a:solidFill>
                        <a:srgbClr val="BFBFBF"/>
                      </a:solidFill>
                      <a:prstDash val="dot"/>
                      <a:round/>
                      <a:headEnd type="none" w="sm" len="sm"/>
                      <a:tailEnd type="none" w="sm" len="sm"/>
                    </a:lnB>
                  </a:tcPr>
                </a:tc>
                <a:extLst>
                  <a:ext uri="{0D108BD9-81ED-4DB2-BD59-A6C34878D82A}">
                    <a16:rowId xmlns:a16="http://schemas.microsoft.com/office/drawing/2014/main" val="10010"/>
                  </a:ext>
                </a:extLst>
              </a:tr>
            </a:tbl>
          </a:graphicData>
        </a:graphic>
      </p:graphicFrame>
      <p:sp>
        <p:nvSpPr>
          <p:cNvPr id="2" name="Google Shape;221;p33">
            <a:extLst>
              <a:ext uri="{FF2B5EF4-FFF2-40B4-BE49-F238E27FC236}">
                <a16:creationId xmlns:a16="http://schemas.microsoft.com/office/drawing/2014/main" id="{5263193C-86B5-A1B3-2D45-FFEEECF11AF8}"/>
              </a:ext>
            </a:extLst>
          </p:cNvPr>
          <p:cNvSpPr txBox="1"/>
          <p:nvPr>
            <p:custDataLst>
              <p:tags r:id="rId2"/>
            </p:custDataLst>
          </p:nvPr>
        </p:nvSpPr>
        <p:spPr>
          <a:xfrm>
            <a:off x="690018" y="528041"/>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CA" sz="1400" kern="100" noProof="0" dirty="0">
                <a:effectLst/>
                <a:latin typeface="+mn-lt"/>
                <a:ea typeface="Aptos" panose="020B0004020202020204" pitchFamily="34" charset="0"/>
                <a:cs typeface="Times New Roman" panose="02020603050405020304" pitchFamily="18" charset="0"/>
              </a:rPr>
              <a:t>TABLE OF CONTENTS</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E99BA5D5-649D-4BC0-D454-334614B35E43}"/>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88FDE8B2-58BC-0772-C716-B058033073F5}"/>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noProof="0" dirty="0">
                <a:solidFill>
                  <a:schemeClr val="dk1"/>
                </a:solidFill>
              </a:rPr>
              <a:t>TEAM READINESS LEVEL – TMRL (maximum 3 slides)</a:t>
            </a:r>
          </a:p>
        </p:txBody>
      </p:sp>
      <p:sp>
        <p:nvSpPr>
          <p:cNvPr id="222" name="Google Shape;222;p33">
            <a:extLst>
              <a:ext uri="{FF2B5EF4-FFF2-40B4-BE49-F238E27FC236}">
                <a16:creationId xmlns:a16="http://schemas.microsoft.com/office/drawing/2014/main" id="{4322745A-5767-2E02-A4E2-1B7296DA6F0B}"/>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20</a:t>
            </a:fld>
            <a:endParaRPr lang="en-CA" noProof="0" dirty="0"/>
          </a:p>
        </p:txBody>
      </p:sp>
      <p:sp>
        <p:nvSpPr>
          <p:cNvPr id="4" name="Rectangle 3">
            <a:extLst>
              <a:ext uri="{FF2B5EF4-FFF2-40B4-BE49-F238E27FC236}">
                <a16:creationId xmlns:a16="http://schemas.microsoft.com/office/drawing/2014/main" id="{AF025B42-62AD-BC77-16CD-9728F352DE09}"/>
              </a:ext>
            </a:extLst>
          </p:cNvPr>
          <p:cNvSpPr/>
          <p:nvPr>
            <p:custDataLst>
              <p:tags r:id="rId3"/>
            </p:custDataLst>
          </p:nvPr>
        </p:nvSpPr>
        <p:spPr>
          <a:xfrm>
            <a:off x="334002" y="615619"/>
            <a:ext cx="853493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dirty="0">
                <a:solidFill>
                  <a:sysClr val="windowText" lastClr="000000"/>
                </a:solidFill>
              </a:rPr>
              <a:t>What TMRL level has been achieved?</a:t>
            </a:r>
            <a:r>
              <a:rPr lang="en-CA" sz="1000" dirty="0">
                <a:solidFill>
                  <a:sysClr val="windowText" lastClr="000000"/>
                </a:solidFill>
              </a:rPr>
              <a:t> Type </a:t>
            </a:r>
            <a:r>
              <a:rPr lang="en-CA" sz="1000" noProof="0" dirty="0">
                <a:solidFill>
                  <a:sysClr val="windowText" lastClr="000000"/>
                </a:solidFill>
              </a:rPr>
              <a:t>your answer here</a:t>
            </a:r>
          </a:p>
          <a:p>
            <a:endParaRPr lang="en-CA" sz="1000" noProof="0" dirty="0">
              <a:solidFill>
                <a:sysClr val="windowText" lastClr="000000"/>
              </a:solidFill>
            </a:endParaRPr>
          </a:p>
        </p:txBody>
      </p:sp>
      <p:sp>
        <p:nvSpPr>
          <p:cNvPr id="5" name="Rectangle 4">
            <a:extLst>
              <a:ext uri="{FF2B5EF4-FFF2-40B4-BE49-F238E27FC236}">
                <a16:creationId xmlns:a16="http://schemas.microsoft.com/office/drawing/2014/main" id="{471AF985-A1F5-D568-0929-E62409FD17C1}"/>
              </a:ext>
            </a:extLst>
          </p:cNvPr>
          <p:cNvSpPr/>
          <p:nvPr>
            <p:custDataLst>
              <p:tags r:id="rId4"/>
            </p:custDataLst>
          </p:nvPr>
        </p:nvSpPr>
        <p:spPr>
          <a:xfrm>
            <a:off x="334002" y="981309"/>
            <a:ext cx="8534935" cy="3761676"/>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dirty="0">
                <a:solidFill>
                  <a:sysClr val="windowText" lastClr="000000"/>
                </a:solidFill>
              </a:rPr>
              <a:t>Who are the co-founders and key members of the team? Describe their roles, profiles, and past experiences. Highlight the person applying to CESI, clearly indicating their current role and the anticipated evolution of their role (if relevant</a:t>
            </a:r>
            <a:r>
              <a:rPr lang="en-CA" sz="1000" b="1" noProof="0" dirty="0">
                <a:solidFill>
                  <a:sysClr val="windowText" lastClr="000000"/>
                </a:solidFill>
              </a:rPr>
              <a:t>). </a:t>
            </a:r>
          </a:p>
          <a:p>
            <a:r>
              <a:rPr lang="en-CA" sz="1000" noProof="0" dirty="0">
                <a:solidFill>
                  <a:sysClr val="windowText" lastClr="000000"/>
                </a:solidFill>
              </a:rPr>
              <a:t>Type your answer here</a:t>
            </a:r>
            <a:endParaRPr lang="en-CA" sz="1000" noProof="0" dirty="0">
              <a:solidFill>
                <a:sysClr val="windowText" lastClr="000000"/>
              </a:solidFill>
              <a:cs typeface="Arial"/>
            </a:endParaRPr>
          </a:p>
        </p:txBody>
      </p:sp>
    </p:spTree>
    <p:extLst>
      <p:ext uri="{BB962C8B-B14F-4D97-AF65-F5344CB8AC3E}">
        <p14:creationId xmlns:p14="http://schemas.microsoft.com/office/powerpoint/2010/main" val="321313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1A4B0F0D-8943-5C12-C486-3093F5B5DAE0}"/>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5D3D190D-1FA5-1CA1-3D36-94E54289C5D5}"/>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dirty="0">
                <a:solidFill>
                  <a:schemeClr val="dk1"/>
                </a:solidFill>
              </a:rPr>
              <a:t>TEAM READINESS LEVEL – TMRL </a:t>
            </a:r>
            <a:endParaRPr lang="en-CA" noProof="0" dirty="0">
              <a:solidFill>
                <a:schemeClr val="dk1"/>
              </a:solidFill>
            </a:endParaRPr>
          </a:p>
        </p:txBody>
      </p:sp>
      <p:sp>
        <p:nvSpPr>
          <p:cNvPr id="222" name="Google Shape;222;p33">
            <a:extLst>
              <a:ext uri="{FF2B5EF4-FFF2-40B4-BE49-F238E27FC236}">
                <a16:creationId xmlns:a16="http://schemas.microsoft.com/office/drawing/2014/main" id="{4CAD20E4-B423-9CC2-D548-26A250EE3381}"/>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21</a:t>
            </a:fld>
            <a:endParaRPr lang="en-CA" noProof="0" dirty="0"/>
          </a:p>
        </p:txBody>
      </p:sp>
      <p:sp>
        <p:nvSpPr>
          <p:cNvPr id="2" name="Rectangle 1">
            <a:extLst>
              <a:ext uri="{FF2B5EF4-FFF2-40B4-BE49-F238E27FC236}">
                <a16:creationId xmlns:a16="http://schemas.microsoft.com/office/drawing/2014/main" id="{AAE23BD8-EA2C-11D8-A45C-27FC5834D248}"/>
              </a:ext>
            </a:extLst>
          </p:cNvPr>
          <p:cNvSpPr/>
          <p:nvPr>
            <p:custDataLst>
              <p:tags r:id="rId3"/>
            </p:custDataLst>
          </p:nvPr>
        </p:nvSpPr>
        <p:spPr>
          <a:xfrm>
            <a:off x="334000" y="592192"/>
            <a:ext cx="8534935" cy="123660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noProof="0" dirty="0">
                <a:solidFill>
                  <a:sysClr val="windowText" lastClr="000000"/>
                </a:solidFill>
              </a:rPr>
              <a:t>What is the current </a:t>
            </a:r>
            <a:r>
              <a:rPr lang="en-US" sz="1000" b="1" dirty="0">
                <a:solidFill>
                  <a:sysClr val="windowText" lastClr="000000"/>
                </a:solidFill>
              </a:rPr>
              <a:t>equity split? Are any changes planned in the short term (within 12 months)? Do you have a shareholders’ agreement</a:t>
            </a:r>
            <a:r>
              <a:rPr lang="en-CA" sz="1000" b="1" noProof="0" dirty="0">
                <a:solidFill>
                  <a:sysClr val="windowText" lastClr="000000"/>
                </a:solidFill>
              </a:rPr>
              <a:t>?</a:t>
            </a:r>
          </a:p>
          <a:p>
            <a:r>
              <a:rPr lang="en-CA" sz="1000" noProof="0" dirty="0">
                <a:solidFill>
                  <a:sysClr val="windowText" lastClr="000000"/>
                </a:solidFill>
              </a:rPr>
              <a:t>Type your answer here</a:t>
            </a:r>
            <a:endParaRPr lang="en-CA" sz="1000" noProof="0" dirty="0">
              <a:solidFill>
                <a:sysClr val="windowText" lastClr="000000"/>
              </a:solidFill>
              <a:cs typeface="Arial"/>
            </a:endParaRPr>
          </a:p>
        </p:txBody>
      </p:sp>
      <p:sp>
        <p:nvSpPr>
          <p:cNvPr id="3" name="Rectangle 2">
            <a:extLst>
              <a:ext uri="{FF2B5EF4-FFF2-40B4-BE49-F238E27FC236}">
                <a16:creationId xmlns:a16="http://schemas.microsoft.com/office/drawing/2014/main" id="{BE533EDC-B549-6745-FDB7-543B9F3ABDC1}"/>
              </a:ext>
            </a:extLst>
          </p:cNvPr>
          <p:cNvSpPr/>
          <p:nvPr>
            <p:custDataLst>
              <p:tags r:id="rId4"/>
            </p:custDataLst>
          </p:nvPr>
        </p:nvSpPr>
        <p:spPr>
          <a:xfrm>
            <a:off x="334000" y="1886857"/>
            <a:ext cx="8534935" cy="277636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What is your vision for the team's development over the next two years? Are there any key people missing from your team? If so, how do you plan to find them? If you believe that no key people are missing, explain why</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564893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97DB8987-6B3A-D380-C78A-3C741E2FA2FD}"/>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A92BC2B8-F274-E301-E225-483B131E4918}"/>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dirty="0">
                <a:solidFill>
                  <a:schemeClr val="dk1"/>
                </a:solidFill>
              </a:rPr>
              <a:t>TEAM READINESS LEVEL – TMRL </a:t>
            </a:r>
          </a:p>
        </p:txBody>
      </p:sp>
      <p:sp>
        <p:nvSpPr>
          <p:cNvPr id="222" name="Google Shape;222;p33">
            <a:extLst>
              <a:ext uri="{FF2B5EF4-FFF2-40B4-BE49-F238E27FC236}">
                <a16:creationId xmlns:a16="http://schemas.microsoft.com/office/drawing/2014/main" id="{B83D517F-8E99-2C5D-823A-281517A9F50C}"/>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22</a:t>
            </a:fld>
            <a:endParaRPr lang="en-CA" noProof="0" dirty="0"/>
          </a:p>
        </p:txBody>
      </p:sp>
      <p:sp>
        <p:nvSpPr>
          <p:cNvPr id="2" name="Rectangle 1">
            <a:extLst>
              <a:ext uri="{FF2B5EF4-FFF2-40B4-BE49-F238E27FC236}">
                <a16:creationId xmlns:a16="http://schemas.microsoft.com/office/drawing/2014/main" id="{2992D933-C1DC-DB16-DFE6-ECD199C4BC45}"/>
              </a:ext>
            </a:extLst>
          </p:cNvPr>
          <p:cNvSpPr/>
          <p:nvPr>
            <p:custDataLst>
              <p:tags r:id="rId3"/>
            </p:custDataLst>
          </p:nvPr>
        </p:nvSpPr>
        <p:spPr>
          <a:xfrm>
            <a:off x="334001" y="639338"/>
            <a:ext cx="8534935" cy="134558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Who are your main mentors? What is their role and contribution? If you have a board of directors, you can list the members here.</a:t>
            </a:r>
          </a:p>
          <a:p>
            <a:r>
              <a:rPr lang="en-CA" sz="1000" noProof="0" dirty="0">
                <a:solidFill>
                  <a:sysClr val="windowText" lastClr="000000"/>
                </a:solidFill>
              </a:rPr>
              <a:t>Type your answer here</a:t>
            </a:r>
          </a:p>
        </p:txBody>
      </p:sp>
      <p:sp>
        <p:nvSpPr>
          <p:cNvPr id="3" name="Rectangle 2">
            <a:extLst>
              <a:ext uri="{FF2B5EF4-FFF2-40B4-BE49-F238E27FC236}">
                <a16:creationId xmlns:a16="http://schemas.microsoft.com/office/drawing/2014/main" id="{2D4269EE-4F96-90D8-C0DA-A5A023A1D8FA}"/>
              </a:ext>
            </a:extLst>
          </p:cNvPr>
          <p:cNvSpPr/>
          <p:nvPr>
            <p:custDataLst>
              <p:tags r:id="rId4"/>
            </p:custDataLst>
          </p:nvPr>
        </p:nvSpPr>
        <p:spPr>
          <a:xfrm>
            <a:off x="334001" y="3419707"/>
            <a:ext cx="8534935" cy="1345581"/>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CA" sz="1000" b="1" noProof="0" dirty="0">
                <a:solidFill>
                  <a:sysClr val="windowText" lastClr="000000"/>
                </a:solidFill>
              </a:rPr>
              <a:t>If applicable, </a:t>
            </a:r>
            <a:r>
              <a:rPr lang="en-US" sz="1000" b="1" noProof="0" dirty="0">
                <a:solidFill>
                  <a:sysClr val="windowText" lastClr="000000"/>
                </a:solidFill>
              </a:rPr>
              <a:t>describe your current relationship with your supervisor in relation to the project</a:t>
            </a:r>
            <a:r>
              <a:rPr lang="en-CA" sz="1000" b="1" noProof="0" dirty="0">
                <a:solidFill>
                  <a:sysClr val="windowText" lastClr="000000"/>
                </a:solidFill>
              </a:rPr>
              <a:t>. </a:t>
            </a:r>
            <a:r>
              <a:rPr lang="en-US" sz="1000" b="1" noProof="0" dirty="0">
                <a:solidFill>
                  <a:sysClr val="windowText" lastClr="000000"/>
                </a:solidFill>
              </a:rPr>
              <a:t>How are they specifically involved in the project (overall contribution, hours per week, other</a:t>
            </a:r>
            <a:r>
              <a:rPr lang="en-CA" sz="1000" b="1" noProof="0" dirty="0">
                <a:solidFill>
                  <a:sysClr val="windowText" lastClr="000000"/>
                </a:solidFill>
              </a:rPr>
              <a:t>)?</a:t>
            </a:r>
          </a:p>
          <a:p>
            <a:r>
              <a:rPr lang="en-CA" sz="1000" noProof="0" dirty="0">
                <a:solidFill>
                  <a:sysClr val="windowText" lastClr="000000"/>
                </a:solidFill>
              </a:rPr>
              <a:t>Type your answer here</a:t>
            </a:r>
            <a:endParaRPr lang="en-CA" sz="1000" noProof="0" dirty="0">
              <a:solidFill>
                <a:sysClr val="windowText" lastClr="000000"/>
              </a:solidFill>
              <a:cs typeface="Arial"/>
            </a:endParaRPr>
          </a:p>
        </p:txBody>
      </p:sp>
      <p:sp>
        <p:nvSpPr>
          <p:cNvPr id="6" name="Rectangle 5">
            <a:extLst>
              <a:ext uri="{FF2B5EF4-FFF2-40B4-BE49-F238E27FC236}">
                <a16:creationId xmlns:a16="http://schemas.microsoft.com/office/drawing/2014/main" id="{BEC6B8AA-71E8-83F0-1C07-087AAFAFD562}"/>
              </a:ext>
            </a:extLst>
          </p:cNvPr>
          <p:cNvSpPr/>
          <p:nvPr>
            <p:custDataLst>
              <p:tags r:id="rId5"/>
            </p:custDataLst>
          </p:nvPr>
        </p:nvSpPr>
        <p:spPr>
          <a:xfrm>
            <a:off x="334001" y="2068114"/>
            <a:ext cx="8534935" cy="1271239"/>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dirty="0">
                <a:solidFill>
                  <a:sysClr val="windowText" lastClr="000000"/>
                </a:solidFill>
              </a:rPr>
              <a:t>Have you taken any entrepreneurial training or participated in any incubation or acceleration programs? List all relevant training or programs</a:t>
            </a:r>
            <a:r>
              <a:rPr lang="en-CA" sz="1000" b="1" noProof="0" dirty="0">
                <a:solidFill>
                  <a:sysClr val="windowText" lastClr="000000"/>
                </a:solidFill>
              </a:rPr>
              <a:t>.</a:t>
            </a:r>
          </a:p>
          <a:p>
            <a:r>
              <a:rPr lang="en-CA" sz="1000" noProof="0" dirty="0">
                <a:solidFill>
                  <a:sysClr val="windowText" lastClr="000000"/>
                </a:solidFill>
              </a:rPr>
              <a:t>Type your answer here</a:t>
            </a:r>
            <a:endParaRPr lang="en-CA" sz="1000" noProof="0" dirty="0">
              <a:solidFill>
                <a:sysClr val="windowText" lastClr="000000"/>
              </a:solidFill>
              <a:cs typeface="Arial"/>
            </a:endParaRPr>
          </a:p>
        </p:txBody>
      </p:sp>
    </p:spTree>
    <p:extLst>
      <p:ext uri="{BB962C8B-B14F-4D97-AF65-F5344CB8AC3E}">
        <p14:creationId xmlns:p14="http://schemas.microsoft.com/office/powerpoint/2010/main" val="63349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41"/>
          <p:cNvSpPr txBox="1"/>
          <p:nvPr>
            <p:custDataLst>
              <p:tags r:id="rId1"/>
            </p:custDataLst>
          </p:nvPr>
        </p:nvSpPr>
        <p:spPr>
          <a:xfrm>
            <a:off x="116552" y="31075"/>
            <a:ext cx="5062800" cy="511925"/>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CA" sz="1200" kern="100" noProof="0" dirty="0">
                <a:effectLst/>
                <a:latin typeface="Arial" panose="020B0604020202020204" pitchFamily="34" charset="0"/>
                <a:ea typeface="Aptos" panose="020B0004020202020204" pitchFamily="34" charset="0"/>
                <a:cs typeface="Arial" panose="020B0604020202020204" pitchFamily="34" charset="0"/>
              </a:rPr>
              <a:t>Funding Readiness Level – FRL </a:t>
            </a:r>
          </a:p>
        </p:txBody>
      </p:sp>
      <p:sp>
        <p:nvSpPr>
          <p:cNvPr id="279" name="Google Shape;279;p41"/>
          <p:cNvSpPr txBox="1">
            <a:spLocks noGrp="1"/>
          </p:cNvSpPr>
          <p:nvPr>
            <p:ph type="title" idx="4294967295"/>
            <p:custDataLst>
              <p:tags r:id="rId2"/>
            </p:custDataLst>
          </p:nvPr>
        </p:nvSpPr>
        <p:spPr>
          <a:xfrm>
            <a:off x="292523" y="483867"/>
            <a:ext cx="2866889" cy="4311498"/>
          </a:xfrm>
          <a:prstGeom prst="rect">
            <a:avLst/>
          </a:prstGeom>
        </p:spPr>
        <p:txBody>
          <a:bodyPr spcFirstLastPara="1" wrap="square" lIns="91425" tIns="91425" rIns="91425" bIns="91425" anchor="t" anchorCtr="0">
            <a:noAutofit/>
          </a:bodyPr>
          <a:lstStyle/>
          <a:p>
            <a:pPr lvl="0"/>
            <a:r>
              <a:rPr lang="en-CA" sz="1000" noProof="0" dirty="0"/>
              <a:t>- </a:t>
            </a:r>
            <a:r>
              <a:rPr lang="en-CA" sz="1000" dirty="0"/>
              <a:t>Indicate which level your startup has COMPLETELY achieved and why</a:t>
            </a:r>
            <a:r>
              <a:rPr lang="en-CA" sz="1000" noProof="0" dirty="0"/>
              <a:t>; </a:t>
            </a:r>
            <a:br>
              <a:rPr lang="en-CA" sz="1000" noProof="0" dirty="0"/>
            </a:br>
            <a:br>
              <a:rPr lang="en-CA" sz="1000" noProof="0" dirty="0"/>
            </a:br>
            <a:r>
              <a:rPr lang="en-CA" sz="1000" noProof="0" dirty="0"/>
              <a:t>- </a:t>
            </a:r>
            <a:r>
              <a:rPr lang="en" sz="1000" dirty="0"/>
              <a:t>Check that you have satisfied all the points mentioned in the </a:t>
            </a:r>
            <a:r>
              <a:rPr lang="en-CA" sz="1000" dirty="0"/>
              <a:t>description. </a:t>
            </a:r>
            <a:r>
              <a:rPr lang="en" sz="1000" dirty="0"/>
              <a:t>If you have not achieved all the elements of the level, please default to the lower level</a:t>
            </a:r>
            <a:r>
              <a:rPr lang="en-CA" sz="1000" noProof="0" dirty="0"/>
              <a:t>;</a:t>
            </a:r>
            <a:br>
              <a:rPr lang="en-CA" sz="1000" noProof="0" dirty="0"/>
            </a:br>
            <a:br>
              <a:rPr lang="en-CA" sz="1000" noProof="0" dirty="0"/>
            </a:br>
            <a:r>
              <a:rPr lang="en-CA" sz="1000" noProof="0" dirty="0"/>
              <a:t>- </a:t>
            </a:r>
            <a:r>
              <a:rPr lang="en" sz="1000" dirty="0"/>
              <a:t>Be sure to address each </a:t>
            </a:r>
            <a:r>
              <a:rPr lang="en-CA" sz="1000" dirty="0"/>
              <a:t>bullet point</a:t>
            </a:r>
            <a:r>
              <a:rPr lang="en" sz="1000" dirty="0"/>
              <a:t> for the level achieved and support your answers with concrete evidence that you have indeed achieved that level in your journey</a:t>
            </a:r>
            <a:r>
              <a:rPr lang="en-CA" sz="1000" noProof="0" dirty="0"/>
              <a:t>; </a:t>
            </a:r>
            <a:br>
              <a:rPr lang="en-CA" sz="1000" noProof="0" dirty="0"/>
            </a:br>
            <a:br>
              <a:rPr lang="en-CA" sz="1000" noProof="0" dirty="0"/>
            </a:br>
            <a:r>
              <a:rPr lang="en-CA" sz="1000" noProof="0" dirty="0"/>
              <a:t>- </a:t>
            </a:r>
            <a:r>
              <a:rPr lang="en" sz="1000" dirty="0"/>
              <a:t>If you have achieved some of the points listed at higher levels, please mention them</a:t>
            </a:r>
            <a:r>
              <a:rPr lang="en-CA" sz="1000" noProof="0" dirty="0"/>
              <a:t>. </a:t>
            </a:r>
            <a:br>
              <a:rPr lang="en-CA" sz="1000" noProof="0" dirty="0"/>
            </a:br>
            <a:br>
              <a:rPr lang="en-CA" sz="1000" noProof="0" dirty="0">
                <a:highlight>
                  <a:srgbClr val="FFFF00"/>
                </a:highlight>
              </a:rPr>
            </a:br>
            <a:r>
              <a:rPr lang="en-CA" sz="1000" b="1" noProof="0" dirty="0"/>
              <a:t>To be eligible, you must have raised $125,000 or less in dilutive funding (</a:t>
            </a:r>
            <a:r>
              <a:rPr lang="en-US" sz="1000" b="1" noProof="0" dirty="0"/>
              <a:t>investment in exchange for shares in the company</a:t>
            </a:r>
            <a:r>
              <a:rPr lang="en-CA" sz="1000" b="1" noProof="0" dirty="0"/>
              <a:t>, SAFE, KISS, convertible debentures, etc.) </a:t>
            </a:r>
            <a:r>
              <a:rPr lang="en-US" sz="1000" b="1" dirty="0"/>
              <a:t>This amount includes any funding from founders, friends, family, angel investors or investment funds. However, it excludes other types of funding such as loans, sales, grants, and subsidies</a:t>
            </a:r>
            <a:r>
              <a:rPr lang="en-CA" sz="1000" b="1" noProof="0" dirty="0"/>
              <a:t>.</a:t>
            </a:r>
            <a:br>
              <a:rPr lang="en-CA" sz="1000" b="1" noProof="0" dirty="0"/>
            </a:br>
            <a:endParaRPr lang="en-CA" sz="1000" b="1" noProof="0" dirty="0"/>
          </a:p>
        </p:txBody>
      </p:sp>
      <p:pic>
        <p:nvPicPr>
          <p:cNvPr id="281" name="Google Shape;281;p41"/>
          <p:cNvPicPr preferRelativeResize="0"/>
          <p:nvPr>
            <p:custDataLst>
              <p:tags r:id="rId3"/>
            </p:custDataLst>
          </p:nvPr>
        </p:nvPicPr>
        <p:blipFill>
          <a:blip r:embed="rId10">
            <a:alphaModFix/>
          </a:blip>
          <a:stretch>
            <a:fillRect/>
          </a:stretch>
        </p:blipFill>
        <p:spPr>
          <a:xfrm>
            <a:off x="4323600" y="31075"/>
            <a:ext cx="4462595" cy="5036224"/>
          </a:xfrm>
          <a:prstGeom prst="rect">
            <a:avLst/>
          </a:prstGeom>
          <a:noFill/>
          <a:ln>
            <a:noFill/>
          </a:ln>
        </p:spPr>
      </p:pic>
      <p:sp>
        <p:nvSpPr>
          <p:cNvPr id="3" name="Rectangle 2">
            <a:extLst>
              <a:ext uri="{FF2B5EF4-FFF2-40B4-BE49-F238E27FC236}">
                <a16:creationId xmlns:a16="http://schemas.microsoft.com/office/drawing/2014/main" id="{136EE935-7968-1CB9-D165-BFF86429ECC0}"/>
              </a:ext>
            </a:extLst>
          </p:cNvPr>
          <p:cNvSpPr/>
          <p:nvPr>
            <p:custDataLst>
              <p:tags r:id="rId4"/>
            </p:custDataLst>
          </p:nvPr>
        </p:nvSpPr>
        <p:spPr>
          <a:xfrm>
            <a:off x="3335383" y="5430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pic>
        <p:nvPicPr>
          <p:cNvPr id="2" name="Image 1">
            <a:extLst>
              <a:ext uri="{FF2B5EF4-FFF2-40B4-BE49-F238E27FC236}">
                <a16:creationId xmlns:a16="http://schemas.microsoft.com/office/drawing/2014/main" id="{3772F572-0D13-4C7F-C926-3C2E1232E137}"/>
              </a:ext>
            </a:extLst>
          </p:cNvPr>
          <p:cNvPicPr>
            <a:picLocks noChangeAspect="1"/>
          </p:cNvPicPr>
          <p:nvPr>
            <p:custDataLst>
              <p:tags r:id="rId5"/>
            </p:custDataLst>
          </p:nvPr>
        </p:nvPicPr>
        <p:blipFill>
          <a:blip r:embed="rId11"/>
          <a:stretch>
            <a:fillRect/>
          </a:stretch>
        </p:blipFill>
        <p:spPr>
          <a:xfrm>
            <a:off x="3188348" y="1071615"/>
            <a:ext cx="918535" cy="3467069"/>
          </a:xfrm>
          <a:prstGeom prst="rect">
            <a:avLst/>
          </a:prstGeom>
        </p:spPr>
      </p:pic>
      <p:sp>
        <p:nvSpPr>
          <p:cNvPr id="4" name="Rectangle : coins arrondis 3">
            <a:extLst>
              <a:ext uri="{FF2B5EF4-FFF2-40B4-BE49-F238E27FC236}">
                <a16:creationId xmlns:a16="http://schemas.microsoft.com/office/drawing/2014/main" id="{B1C43F86-E945-8583-FD50-79F8A20B3FAB}"/>
              </a:ext>
            </a:extLst>
          </p:cNvPr>
          <p:cNvSpPr/>
          <p:nvPr>
            <p:custDataLst>
              <p:tags r:id="rId6"/>
            </p:custDataLst>
          </p:nvPr>
        </p:nvSpPr>
        <p:spPr>
          <a:xfrm>
            <a:off x="3485777" y="1471613"/>
            <a:ext cx="323679" cy="2336006"/>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
        <p:nvSpPr>
          <p:cNvPr id="5" name="Rectangle : coins arrondis 4">
            <a:extLst>
              <a:ext uri="{FF2B5EF4-FFF2-40B4-BE49-F238E27FC236}">
                <a16:creationId xmlns:a16="http://schemas.microsoft.com/office/drawing/2014/main" id="{0890FB63-95CE-075C-35AC-FA322ACFDA41}"/>
              </a:ext>
            </a:extLst>
          </p:cNvPr>
          <p:cNvSpPr/>
          <p:nvPr>
            <p:custDataLst>
              <p:tags r:id="rId7"/>
            </p:custDataLst>
          </p:nvPr>
        </p:nvSpPr>
        <p:spPr>
          <a:xfrm>
            <a:off x="3188348" y="733721"/>
            <a:ext cx="985790" cy="275791"/>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700" noProof="0" dirty="0" err="1">
                <a:solidFill>
                  <a:schemeClr val="tx1"/>
                </a:solidFill>
              </a:rPr>
              <a:t>Niveau</a:t>
            </a:r>
            <a:r>
              <a:rPr lang="en-CA" sz="700" noProof="0" dirty="0">
                <a:solidFill>
                  <a:schemeClr val="tx1"/>
                </a:solidFill>
              </a:rPr>
              <a:t> admissible</a:t>
            </a:r>
          </a:p>
          <a:p>
            <a:pPr algn="ctr"/>
            <a:r>
              <a:rPr lang="en-CA" sz="700" noProof="0" dirty="0">
                <a:solidFill>
                  <a:schemeClr val="tx1"/>
                </a:solidFill>
              </a:rPr>
              <a:t>2-8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14BAD094-D314-3BCB-BAAA-9C20BEB3C84F}"/>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D37A41B7-F5A4-C604-5750-F573DE930AF5}"/>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CA" kern="100" noProof="0" dirty="0">
                <a:latin typeface="Arial" panose="020B0604020202020204" pitchFamily="34" charset="0"/>
                <a:ea typeface="Aptos" panose="020B0004020202020204" pitchFamily="34" charset="0"/>
                <a:cs typeface="Arial" panose="020B0604020202020204" pitchFamily="34" charset="0"/>
              </a:rPr>
              <a:t>FUNDING READINESS LEVEL – FRL </a:t>
            </a:r>
            <a:r>
              <a:rPr lang="en-CA" noProof="0" dirty="0"/>
              <a:t>(maximum 1 slide) </a:t>
            </a:r>
            <a:endParaRPr lang="en-CA" kern="100" noProof="0" dirty="0">
              <a:latin typeface="Arial" panose="020B0604020202020204" pitchFamily="34" charset="0"/>
              <a:ea typeface="Aptos" panose="020B0004020202020204" pitchFamily="34" charset="0"/>
              <a:cs typeface="Arial" panose="020B0604020202020204" pitchFamily="34" charset="0"/>
            </a:endParaRPr>
          </a:p>
        </p:txBody>
      </p:sp>
      <p:sp>
        <p:nvSpPr>
          <p:cNvPr id="222" name="Google Shape;222;p33">
            <a:extLst>
              <a:ext uri="{FF2B5EF4-FFF2-40B4-BE49-F238E27FC236}">
                <a16:creationId xmlns:a16="http://schemas.microsoft.com/office/drawing/2014/main" id="{44C9C4B0-AB35-C812-D1A8-6032316C80A2}"/>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24</a:t>
            </a:fld>
            <a:endParaRPr lang="en-CA" noProof="0" dirty="0"/>
          </a:p>
        </p:txBody>
      </p:sp>
      <p:sp>
        <p:nvSpPr>
          <p:cNvPr id="4" name="Rectangle 3">
            <a:extLst>
              <a:ext uri="{FF2B5EF4-FFF2-40B4-BE49-F238E27FC236}">
                <a16:creationId xmlns:a16="http://schemas.microsoft.com/office/drawing/2014/main" id="{DFFD041C-C3AD-FEEE-C7F2-4363FE1ADEAB}"/>
              </a:ext>
            </a:extLst>
          </p:cNvPr>
          <p:cNvSpPr/>
          <p:nvPr>
            <p:custDataLst>
              <p:tags r:id="rId3"/>
            </p:custDataLst>
          </p:nvPr>
        </p:nvSpPr>
        <p:spPr>
          <a:xfrm>
            <a:off x="334001" y="551786"/>
            <a:ext cx="8564406"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dirty="0">
                <a:solidFill>
                  <a:sysClr val="windowText" lastClr="000000"/>
                </a:solidFill>
              </a:rPr>
              <a:t>What FRL level has been achieved?</a:t>
            </a:r>
            <a:r>
              <a:rPr lang="en-CA" sz="1000" dirty="0">
                <a:solidFill>
                  <a:sysClr val="windowText" lastClr="000000"/>
                </a:solidFill>
              </a:rPr>
              <a:t> </a:t>
            </a:r>
            <a:r>
              <a:rPr lang="en-CA" sz="1000" noProof="0" dirty="0">
                <a:solidFill>
                  <a:sysClr val="windowText" lastClr="000000"/>
                </a:solidFill>
              </a:rPr>
              <a:t>Type your answer here</a:t>
            </a:r>
          </a:p>
          <a:p>
            <a:endParaRPr lang="en-CA" sz="1000" noProof="0" dirty="0">
              <a:solidFill>
                <a:sysClr val="windowText" lastClr="000000"/>
              </a:solidFill>
            </a:endParaRPr>
          </a:p>
        </p:txBody>
      </p:sp>
      <p:sp>
        <p:nvSpPr>
          <p:cNvPr id="2" name="Rectangle 1">
            <a:extLst>
              <a:ext uri="{FF2B5EF4-FFF2-40B4-BE49-F238E27FC236}">
                <a16:creationId xmlns:a16="http://schemas.microsoft.com/office/drawing/2014/main" id="{A3C044BE-3FAD-94AF-C38A-912F29AAFCA9}"/>
              </a:ext>
            </a:extLst>
          </p:cNvPr>
          <p:cNvSpPr/>
          <p:nvPr>
            <p:custDataLst>
              <p:tags r:id="rId4"/>
            </p:custDataLst>
          </p:nvPr>
        </p:nvSpPr>
        <p:spPr>
          <a:xfrm>
            <a:off x="334001" y="2471433"/>
            <a:ext cx="859387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With the cash currently in the startup, how many months of runway do you have</a:t>
            </a:r>
            <a:r>
              <a:rPr lang="en-CA" sz="1000" b="1" noProof="0" dirty="0">
                <a:solidFill>
                  <a:sysClr val="windowText" lastClr="000000"/>
                </a:solidFill>
              </a:rPr>
              <a:t>? </a:t>
            </a:r>
            <a:r>
              <a:rPr lang="en-CA" sz="1000" noProof="0" dirty="0">
                <a:solidFill>
                  <a:sysClr val="windowText" lastClr="000000"/>
                </a:solidFill>
              </a:rPr>
              <a:t>Type your answer here</a:t>
            </a:r>
          </a:p>
        </p:txBody>
      </p:sp>
      <p:graphicFrame>
        <p:nvGraphicFramePr>
          <p:cNvPr id="3" name="Tableau 2">
            <a:extLst>
              <a:ext uri="{FF2B5EF4-FFF2-40B4-BE49-F238E27FC236}">
                <a16:creationId xmlns:a16="http://schemas.microsoft.com/office/drawing/2014/main" id="{3623D077-11FA-F4C0-5655-103DAAA337EE}"/>
              </a:ext>
            </a:extLst>
          </p:cNvPr>
          <p:cNvGraphicFramePr>
            <a:graphicFrameLocks noGrp="1"/>
          </p:cNvGraphicFramePr>
          <p:nvPr>
            <p:custDataLst>
              <p:tags r:id="rId5"/>
            </p:custDataLst>
            <p:extLst>
              <p:ext uri="{D42A27DB-BD31-4B8C-83A1-F6EECF244321}">
                <p14:modId xmlns:p14="http://schemas.microsoft.com/office/powerpoint/2010/main" val="1631110382"/>
              </p:ext>
            </p:extLst>
          </p:nvPr>
        </p:nvGraphicFramePr>
        <p:xfrm>
          <a:off x="334003" y="894635"/>
          <a:ext cx="8564404" cy="1493520"/>
        </p:xfrm>
        <a:graphic>
          <a:graphicData uri="http://schemas.openxmlformats.org/drawingml/2006/table">
            <a:tbl>
              <a:tblPr firstRow="1" bandRow="1">
                <a:tableStyleId>{616DA210-FB5B-4158-B5E0-FEB733F419BA}</a:tableStyleId>
              </a:tblPr>
              <a:tblGrid>
                <a:gridCol w="5155270">
                  <a:extLst>
                    <a:ext uri="{9D8B030D-6E8A-4147-A177-3AD203B41FA5}">
                      <a16:colId xmlns:a16="http://schemas.microsoft.com/office/drawing/2014/main" val="3514366493"/>
                    </a:ext>
                  </a:extLst>
                </a:gridCol>
                <a:gridCol w="3409134">
                  <a:extLst>
                    <a:ext uri="{9D8B030D-6E8A-4147-A177-3AD203B41FA5}">
                      <a16:colId xmlns:a16="http://schemas.microsoft.com/office/drawing/2014/main" val="3631860895"/>
                    </a:ext>
                  </a:extLst>
                </a:gridCol>
              </a:tblGrid>
              <a:tr h="224683">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000" b="1" noProof="0" dirty="0">
                          <a:solidFill>
                            <a:sysClr val="windowText" lastClr="000000"/>
                          </a:solidFill>
                        </a:rPr>
                        <a:t>How much money have you raised so far in the following categories?</a:t>
                      </a:r>
                    </a:p>
                  </a:txBody>
                  <a:tcPr/>
                </a:tc>
                <a:tc hMerge="1">
                  <a:txBody>
                    <a:bodyPr/>
                    <a:lstStyle/>
                    <a:p>
                      <a:endParaRPr lang="fr-CA"/>
                    </a:p>
                  </a:txBody>
                  <a:tcPr/>
                </a:tc>
                <a:extLst>
                  <a:ext uri="{0D108BD9-81ED-4DB2-BD59-A6C34878D82A}">
                    <a16:rowId xmlns:a16="http://schemas.microsoft.com/office/drawing/2014/main" val="880222588"/>
                  </a:ext>
                </a:extLst>
              </a:tr>
              <a:tr h="470434">
                <a:tc>
                  <a:txBody>
                    <a:bodyPr/>
                    <a:lstStyle/>
                    <a:p>
                      <a:r>
                        <a:rPr lang="en-CA" sz="1000" noProof="0" dirty="0"/>
                        <a:t>Dilutive funding (SAFE, KISS, convertible debentures, funding rounds, etc.)</a:t>
                      </a:r>
                    </a:p>
                    <a:p>
                      <a:r>
                        <a:rPr lang="en-CA" sz="900" i="1" noProof="0" dirty="0"/>
                        <a:t>Include money invested by founders, family and friends, as well as any other investors or investment fund</a:t>
                      </a:r>
                    </a:p>
                  </a:txBody>
                  <a:tcPr>
                    <a:solidFill>
                      <a:schemeClr val="bg2">
                        <a:lumMod val="40000"/>
                        <a:lumOff val="60000"/>
                        <a:alpha val="20000"/>
                      </a:schemeClr>
                    </a:solidFill>
                  </a:tcPr>
                </a:tc>
                <a:tc>
                  <a:txBody>
                    <a:bodyPr/>
                    <a:lstStyle/>
                    <a:p>
                      <a:endParaRPr lang="en-CA" sz="1000" noProof="0" dirty="0"/>
                    </a:p>
                  </a:txBody>
                  <a:tcPr>
                    <a:solidFill>
                      <a:schemeClr val="bg2">
                        <a:lumMod val="40000"/>
                        <a:lumOff val="60000"/>
                        <a:alpha val="20000"/>
                      </a:schemeClr>
                    </a:solidFill>
                  </a:tcPr>
                </a:tc>
                <a:extLst>
                  <a:ext uri="{0D108BD9-81ED-4DB2-BD59-A6C34878D82A}">
                    <a16:rowId xmlns:a16="http://schemas.microsoft.com/office/drawing/2014/main" val="1304932795"/>
                  </a:ext>
                </a:extLst>
              </a:tr>
              <a:tr h="224683">
                <a:tc>
                  <a:txBody>
                    <a:bodyPr/>
                    <a:lstStyle/>
                    <a:p>
                      <a:r>
                        <a:rPr lang="en-CA" sz="1000" noProof="0" dirty="0"/>
                        <a:t>Loans, grants or subsidies paid to the company (not to the research lab)</a:t>
                      </a:r>
                    </a:p>
                  </a:txBody>
                  <a:tcPr/>
                </a:tc>
                <a:tc>
                  <a:txBody>
                    <a:bodyPr/>
                    <a:lstStyle/>
                    <a:p>
                      <a:endParaRPr lang="en-CA" sz="1000" noProof="0" dirty="0"/>
                    </a:p>
                  </a:txBody>
                  <a:tcPr/>
                </a:tc>
                <a:extLst>
                  <a:ext uri="{0D108BD9-81ED-4DB2-BD59-A6C34878D82A}">
                    <a16:rowId xmlns:a16="http://schemas.microsoft.com/office/drawing/2014/main" val="762157260"/>
                  </a:ext>
                </a:extLst>
              </a:tr>
              <a:tr h="224683">
                <a:tc>
                  <a:txBody>
                    <a:bodyPr/>
                    <a:lstStyle/>
                    <a:p>
                      <a:r>
                        <a:rPr lang="en-CA" sz="1000" noProof="0" dirty="0"/>
                        <a:t>Sales</a:t>
                      </a:r>
                    </a:p>
                  </a:txBody>
                  <a:tcPr>
                    <a:solidFill>
                      <a:schemeClr val="bg2">
                        <a:lumMod val="40000"/>
                        <a:lumOff val="60000"/>
                        <a:alpha val="20000"/>
                      </a:schemeClr>
                    </a:solidFill>
                  </a:tcPr>
                </a:tc>
                <a:tc>
                  <a:txBody>
                    <a:bodyPr/>
                    <a:lstStyle/>
                    <a:p>
                      <a:endParaRPr lang="en-CA" sz="1000" noProof="0" dirty="0"/>
                    </a:p>
                  </a:txBody>
                  <a:tcPr>
                    <a:solidFill>
                      <a:schemeClr val="bg2">
                        <a:lumMod val="40000"/>
                        <a:lumOff val="60000"/>
                        <a:alpha val="20000"/>
                      </a:schemeClr>
                    </a:solidFill>
                  </a:tcPr>
                </a:tc>
                <a:extLst>
                  <a:ext uri="{0D108BD9-81ED-4DB2-BD59-A6C34878D82A}">
                    <a16:rowId xmlns:a16="http://schemas.microsoft.com/office/drawing/2014/main" val="3419858468"/>
                  </a:ext>
                </a:extLst>
              </a:tr>
              <a:tr h="224683">
                <a:tc>
                  <a:txBody>
                    <a:bodyPr/>
                    <a:lstStyle/>
                    <a:p>
                      <a:r>
                        <a:rPr lang="en-CA" sz="1000" b="1" noProof="0" dirty="0"/>
                        <a:t>Total</a:t>
                      </a:r>
                    </a:p>
                  </a:txBody>
                  <a:tcPr/>
                </a:tc>
                <a:tc>
                  <a:txBody>
                    <a:bodyPr/>
                    <a:lstStyle/>
                    <a:p>
                      <a:endParaRPr lang="en-CA" sz="1000" b="1" noProof="0" dirty="0"/>
                    </a:p>
                  </a:txBody>
                  <a:tcPr/>
                </a:tc>
                <a:extLst>
                  <a:ext uri="{0D108BD9-81ED-4DB2-BD59-A6C34878D82A}">
                    <a16:rowId xmlns:a16="http://schemas.microsoft.com/office/drawing/2014/main" val="3106014348"/>
                  </a:ext>
                </a:extLst>
              </a:tr>
            </a:tbl>
          </a:graphicData>
        </a:graphic>
      </p:graphicFrame>
      <p:sp>
        <p:nvSpPr>
          <p:cNvPr id="6" name="Rectangle 5">
            <a:extLst>
              <a:ext uri="{FF2B5EF4-FFF2-40B4-BE49-F238E27FC236}">
                <a16:creationId xmlns:a16="http://schemas.microsoft.com/office/drawing/2014/main" id="{6C57FA06-9DD9-9A5A-32FC-73A4CC0DCEE0}"/>
              </a:ext>
            </a:extLst>
          </p:cNvPr>
          <p:cNvSpPr/>
          <p:nvPr>
            <p:custDataLst>
              <p:tags r:id="rId6"/>
            </p:custDataLst>
          </p:nvPr>
        </p:nvSpPr>
        <p:spPr>
          <a:xfrm>
            <a:off x="334003" y="2838624"/>
            <a:ext cx="8593873" cy="217145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What is your envisaged funding trajectory for the next 2-3 years? In other words, what are the major milestones to be completed and how much funding would you need for this</a:t>
            </a:r>
            <a:r>
              <a:rPr lang="en-CA" sz="1000" b="1" noProof="0" dirty="0">
                <a:solidFill>
                  <a:sysClr val="windowText" lastClr="000000"/>
                </a:solidFill>
              </a:rPr>
              <a:t>? </a:t>
            </a:r>
            <a:r>
              <a:rPr lang="en-US" sz="1000" b="1" dirty="0">
                <a:solidFill>
                  <a:sysClr val="windowText" lastClr="000000"/>
                </a:solidFill>
              </a:rPr>
              <a:t>Have you had conversations with investors to discuss your funding plan? If so, what milestones did they ask you to achieve before they would consider investing</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3587931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44"/>
          <p:cNvSpPr txBox="1"/>
          <p:nvPr>
            <p:custDataLst>
              <p:tags r:id="rId1"/>
            </p:custDataLst>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algn="l"/>
            <a:r>
              <a:rPr lang="en-CA" i="0" noProof="0" dirty="0">
                <a:solidFill>
                  <a:srgbClr val="333333"/>
                </a:solidFill>
                <a:effectLst/>
                <a:latin typeface="Arial" panose="020B0604020202020204" pitchFamily="34" charset="0"/>
                <a:cs typeface="Arial" panose="020B0604020202020204" pitchFamily="34" charset="0"/>
              </a:rPr>
              <a:t>Technology Readiness Level – TRL </a:t>
            </a:r>
          </a:p>
        </p:txBody>
      </p:sp>
      <p:sp>
        <p:nvSpPr>
          <p:cNvPr id="301" name="Google Shape;301;p44"/>
          <p:cNvSpPr txBox="1">
            <a:spLocks noGrp="1"/>
          </p:cNvSpPr>
          <p:nvPr>
            <p:ph type="title" idx="4294967295"/>
            <p:custDataLst>
              <p:tags r:id="rId2"/>
            </p:custDataLst>
          </p:nvPr>
        </p:nvSpPr>
        <p:spPr>
          <a:xfrm>
            <a:off x="310896" y="539000"/>
            <a:ext cx="3015900" cy="4398424"/>
          </a:xfrm>
          <a:prstGeom prst="rect">
            <a:avLst/>
          </a:prstGeom>
        </p:spPr>
        <p:txBody>
          <a:bodyPr spcFirstLastPara="1" wrap="square" lIns="91425" tIns="91425" rIns="91425" bIns="91425" anchor="t" anchorCtr="0">
            <a:noAutofit/>
          </a:bodyPr>
          <a:lstStyle/>
          <a:p>
            <a:pPr lvl="0">
              <a:spcBef>
                <a:spcPts val="1200"/>
              </a:spcBef>
              <a:buSzPts val="1100"/>
            </a:pPr>
            <a:r>
              <a:rPr lang="en-CA" sz="1100" noProof="0" dirty="0"/>
              <a:t>- </a:t>
            </a:r>
            <a:r>
              <a:rPr lang="en-CA" sz="1100" dirty="0"/>
              <a:t>Indicate which level your startup has COMPLETELY achieved and why</a:t>
            </a:r>
            <a:r>
              <a:rPr lang="en-CA" sz="1100" noProof="0" dirty="0"/>
              <a:t>; </a:t>
            </a:r>
            <a:br>
              <a:rPr lang="en-CA" sz="1100" noProof="0" dirty="0"/>
            </a:br>
            <a:br>
              <a:rPr lang="en-CA" sz="1100" noProof="0" dirty="0"/>
            </a:br>
            <a:r>
              <a:rPr lang="en-CA" sz="1100" noProof="0" dirty="0"/>
              <a:t>- </a:t>
            </a:r>
            <a:r>
              <a:rPr lang="en" sz="1100" dirty="0"/>
              <a:t>Check that you have satisfied all the points mentioned in the </a:t>
            </a:r>
            <a:r>
              <a:rPr lang="en-CA" sz="1100" dirty="0"/>
              <a:t>description. </a:t>
            </a:r>
            <a:r>
              <a:rPr lang="en" sz="1100" dirty="0"/>
              <a:t>If you have not achieved all the elements of the level, please default to the lower level</a:t>
            </a:r>
            <a:r>
              <a:rPr lang="en-CA" sz="1100" noProof="0" dirty="0"/>
              <a:t>;</a:t>
            </a:r>
            <a:br>
              <a:rPr lang="en-CA" sz="1100" noProof="0" dirty="0"/>
            </a:br>
            <a:br>
              <a:rPr lang="en-CA" sz="1100" noProof="0" dirty="0"/>
            </a:br>
            <a:r>
              <a:rPr lang="en-CA" sz="1100" noProof="0" dirty="0"/>
              <a:t>- </a:t>
            </a:r>
            <a:r>
              <a:rPr lang="en" sz="1100" dirty="0"/>
              <a:t>Be sure to address each </a:t>
            </a:r>
            <a:r>
              <a:rPr lang="en-CA" sz="1100" dirty="0"/>
              <a:t>bullet point</a:t>
            </a:r>
            <a:r>
              <a:rPr lang="en" sz="1100" dirty="0"/>
              <a:t> for the level achieved and support your answers with concrete evidence that you have indeed achieved that level in your journey</a:t>
            </a:r>
            <a:r>
              <a:rPr lang="en-CA" sz="1100" noProof="0" dirty="0"/>
              <a:t>; </a:t>
            </a:r>
            <a:br>
              <a:rPr lang="en-CA" sz="1100" noProof="0" dirty="0"/>
            </a:br>
            <a:br>
              <a:rPr lang="en-CA" sz="1100" noProof="0" dirty="0"/>
            </a:br>
            <a:r>
              <a:rPr lang="en-CA" sz="1100" noProof="0" dirty="0"/>
              <a:t>- </a:t>
            </a:r>
            <a:r>
              <a:rPr lang="en" sz="1100" dirty="0"/>
              <a:t>If you have achieved some of the points listed at higher levels, please mention them</a:t>
            </a:r>
            <a:r>
              <a:rPr lang="en-CA" sz="1100" noProof="0" dirty="0"/>
              <a:t>. </a:t>
            </a:r>
            <a:br>
              <a:rPr lang="en-CA" sz="1100" noProof="0" dirty="0"/>
            </a:br>
            <a:br>
              <a:rPr lang="en-CA" sz="1100" noProof="0" dirty="0"/>
            </a:br>
            <a:r>
              <a:rPr lang="en-US" sz="1100" b="1" dirty="0"/>
              <a:t>Only complete this section if your solution can be described in terms of technological maturity level. Otherwise, complete the section on social readiness level</a:t>
            </a:r>
            <a:r>
              <a:rPr lang="en-CA" sz="1100" b="1" noProof="0" dirty="0"/>
              <a:t>.</a:t>
            </a:r>
          </a:p>
        </p:txBody>
      </p:sp>
      <p:pic>
        <p:nvPicPr>
          <p:cNvPr id="302" name="Google Shape;302;p44"/>
          <p:cNvPicPr preferRelativeResize="0"/>
          <p:nvPr>
            <p:custDataLst>
              <p:tags r:id="rId3"/>
            </p:custDataLst>
          </p:nvPr>
        </p:nvPicPr>
        <p:blipFill rotWithShape="1">
          <a:blip r:embed="rId8">
            <a:alphaModFix/>
          </a:blip>
          <a:srcRect l="74337" r="15503"/>
          <a:stretch/>
        </p:blipFill>
        <p:spPr>
          <a:xfrm>
            <a:off x="3807875" y="438825"/>
            <a:ext cx="850898" cy="4167050"/>
          </a:xfrm>
          <a:prstGeom prst="rect">
            <a:avLst/>
          </a:prstGeom>
          <a:noFill/>
          <a:ln>
            <a:noFill/>
          </a:ln>
        </p:spPr>
      </p:pic>
      <p:pic>
        <p:nvPicPr>
          <p:cNvPr id="303" name="Google Shape;303;p44"/>
          <p:cNvPicPr preferRelativeResize="0"/>
          <p:nvPr>
            <p:custDataLst>
              <p:tags r:id="rId4"/>
            </p:custDataLst>
          </p:nvPr>
        </p:nvPicPr>
        <p:blipFill>
          <a:blip r:embed="rId9">
            <a:alphaModFix/>
          </a:blip>
          <a:stretch>
            <a:fillRect/>
          </a:stretch>
        </p:blipFill>
        <p:spPr>
          <a:xfrm>
            <a:off x="5139047" y="107275"/>
            <a:ext cx="3795602" cy="4830149"/>
          </a:xfrm>
          <a:prstGeom prst="rect">
            <a:avLst/>
          </a:prstGeom>
          <a:noFill/>
          <a:ln>
            <a:noFill/>
          </a:ln>
        </p:spPr>
      </p:pic>
      <p:sp>
        <p:nvSpPr>
          <p:cNvPr id="3" name="Rectangle 2">
            <a:extLst>
              <a:ext uri="{FF2B5EF4-FFF2-40B4-BE49-F238E27FC236}">
                <a16:creationId xmlns:a16="http://schemas.microsoft.com/office/drawing/2014/main" id="{202489EA-B926-CFE4-3AB5-FB2B6B51B311}"/>
              </a:ext>
            </a:extLst>
          </p:cNvPr>
          <p:cNvSpPr/>
          <p:nvPr>
            <p:custDataLst>
              <p:tags r:id="rId5"/>
            </p:custDataLst>
          </p:nvPr>
        </p:nvSpPr>
        <p:spPr>
          <a:xfrm>
            <a:off x="4004954" y="438825"/>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1882028A-BDC6-93C6-5E43-3B5FCEC21066}"/>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4AEBD225-9F77-5CB1-44E9-DB937E0A041C}"/>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noProof="0" dirty="0">
                <a:solidFill>
                  <a:schemeClr val="dk1"/>
                </a:solidFill>
              </a:rPr>
              <a:t>TECHNOLOGY READINESS LEVEL - TRL (maximum 2 slides)</a:t>
            </a:r>
          </a:p>
        </p:txBody>
      </p:sp>
      <p:sp>
        <p:nvSpPr>
          <p:cNvPr id="222" name="Google Shape;222;p33">
            <a:extLst>
              <a:ext uri="{FF2B5EF4-FFF2-40B4-BE49-F238E27FC236}">
                <a16:creationId xmlns:a16="http://schemas.microsoft.com/office/drawing/2014/main" id="{2139D4A0-FBA9-C5AA-6FDC-F4F47EAA854B}"/>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26</a:t>
            </a:fld>
            <a:endParaRPr lang="en-CA" noProof="0" dirty="0"/>
          </a:p>
        </p:txBody>
      </p:sp>
      <p:sp>
        <p:nvSpPr>
          <p:cNvPr id="4" name="Rectangle 3">
            <a:extLst>
              <a:ext uri="{FF2B5EF4-FFF2-40B4-BE49-F238E27FC236}">
                <a16:creationId xmlns:a16="http://schemas.microsoft.com/office/drawing/2014/main" id="{9D57BF9A-DFA4-9481-7A89-CA9D32E51A93}"/>
              </a:ext>
            </a:extLst>
          </p:cNvPr>
          <p:cNvSpPr/>
          <p:nvPr>
            <p:custDataLst>
              <p:tags r:id="rId3"/>
            </p:custDataLst>
          </p:nvPr>
        </p:nvSpPr>
        <p:spPr>
          <a:xfrm>
            <a:off x="334002" y="615619"/>
            <a:ext cx="853493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dirty="0">
                <a:solidFill>
                  <a:sysClr val="windowText" lastClr="000000"/>
                </a:solidFill>
              </a:rPr>
              <a:t>What TRL level has been achieved?</a:t>
            </a:r>
            <a:r>
              <a:rPr lang="en-CA" sz="1000" dirty="0">
                <a:solidFill>
                  <a:sysClr val="windowText" lastClr="000000"/>
                </a:solidFill>
              </a:rPr>
              <a:t> Type </a:t>
            </a:r>
            <a:r>
              <a:rPr lang="en-CA" sz="1000" noProof="0" dirty="0">
                <a:solidFill>
                  <a:sysClr val="windowText" lastClr="000000"/>
                </a:solidFill>
              </a:rPr>
              <a:t>your answer here</a:t>
            </a:r>
          </a:p>
          <a:p>
            <a:endParaRPr lang="en-CA" sz="1000" noProof="0" dirty="0">
              <a:solidFill>
                <a:sysClr val="windowText" lastClr="000000"/>
              </a:solidFill>
            </a:endParaRPr>
          </a:p>
        </p:txBody>
      </p:sp>
      <p:sp>
        <p:nvSpPr>
          <p:cNvPr id="5" name="Rectangle 4">
            <a:extLst>
              <a:ext uri="{FF2B5EF4-FFF2-40B4-BE49-F238E27FC236}">
                <a16:creationId xmlns:a16="http://schemas.microsoft.com/office/drawing/2014/main" id="{911F8EA7-94F6-D601-907A-1399AA08B4B5}"/>
              </a:ext>
            </a:extLst>
          </p:cNvPr>
          <p:cNvSpPr/>
          <p:nvPr>
            <p:custDataLst>
              <p:tags r:id="rId4"/>
            </p:custDataLst>
          </p:nvPr>
        </p:nvSpPr>
        <p:spPr>
          <a:xfrm>
            <a:off x="334002" y="981309"/>
            <a:ext cx="8534935" cy="3761676"/>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Describe the technical maturity level of your solution. What technological or scientific milestones have you achieved and why is this relevant? If you have a </a:t>
            </a:r>
            <a:r>
              <a:rPr lang="en-US" sz="1000" b="1" noProof="0" dirty="0">
                <a:solidFill>
                  <a:sysClr val="windowText" lastClr="000000"/>
                </a:solidFill>
              </a:rPr>
              <a:t>prototype, please include a photo</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3124189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13135044-E2F3-B382-F98A-91AAFCAED29D}"/>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6E199B6B-CDD5-FE9C-9D16-7C12A9F517FD}"/>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dirty="0">
                <a:solidFill>
                  <a:schemeClr val="dk1"/>
                </a:solidFill>
              </a:rPr>
              <a:t>TECHNOLOGY READINESS LEVEL - TRL</a:t>
            </a:r>
            <a:endParaRPr lang="en-CA" noProof="0" dirty="0">
              <a:solidFill>
                <a:schemeClr val="dk1"/>
              </a:solidFill>
            </a:endParaRPr>
          </a:p>
        </p:txBody>
      </p:sp>
      <p:sp>
        <p:nvSpPr>
          <p:cNvPr id="222" name="Google Shape;222;p33">
            <a:extLst>
              <a:ext uri="{FF2B5EF4-FFF2-40B4-BE49-F238E27FC236}">
                <a16:creationId xmlns:a16="http://schemas.microsoft.com/office/drawing/2014/main" id="{4F90FD88-83FF-82DF-A937-4FC3DE5D7264}"/>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27</a:t>
            </a:fld>
            <a:endParaRPr lang="en-CA" noProof="0" dirty="0"/>
          </a:p>
        </p:txBody>
      </p:sp>
      <p:sp>
        <p:nvSpPr>
          <p:cNvPr id="5" name="Rectangle 4">
            <a:extLst>
              <a:ext uri="{FF2B5EF4-FFF2-40B4-BE49-F238E27FC236}">
                <a16:creationId xmlns:a16="http://schemas.microsoft.com/office/drawing/2014/main" id="{42BC3C62-0F99-6BFF-1F6D-2138275AD2C8}"/>
              </a:ext>
            </a:extLst>
          </p:cNvPr>
          <p:cNvSpPr/>
          <p:nvPr>
            <p:custDataLst>
              <p:tags r:id="rId3"/>
            </p:custDataLst>
          </p:nvPr>
        </p:nvSpPr>
        <p:spPr>
          <a:xfrm>
            <a:off x="334002" y="533842"/>
            <a:ext cx="8534935" cy="318046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Describe the </a:t>
            </a:r>
            <a:r>
              <a:rPr lang="en-US" sz="1000" b="1" dirty="0">
                <a:solidFill>
                  <a:sysClr val="windowText" lastClr="000000"/>
                </a:solidFill>
              </a:rPr>
              <a:t>development plan for the solution</a:t>
            </a:r>
            <a:r>
              <a:rPr lang="en-CA" sz="1000" b="1" noProof="0" dirty="0">
                <a:solidFill>
                  <a:sysClr val="windowText" lastClr="000000"/>
                </a:solidFill>
              </a:rPr>
              <a:t>. </a:t>
            </a:r>
            <a:r>
              <a:rPr lang="en-US" sz="1000" b="1" dirty="0">
                <a:solidFill>
                  <a:sysClr val="windowText" lastClr="000000"/>
                </a:solidFill>
              </a:rPr>
              <a:t>What are the scientific uncertainties associated with developing the solution, and what will you do to mitigate these uncertainties? What is your schedule for maturing your technology to a commercial level? You may include a timeline if relevant</a:t>
            </a:r>
            <a:r>
              <a:rPr lang="en-CA" sz="1000" b="1" noProof="0" dirty="0">
                <a:solidFill>
                  <a:sysClr val="windowText" lastClr="000000"/>
                </a:solidFill>
              </a:rPr>
              <a:t>.</a:t>
            </a:r>
          </a:p>
          <a:p>
            <a:r>
              <a:rPr lang="en-CA" sz="1000" noProof="0" dirty="0">
                <a:solidFill>
                  <a:sysClr val="windowText" lastClr="000000"/>
                </a:solidFill>
              </a:rPr>
              <a:t>Type your answer here</a:t>
            </a:r>
          </a:p>
        </p:txBody>
      </p:sp>
      <p:sp>
        <p:nvSpPr>
          <p:cNvPr id="2" name="Rectangle 1">
            <a:extLst>
              <a:ext uri="{FF2B5EF4-FFF2-40B4-BE49-F238E27FC236}">
                <a16:creationId xmlns:a16="http://schemas.microsoft.com/office/drawing/2014/main" id="{8FFB35BE-FD4C-CE63-BF98-C960A78276FB}"/>
              </a:ext>
            </a:extLst>
          </p:cNvPr>
          <p:cNvSpPr/>
          <p:nvPr>
            <p:custDataLst>
              <p:tags r:id="rId4"/>
            </p:custDataLst>
          </p:nvPr>
        </p:nvSpPr>
        <p:spPr>
          <a:xfrm>
            <a:off x="334001" y="3785190"/>
            <a:ext cx="8534935" cy="117971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Describe the regulatory path you will need to take to commercialize your solution. Describe the steps in the regulatory path that you have already completed</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3565874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p45"/>
          <p:cNvSpPr txBox="1"/>
          <p:nvPr>
            <p:custDataLst>
              <p:tags r:id="rId1"/>
            </p:custDataLst>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r>
              <a:rPr lang="en-CA" i="0" noProof="0" dirty="0">
                <a:solidFill>
                  <a:srgbClr val="333333"/>
                </a:solidFill>
                <a:effectLst/>
                <a:latin typeface="Arial" panose="020B0604020202020204" pitchFamily="34" charset="0"/>
                <a:cs typeface="Arial" panose="020B0604020202020204" pitchFamily="34" charset="0"/>
              </a:rPr>
              <a:t>Social Readiness Level – SRL </a:t>
            </a:r>
          </a:p>
        </p:txBody>
      </p:sp>
      <p:sp>
        <p:nvSpPr>
          <p:cNvPr id="309" name="Google Shape;309;p45"/>
          <p:cNvSpPr txBox="1">
            <a:spLocks noGrp="1"/>
          </p:cNvSpPr>
          <p:nvPr>
            <p:ph type="title" idx="4294967295"/>
            <p:custDataLst>
              <p:tags r:id="rId2"/>
            </p:custDataLst>
          </p:nvPr>
        </p:nvSpPr>
        <p:spPr>
          <a:xfrm>
            <a:off x="362100" y="579863"/>
            <a:ext cx="2993100" cy="4319239"/>
          </a:xfrm>
          <a:prstGeom prst="rect">
            <a:avLst/>
          </a:prstGeom>
        </p:spPr>
        <p:txBody>
          <a:bodyPr spcFirstLastPara="1" wrap="square" lIns="91425" tIns="91425" rIns="91425" bIns="91425" anchor="t" anchorCtr="0">
            <a:noAutofit/>
          </a:bodyPr>
          <a:lstStyle/>
          <a:p>
            <a:pPr lvl="0">
              <a:spcBef>
                <a:spcPts val="1200"/>
              </a:spcBef>
              <a:buSzPts val="1100"/>
            </a:pPr>
            <a:r>
              <a:rPr lang="en-CA" sz="1100" noProof="0" dirty="0"/>
              <a:t>- </a:t>
            </a:r>
            <a:r>
              <a:rPr lang="en-CA" sz="1100" dirty="0"/>
              <a:t>Indicate which level your startup has COMPLETELY achieved and why</a:t>
            </a:r>
            <a:r>
              <a:rPr lang="en-CA" sz="1100" noProof="0" dirty="0"/>
              <a:t>; </a:t>
            </a:r>
            <a:br>
              <a:rPr lang="en-CA" sz="1100" noProof="0" dirty="0"/>
            </a:br>
            <a:br>
              <a:rPr lang="en-CA" sz="1100" noProof="0" dirty="0"/>
            </a:br>
            <a:r>
              <a:rPr lang="en-CA" sz="1100" noProof="0" dirty="0"/>
              <a:t>- </a:t>
            </a:r>
            <a:r>
              <a:rPr lang="en" sz="1100" dirty="0"/>
              <a:t>Check that you have satisfied all the points mentioned in the </a:t>
            </a:r>
            <a:r>
              <a:rPr lang="en-CA" sz="1100" dirty="0"/>
              <a:t>description. </a:t>
            </a:r>
            <a:r>
              <a:rPr lang="en" sz="1100" dirty="0"/>
              <a:t>If you have not achieved all the elements of the level, please default to the lower level</a:t>
            </a:r>
            <a:r>
              <a:rPr lang="en-CA" sz="1100" noProof="0" dirty="0"/>
              <a:t>;</a:t>
            </a:r>
            <a:br>
              <a:rPr lang="en-CA" sz="1100" noProof="0" dirty="0"/>
            </a:br>
            <a:br>
              <a:rPr lang="en-CA" sz="1100" noProof="0" dirty="0"/>
            </a:br>
            <a:r>
              <a:rPr lang="en-CA" sz="1100" noProof="0" dirty="0"/>
              <a:t>- </a:t>
            </a:r>
            <a:r>
              <a:rPr lang="en" sz="1100" dirty="0"/>
              <a:t>Be sure to address each </a:t>
            </a:r>
            <a:r>
              <a:rPr lang="en-CA" sz="1100" dirty="0"/>
              <a:t>bullet point</a:t>
            </a:r>
            <a:r>
              <a:rPr lang="en" sz="1100" dirty="0"/>
              <a:t> for the level achieved and support your answers with concrete evidence that you have indeed achieved that level in your journey</a:t>
            </a:r>
            <a:r>
              <a:rPr lang="en-CA" sz="1100" noProof="0" dirty="0"/>
              <a:t>; </a:t>
            </a:r>
            <a:br>
              <a:rPr lang="en-CA" sz="1100" noProof="0" dirty="0"/>
            </a:br>
            <a:br>
              <a:rPr lang="en-CA" sz="1100" noProof="0" dirty="0"/>
            </a:br>
            <a:r>
              <a:rPr lang="en-CA" sz="1100" noProof="0" dirty="0"/>
              <a:t>- </a:t>
            </a:r>
            <a:r>
              <a:rPr lang="en" sz="1100" dirty="0"/>
              <a:t>If you have achieved some of the points listed at higher levels, please mention them</a:t>
            </a:r>
            <a:r>
              <a:rPr lang="en-CA" sz="1100" noProof="0" dirty="0"/>
              <a:t>.</a:t>
            </a:r>
            <a:br>
              <a:rPr lang="en-CA" sz="1100" noProof="0" dirty="0"/>
            </a:br>
            <a:br>
              <a:rPr lang="en-CA" sz="1100" noProof="0" dirty="0"/>
            </a:br>
            <a:r>
              <a:rPr lang="en-US" sz="1100" b="1" dirty="0"/>
              <a:t>Only complete this section if you did not complete the section on technology readiness level.</a:t>
            </a:r>
            <a:endParaRPr lang="en-CA" sz="1100" b="1" noProof="0" dirty="0">
              <a:highlight>
                <a:srgbClr val="00FFFF"/>
              </a:highlight>
            </a:endParaRPr>
          </a:p>
        </p:txBody>
      </p:sp>
      <p:pic>
        <p:nvPicPr>
          <p:cNvPr id="310" name="Google Shape;310;p45"/>
          <p:cNvPicPr preferRelativeResize="0"/>
          <p:nvPr>
            <p:custDataLst>
              <p:tags r:id="rId3"/>
            </p:custDataLst>
          </p:nvPr>
        </p:nvPicPr>
        <p:blipFill rotWithShape="1">
          <a:blip r:embed="rId8">
            <a:alphaModFix/>
          </a:blip>
          <a:srcRect l="88869"/>
          <a:stretch/>
        </p:blipFill>
        <p:spPr>
          <a:xfrm>
            <a:off x="3669599" y="487500"/>
            <a:ext cx="949673" cy="4245299"/>
          </a:xfrm>
          <a:prstGeom prst="rect">
            <a:avLst/>
          </a:prstGeom>
          <a:noFill/>
          <a:ln>
            <a:noFill/>
          </a:ln>
        </p:spPr>
      </p:pic>
      <p:pic>
        <p:nvPicPr>
          <p:cNvPr id="311" name="Google Shape;311;p45"/>
          <p:cNvPicPr preferRelativeResize="0"/>
          <p:nvPr>
            <p:custDataLst>
              <p:tags r:id="rId4"/>
            </p:custDataLst>
          </p:nvPr>
        </p:nvPicPr>
        <p:blipFill>
          <a:blip r:embed="rId9">
            <a:alphaModFix/>
          </a:blip>
          <a:stretch>
            <a:fillRect/>
          </a:stretch>
        </p:blipFill>
        <p:spPr>
          <a:xfrm>
            <a:off x="4733697" y="1363075"/>
            <a:ext cx="4219928" cy="2319409"/>
          </a:xfrm>
          <a:prstGeom prst="rect">
            <a:avLst/>
          </a:prstGeom>
          <a:noFill/>
          <a:ln>
            <a:noFill/>
          </a:ln>
        </p:spPr>
      </p:pic>
      <p:sp>
        <p:nvSpPr>
          <p:cNvPr id="2" name="Rectangle 1">
            <a:extLst>
              <a:ext uri="{FF2B5EF4-FFF2-40B4-BE49-F238E27FC236}">
                <a16:creationId xmlns:a16="http://schemas.microsoft.com/office/drawing/2014/main" id="{19AF1722-BC0B-E87A-24EA-C802BA34B4E3}"/>
              </a:ext>
            </a:extLst>
          </p:cNvPr>
          <p:cNvSpPr/>
          <p:nvPr>
            <p:custDataLst>
              <p:tags r:id="rId5"/>
            </p:custDataLst>
          </p:nvPr>
        </p:nvSpPr>
        <p:spPr>
          <a:xfrm>
            <a:off x="3857897" y="487500"/>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602656B7-1DE9-F8E9-8B3A-4505D8C8481A}"/>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7D7002B5-53EF-586F-1601-42C2C98335F4}"/>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noProof="0" dirty="0">
                <a:solidFill>
                  <a:schemeClr val="dk1"/>
                </a:solidFill>
              </a:rPr>
              <a:t>SOCIAL READINESS LEVEL – SRL (maximum 2 slides)</a:t>
            </a:r>
          </a:p>
        </p:txBody>
      </p:sp>
      <p:sp>
        <p:nvSpPr>
          <p:cNvPr id="222" name="Google Shape;222;p33">
            <a:extLst>
              <a:ext uri="{FF2B5EF4-FFF2-40B4-BE49-F238E27FC236}">
                <a16:creationId xmlns:a16="http://schemas.microsoft.com/office/drawing/2014/main" id="{2E80AB5D-CA54-E51F-4F0D-6A7812395DC5}"/>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29</a:t>
            </a:fld>
            <a:endParaRPr lang="en-CA" noProof="0" dirty="0"/>
          </a:p>
        </p:txBody>
      </p:sp>
      <p:sp>
        <p:nvSpPr>
          <p:cNvPr id="4" name="Rectangle 3">
            <a:extLst>
              <a:ext uri="{FF2B5EF4-FFF2-40B4-BE49-F238E27FC236}">
                <a16:creationId xmlns:a16="http://schemas.microsoft.com/office/drawing/2014/main" id="{3C758873-C6D1-2A68-2818-591E53041AEE}"/>
              </a:ext>
            </a:extLst>
          </p:cNvPr>
          <p:cNvSpPr/>
          <p:nvPr>
            <p:custDataLst>
              <p:tags r:id="rId3"/>
            </p:custDataLst>
          </p:nvPr>
        </p:nvSpPr>
        <p:spPr>
          <a:xfrm>
            <a:off x="334002" y="615619"/>
            <a:ext cx="8534935" cy="283913"/>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dirty="0">
                <a:solidFill>
                  <a:sysClr val="windowText" lastClr="000000"/>
                </a:solidFill>
              </a:rPr>
              <a:t>What SRL level has been achieved?</a:t>
            </a:r>
            <a:r>
              <a:rPr lang="en-CA" sz="1000" dirty="0">
                <a:solidFill>
                  <a:sysClr val="windowText" lastClr="000000"/>
                </a:solidFill>
              </a:rPr>
              <a:t> </a:t>
            </a:r>
            <a:r>
              <a:rPr lang="en-CA" sz="1000" noProof="0" dirty="0">
                <a:solidFill>
                  <a:sysClr val="windowText" lastClr="000000"/>
                </a:solidFill>
              </a:rPr>
              <a:t>Type your answer here</a:t>
            </a:r>
          </a:p>
          <a:p>
            <a:endParaRPr lang="en-CA" sz="1000" noProof="0" dirty="0">
              <a:solidFill>
                <a:sysClr val="windowText" lastClr="000000"/>
              </a:solidFill>
            </a:endParaRPr>
          </a:p>
        </p:txBody>
      </p:sp>
      <p:sp>
        <p:nvSpPr>
          <p:cNvPr id="5" name="Rectangle 4">
            <a:extLst>
              <a:ext uri="{FF2B5EF4-FFF2-40B4-BE49-F238E27FC236}">
                <a16:creationId xmlns:a16="http://schemas.microsoft.com/office/drawing/2014/main" id="{57255FE1-50F6-DF34-DA96-268E9B9C3225}"/>
              </a:ext>
            </a:extLst>
          </p:cNvPr>
          <p:cNvSpPr/>
          <p:nvPr>
            <p:custDataLst>
              <p:tags r:id="rId4"/>
            </p:custDataLst>
          </p:nvPr>
        </p:nvSpPr>
        <p:spPr>
          <a:xfrm>
            <a:off x="334002" y="981309"/>
            <a:ext cx="8534935" cy="3761676"/>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Describe the level of progress towards implementing your solution. </a:t>
            </a:r>
            <a:r>
              <a:rPr lang="en-US" sz="1000" b="1" dirty="0">
                <a:solidFill>
                  <a:sysClr val="windowText" lastClr="000000"/>
                </a:solidFill>
              </a:rPr>
              <a:t>What steps have you taken to engage stakeholders and validate the potential impact of your approach? If you have photos illustrating your solution, please include them</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328882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7"/>
          <p:cNvSpPr txBox="1">
            <a:spLocks noGrp="1"/>
          </p:cNvSpPr>
          <p:nvPr>
            <p:ph type="title"/>
            <p:custDataLst>
              <p:tags r:id="rId1"/>
            </p:custDataLst>
          </p:nvPr>
        </p:nvSpPr>
        <p:spPr>
          <a:xfrm>
            <a:off x="311700" y="232128"/>
            <a:ext cx="85206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sz="1400" b="1" noProof="0" dirty="0"/>
              <a:t>Instructions for completing this document</a:t>
            </a:r>
            <a:endParaRPr lang="en-CA" sz="1200" b="1" noProof="0" dirty="0"/>
          </a:p>
        </p:txBody>
      </p:sp>
      <p:sp>
        <p:nvSpPr>
          <p:cNvPr id="103" name="Google Shape;103;p17"/>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a:t>
            </a:fld>
            <a:endParaRPr lang="en-CA" noProof="0" dirty="0"/>
          </a:p>
        </p:txBody>
      </p:sp>
      <p:sp>
        <p:nvSpPr>
          <p:cNvPr id="104" name="Google Shape;104;p17"/>
          <p:cNvSpPr txBox="1"/>
          <p:nvPr>
            <p:custDataLst>
              <p:tags r:id="rId3"/>
            </p:custDataLst>
          </p:nvPr>
        </p:nvSpPr>
        <p:spPr>
          <a:xfrm>
            <a:off x="311700" y="701400"/>
            <a:ext cx="8392200" cy="4057500"/>
          </a:xfrm>
          <a:prstGeom prst="rect">
            <a:avLst/>
          </a:prstGeom>
          <a:noFill/>
          <a:ln>
            <a:noFill/>
          </a:ln>
        </p:spPr>
        <p:txBody>
          <a:bodyPr spcFirstLastPara="1" wrap="square" lIns="0" tIns="0" rIns="68575" bIns="36575" anchor="t" anchorCtr="0">
            <a:noAutofit/>
          </a:bodyPr>
          <a:lstStyle/>
          <a:p>
            <a:pPr marL="508000" lvl="0" indent="-342900" algn="l" rtl="0">
              <a:spcBef>
                <a:spcPts val="1000"/>
              </a:spcBef>
              <a:spcAft>
                <a:spcPts val="0"/>
              </a:spcAft>
              <a:buClr>
                <a:schemeClr val="dk1"/>
              </a:buClr>
              <a:buSzPct val="85000"/>
              <a:buFont typeface="+mj-lt"/>
              <a:buAutoNum type="arabicPeriod"/>
            </a:pPr>
            <a:r>
              <a:rPr lang="en-CA" sz="1200" noProof="0" dirty="0">
                <a:solidFill>
                  <a:schemeClr val="dk1"/>
                </a:solidFill>
              </a:rPr>
              <a:t>Make sure you read the </a:t>
            </a:r>
            <a:r>
              <a:rPr lang="en-CA" sz="1200" noProof="0" dirty="0">
                <a:solidFill>
                  <a:schemeClr val="dk1"/>
                </a:solidFill>
                <a:hlinkClick r:id="rId6">
                  <a:extLst>
                    <a:ext uri="{A12FA001-AC4F-418D-AE19-62706E023703}">
                      <ahyp:hlinkClr xmlns:ahyp="http://schemas.microsoft.com/office/drawing/2018/hyperlinkcolor" val="tx"/>
                    </a:ext>
                  </a:extLst>
                </a:hlinkClick>
              </a:rPr>
              <a:t>CESI program rules</a:t>
            </a:r>
            <a:r>
              <a:rPr lang="en-CA" sz="1200" noProof="0" dirty="0">
                <a:solidFill>
                  <a:schemeClr val="dk1"/>
                </a:solidFill>
              </a:rPr>
              <a:t>.</a:t>
            </a:r>
          </a:p>
          <a:p>
            <a:pPr marL="508000" lvl="0" indent="-342900">
              <a:spcBef>
                <a:spcPts val="1000"/>
              </a:spcBef>
              <a:buClr>
                <a:schemeClr val="dk1"/>
              </a:buClr>
              <a:buSzPct val="85000"/>
              <a:buFont typeface="+mj-lt"/>
              <a:buAutoNum type="arabicPeriod"/>
            </a:pPr>
            <a:r>
              <a:rPr lang="en" sz="1200" dirty="0">
                <a:solidFill>
                  <a:schemeClr val="dk1"/>
                </a:solidFill>
              </a:rPr>
              <a:t>Only one applicant per company is allowed to apply</a:t>
            </a:r>
            <a:r>
              <a:rPr lang="en-CA" sz="1200" noProof="0" dirty="0">
                <a:solidFill>
                  <a:schemeClr val="dk1"/>
                </a:solidFill>
              </a:rPr>
              <a:t>.</a:t>
            </a:r>
            <a:endParaRPr lang="en-CA" sz="1200" strike="sngStrike" noProof="0" dirty="0">
              <a:solidFill>
                <a:schemeClr val="dk1"/>
              </a:solidFill>
              <a:highlight>
                <a:srgbClr val="FFFF00"/>
              </a:highlight>
            </a:endParaRPr>
          </a:p>
          <a:p>
            <a:pPr marL="508000" lvl="0" indent="-342900" algn="l" rtl="0">
              <a:spcBef>
                <a:spcPts val="1000"/>
              </a:spcBef>
              <a:spcAft>
                <a:spcPts val="0"/>
              </a:spcAft>
              <a:buClr>
                <a:schemeClr val="dk1"/>
              </a:buClr>
              <a:buSzPct val="85000"/>
              <a:buFont typeface="+mj-lt"/>
              <a:buAutoNum type="arabicPeriod"/>
            </a:pPr>
            <a:r>
              <a:rPr lang="en-CA" sz="1200" noProof="0" dirty="0">
                <a:solidFill>
                  <a:schemeClr val="dk1"/>
                </a:solidFill>
              </a:rPr>
              <a:t>For text, please use Arial, font size </a:t>
            </a:r>
            <a:r>
              <a:rPr lang="en-CA" sz="1200" b="1" noProof="0" dirty="0">
                <a:solidFill>
                  <a:schemeClr val="dk1"/>
                </a:solidFill>
              </a:rPr>
              <a:t>10 minimum</a:t>
            </a:r>
            <a:r>
              <a:rPr lang="en-CA" sz="1200" noProof="0" dirty="0">
                <a:solidFill>
                  <a:schemeClr val="dk1"/>
                </a:solidFill>
              </a:rPr>
              <a:t>.</a:t>
            </a:r>
          </a:p>
          <a:p>
            <a:pPr marL="508000" lvl="0" indent="-342900">
              <a:spcBef>
                <a:spcPts val="1000"/>
              </a:spcBef>
              <a:buClr>
                <a:schemeClr val="dk1"/>
              </a:buClr>
              <a:buSzPct val="85000"/>
              <a:buFont typeface="+mj-lt"/>
              <a:buAutoNum type="arabicPeriod"/>
            </a:pPr>
            <a:r>
              <a:rPr lang="en" sz="1200" dirty="0">
                <a:solidFill>
                  <a:schemeClr val="dk1"/>
                </a:solidFill>
              </a:rPr>
              <a:t>Make sure your responses are concise and easy to understand. Apart from the pages relating to the technological or societal solution and intellectual property, avoid technical jargon</a:t>
            </a:r>
            <a:r>
              <a:rPr lang="en-CA" sz="1200" noProof="0" dirty="0">
                <a:solidFill>
                  <a:schemeClr val="dk1"/>
                </a:solidFill>
              </a:rPr>
              <a:t>.</a:t>
            </a:r>
          </a:p>
          <a:p>
            <a:pPr marL="508000" lvl="0" indent="-342900">
              <a:spcBef>
                <a:spcPts val="1000"/>
              </a:spcBef>
              <a:buClr>
                <a:schemeClr val="dk1"/>
              </a:buClr>
              <a:buSzPct val="85000"/>
              <a:buFont typeface="+mj-lt"/>
              <a:buAutoNum type="arabicPeriod"/>
            </a:pPr>
            <a:r>
              <a:rPr lang="en" sz="1200" dirty="0">
                <a:solidFill>
                  <a:schemeClr val="dk1"/>
                </a:solidFill>
              </a:rPr>
              <a:t>Feel free to use images to illustrate your points, as they can sometimes speak louder than words. Note that they count towards the total number of slides allowed</a:t>
            </a:r>
            <a:r>
              <a:rPr lang="en-CA" sz="1200" noProof="0" dirty="0">
                <a:solidFill>
                  <a:schemeClr val="dk1"/>
                </a:solidFill>
              </a:rPr>
              <a:t>. </a:t>
            </a:r>
          </a:p>
          <a:p>
            <a:pPr marL="508000" lvl="0" indent="-342900">
              <a:spcBef>
                <a:spcPts val="1000"/>
              </a:spcBef>
              <a:buClr>
                <a:schemeClr val="dk1"/>
              </a:buClr>
              <a:buSzPct val="85000"/>
              <a:buFont typeface="+mj-lt"/>
              <a:buAutoNum type="arabicPeriod"/>
            </a:pPr>
            <a:r>
              <a:rPr lang="en" sz="1200" dirty="0">
                <a:solidFill>
                  <a:schemeClr val="dk1"/>
                </a:solidFill>
              </a:rPr>
              <a:t>Only disclose necessary information. Please note that this information will be shared with the 4 partners of the CESI program and with the evaluation committee but will remain confidential</a:t>
            </a:r>
            <a:r>
              <a:rPr lang="en-CA" sz="1200" noProof="0" dirty="0">
                <a:solidFill>
                  <a:schemeClr val="dk1"/>
                </a:solidFill>
              </a:rPr>
              <a:t>.</a:t>
            </a:r>
          </a:p>
          <a:p>
            <a:pPr marL="508000" lvl="0" indent="-342900">
              <a:spcBef>
                <a:spcPts val="1000"/>
              </a:spcBef>
              <a:buClr>
                <a:schemeClr val="dk1"/>
              </a:buClr>
              <a:buSzPct val="85000"/>
              <a:buFont typeface="+mj-lt"/>
              <a:buAutoNum type="arabicPeriod"/>
            </a:pPr>
            <a:r>
              <a:rPr lang="en" sz="1200" dirty="0">
                <a:solidFill>
                  <a:schemeClr val="dk1"/>
                </a:solidFill>
              </a:rPr>
              <a:t>Keep the structure of this presentation with a white background. You will not receive points for design elements</a:t>
            </a:r>
            <a:r>
              <a:rPr lang="en-CA" sz="1200" noProof="0" dirty="0">
                <a:solidFill>
                  <a:schemeClr val="dk1"/>
                </a:solidFill>
              </a:rPr>
              <a:t>. </a:t>
            </a:r>
          </a:p>
          <a:p>
            <a:pPr marL="508000" indent="-342900">
              <a:spcBef>
                <a:spcPts val="1000"/>
              </a:spcBef>
              <a:buClr>
                <a:schemeClr val="dk1"/>
              </a:buClr>
              <a:buSzPct val="85000"/>
              <a:buFont typeface="+mj-lt"/>
              <a:buAutoNum type="arabicPeriod"/>
            </a:pPr>
            <a:r>
              <a:rPr lang="en" sz="1200" dirty="0">
                <a:solidFill>
                  <a:schemeClr val="dk1"/>
                </a:solidFill>
              </a:rPr>
              <a:t>Use the last page for your bibliography</a:t>
            </a:r>
            <a:r>
              <a:rPr lang="en-CA" sz="1200" noProof="0" dirty="0">
                <a:solidFill>
                  <a:schemeClr val="dk1"/>
                </a:solidFill>
              </a:rPr>
              <a:t>. </a:t>
            </a:r>
            <a:r>
              <a:rPr lang="en-US" sz="1200" dirty="0">
                <a:solidFill>
                  <a:schemeClr val="dk1"/>
                </a:solidFill>
              </a:rPr>
              <a:t>Be sure to back up your project with science by listing key publications that support the information provided in your </a:t>
            </a:r>
            <a:r>
              <a:rPr lang="en-CA" sz="1200" dirty="0">
                <a:solidFill>
                  <a:schemeClr val="dk1"/>
                </a:solidFill>
              </a:rPr>
              <a:t>presentation</a:t>
            </a:r>
            <a:r>
              <a:rPr lang="en-CA" sz="1200" noProof="0" dirty="0">
                <a:solidFill>
                  <a:schemeClr val="dk1"/>
                </a:solidFill>
              </a:rPr>
              <a:t>. </a:t>
            </a:r>
          </a:p>
          <a:p>
            <a:pPr marL="508000" lvl="0" indent="-342900">
              <a:spcBef>
                <a:spcPts val="1000"/>
              </a:spcBef>
              <a:buClr>
                <a:schemeClr val="dk1"/>
              </a:buClr>
              <a:buSzPct val="85000"/>
              <a:buFont typeface="+mj-lt"/>
              <a:buAutoNum type="arabicPeriod"/>
            </a:pPr>
            <a:r>
              <a:rPr lang="en" sz="1200" b="1" dirty="0">
                <a:solidFill>
                  <a:schemeClr val="dk1"/>
                </a:solidFill>
              </a:rPr>
              <a:t>WARNING - Do not exceed the number of slides allowed, as excess slides will not be included when uploaded</a:t>
            </a:r>
            <a:r>
              <a:rPr lang="en-CA" sz="1200" b="1" noProof="0" dirty="0">
                <a:solidFill>
                  <a:schemeClr val="dk1"/>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a:extLst>
            <a:ext uri="{FF2B5EF4-FFF2-40B4-BE49-F238E27FC236}">
              <a16:creationId xmlns:a16="http://schemas.microsoft.com/office/drawing/2014/main" id="{6047A612-076B-E5F3-0ED0-64D54418BDF0}"/>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E16A388B-E95A-0F1A-ADF2-A399CA9E727B}"/>
              </a:ext>
            </a:extLst>
          </p:cNvPr>
          <p:cNvSpPr txBox="1"/>
          <p:nvPr>
            <p:custDataLst>
              <p:tags r:id="rId1"/>
            </p:custDataLst>
          </p:nvPr>
        </p:nvSpPr>
        <p:spPr>
          <a:xfrm>
            <a:off x="334001" y="122842"/>
            <a:ext cx="8534935" cy="411000"/>
          </a:xfrm>
          <a:prstGeom prst="rect">
            <a:avLst/>
          </a:prstGeom>
          <a:noFill/>
          <a:ln>
            <a:noFill/>
          </a:ln>
        </p:spPr>
        <p:txBody>
          <a:bodyPr spcFirstLastPara="1" wrap="square" lIns="91425" tIns="91425" rIns="91425" bIns="91425" anchor="t" anchorCtr="0">
            <a:noAutofit/>
          </a:bodyPr>
          <a:lstStyle/>
          <a:p>
            <a:pPr lvl="0"/>
            <a:r>
              <a:rPr lang="en-CA" dirty="0">
                <a:solidFill>
                  <a:schemeClr val="dk1"/>
                </a:solidFill>
              </a:rPr>
              <a:t>SOCIAL READINESS LEVEL – SRL </a:t>
            </a:r>
            <a:r>
              <a:rPr lang="en-CA" noProof="0" dirty="0">
                <a:solidFill>
                  <a:schemeClr val="dk1"/>
                </a:solidFill>
              </a:rPr>
              <a:t>(maximum 2 slides)</a:t>
            </a:r>
          </a:p>
        </p:txBody>
      </p:sp>
      <p:sp>
        <p:nvSpPr>
          <p:cNvPr id="222" name="Google Shape;222;p33">
            <a:extLst>
              <a:ext uri="{FF2B5EF4-FFF2-40B4-BE49-F238E27FC236}">
                <a16:creationId xmlns:a16="http://schemas.microsoft.com/office/drawing/2014/main" id="{B81AB2C5-ADFF-4A53-CD93-1A5F75688CDB}"/>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30</a:t>
            </a:fld>
            <a:endParaRPr lang="en-CA" noProof="0" dirty="0"/>
          </a:p>
        </p:txBody>
      </p:sp>
      <p:sp>
        <p:nvSpPr>
          <p:cNvPr id="5" name="Rectangle 4">
            <a:extLst>
              <a:ext uri="{FF2B5EF4-FFF2-40B4-BE49-F238E27FC236}">
                <a16:creationId xmlns:a16="http://schemas.microsoft.com/office/drawing/2014/main" id="{D40E44B0-0139-15B3-5A92-E0B530F3FC1A}"/>
              </a:ext>
            </a:extLst>
          </p:cNvPr>
          <p:cNvSpPr/>
          <p:nvPr>
            <p:custDataLst>
              <p:tags r:id="rId3"/>
            </p:custDataLst>
          </p:nvPr>
        </p:nvSpPr>
        <p:spPr>
          <a:xfrm>
            <a:off x="334002" y="533842"/>
            <a:ext cx="8534935" cy="318046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What are the uncertainties associated with the development and deployment of your solution, and what will you do to mitigate these uncertainties? Describe your plan and timeline for deploying your solution in a user community and measuring its impact. You may include a timeline if relevant</a:t>
            </a:r>
            <a:r>
              <a:rPr lang="en-CA" sz="1000" b="1" noProof="0" dirty="0">
                <a:solidFill>
                  <a:sysClr val="windowText" lastClr="000000"/>
                </a:solidFill>
              </a:rPr>
              <a:t>. </a:t>
            </a:r>
          </a:p>
          <a:p>
            <a:r>
              <a:rPr lang="en-CA" sz="1000" noProof="0" dirty="0">
                <a:solidFill>
                  <a:sysClr val="windowText" lastClr="000000"/>
                </a:solidFill>
              </a:rPr>
              <a:t>Type your answer here</a:t>
            </a:r>
          </a:p>
        </p:txBody>
      </p:sp>
      <p:sp>
        <p:nvSpPr>
          <p:cNvPr id="2" name="Rectangle 1">
            <a:extLst>
              <a:ext uri="{FF2B5EF4-FFF2-40B4-BE49-F238E27FC236}">
                <a16:creationId xmlns:a16="http://schemas.microsoft.com/office/drawing/2014/main" id="{061FA210-AEDA-14C0-8235-BAA423CB58AD}"/>
              </a:ext>
            </a:extLst>
          </p:cNvPr>
          <p:cNvSpPr/>
          <p:nvPr>
            <p:custDataLst>
              <p:tags r:id="rId4"/>
            </p:custDataLst>
          </p:nvPr>
        </p:nvSpPr>
        <p:spPr>
          <a:xfrm>
            <a:off x="334001" y="3785191"/>
            <a:ext cx="8534935" cy="960474"/>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What success criteria will you monitor to determine whether your solution has achieved the desired impact</a:t>
            </a:r>
            <a:r>
              <a:rPr lang="en-CA" sz="1000" b="1" noProof="0" dirty="0">
                <a:solidFill>
                  <a:sysClr val="windowText" lastClr="000000"/>
                </a:solidFill>
              </a:rPr>
              <a:t>?</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1297595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2"/>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CA" noProof="0" dirty="0"/>
          </a:p>
        </p:txBody>
      </p:sp>
      <p:sp>
        <p:nvSpPr>
          <p:cNvPr id="141" name="Google Shape;141;p22"/>
          <p:cNvSpPr txBox="1"/>
          <p:nvPr>
            <p:custDataLst>
              <p:tags r:id="rId2"/>
            </p:custDataLst>
          </p:nvPr>
        </p:nvSpPr>
        <p:spPr>
          <a:xfrm>
            <a:off x="529251" y="2065025"/>
            <a:ext cx="38331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CA" sz="3300" b="1" noProof="0" dirty="0">
                <a:solidFill>
                  <a:schemeClr val="lt1"/>
                </a:solidFill>
              </a:rPr>
              <a:t>Project impact </a:t>
            </a:r>
            <a:endParaRPr lang="en-CA" sz="1100" i="0" u="none" strike="noStrike" cap="none" noProof="0" dirty="0">
              <a:solidFill>
                <a:schemeClr val="lt1"/>
              </a:solidFill>
            </a:endParaRPr>
          </a:p>
        </p:txBody>
      </p:sp>
      <p:grpSp>
        <p:nvGrpSpPr>
          <p:cNvPr id="142" name="Google Shape;142;p22"/>
          <p:cNvGrpSpPr/>
          <p:nvPr>
            <p:custDataLst>
              <p:tags r:id="rId3"/>
            </p:custDataLst>
          </p:nvPr>
        </p:nvGrpSpPr>
        <p:grpSpPr>
          <a:xfrm>
            <a:off x="6470253" y="3105176"/>
            <a:ext cx="1524450" cy="1524450"/>
            <a:chOff x="2647" y="3988"/>
            <a:chExt cx="340" cy="340"/>
          </a:xfrm>
        </p:grpSpPr>
        <p:sp>
          <p:nvSpPr>
            <p:cNvPr id="143" name="Google Shape;143;p22"/>
            <p:cNvSpPr/>
            <p:nvPr/>
          </p:nvSpPr>
          <p:spPr>
            <a:xfrm>
              <a:off x="2647" y="3988"/>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sp>
          <p:nvSpPr>
            <p:cNvPr id="144" name="Google Shape;144;p22"/>
            <p:cNvSpPr/>
            <p:nvPr/>
          </p:nvSpPr>
          <p:spPr>
            <a:xfrm>
              <a:off x="2710" y="4078"/>
              <a:ext cx="213" cy="186"/>
            </a:xfrm>
            <a:custGeom>
              <a:avLst/>
              <a:gdLst/>
              <a:ahLst/>
              <a:cxnLst/>
              <a:rect l="l" t="t" r="r" b="b"/>
              <a:pathLst>
                <a:path w="321" h="280" extrusionOk="0">
                  <a:moveTo>
                    <a:pt x="320" y="27"/>
                  </a:moveTo>
                  <a:cubicBezTo>
                    <a:pt x="319" y="23"/>
                    <a:pt x="316" y="20"/>
                    <a:pt x="312" y="19"/>
                  </a:cubicBezTo>
                  <a:cubicBezTo>
                    <a:pt x="229" y="0"/>
                    <a:pt x="173" y="4"/>
                    <a:pt x="147" y="32"/>
                  </a:cubicBezTo>
                  <a:cubicBezTo>
                    <a:pt x="140" y="40"/>
                    <a:pt x="136" y="48"/>
                    <a:pt x="133" y="56"/>
                  </a:cubicBezTo>
                  <a:cubicBezTo>
                    <a:pt x="110" y="41"/>
                    <a:pt x="68" y="41"/>
                    <a:pt x="9" y="55"/>
                  </a:cubicBezTo>
                  <a:cubicBezTo>
                    <a:pt x="5" y="56"/>
                    <a:pt x="2" y="59"/>
                    <a:pt x="1" y="63"/>
                  </a:cubicBezTo>
                  <a:cubicBezTo>
                    <a:pt x="0" y="66"/>
                    <a:pt x="1" y="70"/>
                    <a:pt x="4" y="73"/>
                  </a:cubicBezTo>
                  <a:cubicBezTo>
                    <a:pt x="11" y="81"/>
                    <a:pt x="71" y="140"/>
                    <a:pt x="114" y="140"/>
                  </a:cubicBezTo>
                  <a:cubicBezTo>
                    <a:pt x="118" y="140"/>
                    <a:pt x="122" y="140"/>
                    <a:pt x="125" y="139"/>
                  </a:cubicBezTo>
                  <a:cubicBezTo>
                    <a:pt x="126" y="139"/>
                    <a:pt x="127" y="138"/>
                    <a:pt x="129" y="138"/>
                  </a:cubicBezTo>
                  <a:cubicBezTo>
                    <a:pt x="129" y="269"/>
                    <a:pt x="129" y="269"/>
                    <a:pt x="129" y="269"/>
                  </a:cubicBezTo>
                  <a:cubicBezTo>
                    <a:pt x="129" y="275"/>
                    <a:pt x="133" y="280"/>
                    <a:pt x="139" y="280"/>
                  </a:cubicBezTo>
                  <a:cubicBezTo>
                    <a:pt x="145" y="280"/>
                    <a:pt x="150" y="275"/>
                    <a:pt x="150" y="269"/>
                  </a:cubicBezTo>
                  <a:cubicBezTo>
                    <a:pt x="150" y="125"/>
                    <a:pt x="150" y="125"/>
                    <a:pt x="150" y="125"/>
                  </a:cubicBezTo>
                  <a:cubicBezTo>
                    <a:pt x="154" y="129"/>
                    <a:pt x="160" y="132"/>
                    <a:pt x="165" y="133"/>
                  </a:cubicBezTo>
                  <a:cubicBezTo>
                    <a:pt x="169" y="134"/>
                    <a:pt x="173" y="134"/>
                    <a:pt x="176" y="134"/>
                  </a:cubicBezTo>
                  <a:cubicBezTo>
                    <a:pt x="230" y="134"/>
                    <a:pt x="309" y="47"/>
                    <a:pt x="318" y="37"/>
                  </a:cubicBezTo>
                  <a:cubicBezTo>
                    <a:pt x="320" y="34"/>
                    <a:pt x="321" y="30"/>
                    <a:pt x="320" y="27"/>
                  </a:cubicBezTo>
                  <a:close/>
                  <a:moveTo>
                    <a:pt x="119" y="118"/>
                  </a:moveTo>
                  <a:cubicBezTo>
                    <a:pt x="100" y="124"/>
                    <a:pt x="61" y="97"/>
                    <a:pt x="33" y="72"/>
                  </a:cubicBezTo>
                  <a:cubicBezTo>
                    <a:pt x="92" y="60"/>
                    <a:pt x="116" y="68"/>
                    <a:pt x="124" y="75"/>
                  </a:cubicBezTo>
                  <a:cubicBezTo>
                    <a:pt x="127" y="77"/>
                    <a:pt x="129" y="80"/>
                    <a:pt x="131" y="82"/>
                  </a:cubicBezTo>
                  <a:cubicBezTo>
                    <a:pt x="131" y="87"/>
                    <a:pt x="132" y="91"/>
                    <a:pt x="132" y="92"/>
                  </a:cubicBezTo>
                  <a:cubicBezTo>
                    <a:pt x="133" y="94"/>
                    <a:pt x="133" y="95"/>
                    <a:pt x="134" y="96"/>
                  </a:cubicBezTo>
                  <a:cubicBezTo>
                    <a:pt x="133" y="97"/>
                    <a:pt x="133" y="98"/>
                    <a:pt x="132" y="99"/>
                  </a:cubicBezTo>
                  <a:cubicBezTo>
                    <a:pt x="129" y="116"/>
                    <a:pt x="122" y="118"/>
                    <a:pt x="119" y="118"/>
                  </a:cubicBezTo>
                  <a:close/>
                  <a:moveTo>
                    <a:pt x="171" y="112"/>
                  </a:moveTo>
                  <a:cubicBezTo>
                    <a:pt x="168" y="112"/>
                    <a:pt x="158" y="109"/>
                    <a:pt x="153" y="87"/>
                  </a:cubicBezTo>
                  <a:cubicBezTo>
                    <a:pt x="153" y="87"/>
                    <a:pt x="153" y="87"/>
                    <a:pt x="153" y="87"/>
                  </a:cubicBezTo>
                  <a:cubicBezTo>
                    <a:pt x="153" y="86"/>
                    <a:pt x="147" y="63"/>
                    <a:pt x="162" y="47"/>
                  </a:cubicBezTo>
                  <a:cubicBezTo>
                    <a:pt x="171" y="38"/>
                    <a:pt x="189" y="29"/>
                    <a:pt x="224" y="29"/>
                  </a:cubicBezTo>
                  <a:cubicBezTo>
                    <a:pt x="241" y="29"/>
                    <a:pt x="263" y="31"/>
                    <a:pt x="290" y="36"/>
                  </a:cubicBezTo>
                  <a:cubicBezTo>
                    <a:pt x="253" y="74"/>
                    <a:pt x="198" y="119"/>
                    <a:pt x="171"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a:extLst>
            <a:ext uri="{FF2B5EF4-FFF2-40B4-BE49-F238E27FC236}">
              <a16:creationId xmlns:a16="http://schemas.microsoft.com/office/drawing/2014/main" id="{9A8A8CC1-8F5E-BCD8-5B7C-955166E21CD1}"/>
            </a:ext>
          </a:extLst>
        </p:cNvPr>
        <p:cNvGrpSpPr/>
        <p:nvPr/>
      </p:nvGrpSpPr>
      <p:grpSpPr>
        <a:xfrm>
          <a:off x="0" y="0"/>
          <a:ext cx="0" cy="0"/>
          <a:chOff x="0" y="0"/>
          <a:chExt cx="0" cy="0"/>
        </a:xfrm>
      </p:grpSpPr>
      <p:sp>
        <p:nvSpPr>
          <p:cNvPr id="340" name="Google Shape;340;p49">
            <a:extLst>
              <a:ext uri="{FF2B5EF4-FFF2-40B4-BE49-F238E27FC236}">
                <a16:creationId xmlns:a16="http://schemas.microsoft.com/office/drawing/2014/main" id="{B9523760-F90F-8566-144C-A50D729641B2}"/>
              </a:ext>
            </a:extLst>
          </p:cNvPr>
          <p:cNvSpPr txBox="1"/>
          <p:nvPr>
            <p:custDataLst>
              <p:tags r:id="rId1"/>
            </p:custDataLst>
          </p:nvPr>
        </p:nvSpPr>
        <p:spPr>
          <a:xfrm>
            <a:off x="334002" y="131194"/>
            <a:ext cx="8534934" cy="269322"/>
          </a:xfrm>
          <a:prstGeom prst="rect">
            <a:avLst/>
          </a:prstGeom>
          <a:noFill/>
          <a:ln>
            <a:noFill/>
          </a:ln>
        </p:spPr>
        <p:txBody>
          <a:bodyPr spcFirstLastPara="1" wrap="square" lIns="91425" tIns="91425" rIns="91425" bIns="91425" anchor="ctr" anchorCtr="0">
            <a:noAutofit/>
          </a:bodyPr>
          <a:lstStyle/>
          <a:p>
            <a:pPr lvl="0"/>
            <a:r>
              <a:rPr lang="en" dirty="0">
                <a:solidFill>
                  <a:schemeClr val="dk1"/>
                </a:solidFill>
              </a:rPr>
              <a:t>Project impact (maximum 1 slide</a:t>
            </a:r>
            <a:r>
              <a:rPr lang="en-CA" noProof="0" dirty="0">
                <a:solidFill>
                  <a:schemeClr val="dk1"/>
                </a:solidFill>
              </a:rPr>
              <a:t>)</a:t>
            </a:r>
          </a:p>
        </p:txBody>
      </p:sp>
      <p:sp>
        <p:nvSpPr>
          <p:cNvPr id="341" name="Google Shape;341;p49">
            <a:extLst>
              <a:ext uri="{FF2B5EF4-FFF2-40B4-BE49-F238E27FC236}">
                <a16:creationId xmlns:a16="http://schemas.microsoft.com/office/drawing/2014/main" id="{A946A293-00FD-9F74-D73D-B7A18403D7C7}"/>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32</a:t>
            </a:fld>
            <a:endParaRPr lang="en-CA" noProof="0" dirty="0"/>
          </a:p>
        </p:txBody>
      </p:sp>
      <p:sp>
        <p:nvSpPr>
          <p:cNvPr id="3" name="Rectangle 2">
            <a:extLst>
              <a:ext uri="{FF2B5EF4-FFF2-40B4-BE49-F238E27FC236}">
                <a16:creationId xmlns:a16="http://schemas.microsoft.com/office/drawing/2014/main" id="{1D4B9CD1-C643-7F43-510F-685FD56BC19A}"/>
              </a:ext>
            </a:extLst>
          </p:cNvPr>
          <p:cNvSpPr/>
          <p:nvPr>
            <p:custDataLst>
              <p:tags r:id="rId3"/>
            </p:custDataLst>
          </p:nvPr>
        </p:nvSpPr>
        <p:spPr>
          <a:xfrm>
            <a:off x="334002" y="445025"/>
            <a:ext cx="8534935" cy="229817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b="1" noProof="0" dirty="0">
                <a:solidFill>
                  <a:sysClr val="windowText" lastClr="000000"/>
                </a:solidFill>
              </a:rPr>
              <a:t>Describe how the project has a potential impact on society, the economy and the environment</a:t>
            </a:r>
            <a:r>
              <a:rPr lang="en-CA" sz="1000" b="1" noProof="0" dirty="0">
                <a:solidFill>
                  <a:sysClr val="windowText" lastClr="000000"/>
                </a:solidFill>
              </a:rPr>
              <a:t>. </a:t>
            </a:r>
            <a:r>
              <a:rPr lang="en-CA" sz="1000" b="1" dirty="0">
                <a:solidFill>
                  <a:sysClr val="windowText" lastClr="000000"/>
                </a:solidFill>
              </a:rPr>
              <a:t>Highlight your positive externalities</a:t>
            </a:r>
            <a:r>
              <a:rPr lang="en-CA" sz="1000" b="1" noProof="0" dirty="0">
                <a:solidFill>
                  <a:sysClr val="windowText" lastClr="000000"/>
                </a:solidFill>
              </a:rPr>
              <a:t>.</a:t>
            </a:r>
            <a:endParaRPr lang="en-CA" sz="1000" b="1" strike="sngStrike" noProof="0" dirty="0">
              <a:solidFill>
                <a:sysClr val="windowText" lastClr="000000"/>
              </a:solidFill>
            </a:endParaRPr>
          </a:p>
          <a:p>
            <a:r>
              <a:rPr lang="en-CA" sz="1000" noProof="0" dirty="0">
                <a:solidFill>
                  <a:sysClr val="windowText" lastClr="000000"/>
                </a:solidFill>
              </a:rPr>
              <a:t>Type your answer here </a:t>
            </a:r>
            <a:endParaRPr lang="en-CA" sz="1000" noProof="0" dirty="0">
              <a:solidFill>
                <a:sysClr val="windowText" lastClr="000000"/>
              </a:solidFill>
              <a:cs typeface="Arial"/>
            </a:endParaRPr>
          </a:p>
        </p:txBody>
      </p:sp>
      <p:sp>
        <p:nvSpPr>
          <p:cNvPr id="2" name="Rectangle 1">
            <a:extLst>
              <a:ext uri="{FF2B5EF4-FFF2-40B4-BE49-F238E27FC236}">
                <a16:creationId xmlns:a16="http://schemas.microsoft.com/office/drawing/2014/main" id="{319ECD88-FBD0-31E0-CAB0-887478F6739A}"/>
              </a:ext>
            </a:extLst>
          </p:cNvPr>
          <p:cNvSpPr/>
          <p:nvPr>
            <p:custDataLst>
              <p:tags r:id="rId4"/>
            </p:custDataLst>
          </p:nvPr>
        </p:nvSpPr>
        <p:spPr>
          <a:xfrm>
            <a:off x="334002" y="2787709"/>
            <a:ext cx="8534935" cy="2127191"/>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What are your negative</a:t>
            </a:r>
            <a:r>
              <a:rPr lang="en-CA" sz="1000" b="1" dirty="0">
                <a:solidFill>
                  <a:sysClr val="windowText" lastClr="000000"/>
                </a:solidFill>
              </a:rPr>
              <a:t> externalities</a:t>
            </a:r>
            <a:r>
              <a:rPr lang="en-CA" sz="1000" b="1" noProof="0" dirty="0">
                <a:solidFill>
                  <a:sysClr val="windowText" lastClr="000000"/>
                </a:solidFill>
              </a:rPr>
              <a:t>? How are you mitigating them?</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62077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48"/>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CA" noProof="0" dirty="0"/>
          </a:p>
        </p:txBody>
      </p:sp>
      <p:sp>
        <p:nvSpPr>
          <p:cNvPr id="331" name="Google Shape;331;p48"/>
          <p:cNvSpPr txBox="1"/>
          <p:nvPr>
            <p:custDataLst>
              <p:tags r:id="rId2"/>
            </p:custDataLst>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CA" sz="3300" b="1" noProof="0" dirty="0">
                <a:solidFill>
                  <a:schemeClr val="lt1"/>
                </a:solidFill>
              </a:rPr>
              <a:t>Anticipated benefits</a:t>
            </a:r>
            <a:endParaRPr lang="en-CA" sz="1100" i="0" u="none" strike="noStrike" cap="none" noProof="0" dirty="0">
              <a:solidFill>
                <a:schemeClr val="lt1"/>
              </a:solidFill>
            </a:endParaRPr>
          </a:p>
        </p:txBody>
      </p:sp>
      <p:grpSp>
        <p:nvGrpSpPr>
          <p:cNvPr id="332" name="Google Shape;332;p48"/>
          <p:cNvGrpSpPr/>
          <p:nvPr>
            <p:custDataLst>
              <p:tags r:id="rId3"/>
            </p:custDataLst>
          </p:nvPr>
        </p:nvGrpSpPr>
        <p:grpSpPr>
          <a:xfrm>
            <a:off x="6454525" y="3105201"/>
            <a:ext cx="1524450" cy="1524450"/>
            <a:chOff x="5279" y="1220"/>
            <a:chExt cx="340" cy="340"/>
          </a:xfrm>
        </p:grpSpPr>
        <p:sp>
          <p:nvSpPr>
            <p:cNvPr id="333" name="Google Shape;333;p48"/>
            <p:cNvSpPr/>
            <p:nvPr/>
          </p:nvSpPr>
          <p:spPr>
            <a:xfrm>
              <a:off x="5279" y="122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sp>
          <p:nvSpPr>
            <p:cNvPr id="334" name="Google Shape;334;p48"/>
            <p:cNvSpPr/>
            <p:nvPr/>
          </p:nvSpPr>
          <p:spPr>
            <a:xfrm>
              <a:off x="5357" y="1298"/>
              <a:ext cx="184" cy="184"/>
            </a:xfrm>
            <a:custGeom>
              <a:avLst/>
              <a:gdLst/>
              <a:ahLst/>
              <a:cxnLst/>
              <a:rect l="l" t="t" r="r" b="b"/>
              <a:pathLst>
                <a:path w="277" h="277" extrusionOk="0">
                  <a:moveTo>
                    <a:pt x="267" y="64"/>
                  </a:moveTo>
                  <a:cubicBezTo>
                    <a:pt x="193" y="64"/>
                    <a:pt x="193" y="64"/>
                    <a:pt x="193" y="64"/>
                  </a:cubicBezTo>
                  <a:cubicBezTo>
                    <a:pt x="196" y="62"/>
                    <a:pt x="199" y="59"/>
                    <a:pt x="201" y="58"/>
                  </a:cubicBezTo>
                  <a:cubicBezTo>
                    <a:pt x="213" y="45"/>
                    <a:pt x="213" y="25"/>
                    <a:pt x="201" y="12"/>
                  </a:cubicBezTo>
                  <a:cubicBezTo>
                    <a:pt x="188" y="0"/>
                    <a:pt x="168" y="0"/>
                    <a:pt x="156" y="12"/>
                  </a:cubicBezTo>
                  <a:cubicBezTo>
                    <a:pt x="150" y="18"/>
                    <a:pt x="144" y="28"/>
                    <a:pt x="140" y="38"/>
                  </a:cubicBezTo>
                  <a:cubicBezTo>
                    <a:pt x="140" y="39"/>
                    <a:pt x="140" y="39"/>
                    <a:pt x="139" y="40"/>
                  </a:cubicBezTo>
                  <a:cubicBezTo>
                    <a:pt x="135" y="28"/>
                    <a:pt x="128" y="17"/>
                    <a:pt x="123" y="12"/>
                  </a:cubicBezTo>
                  <a:cubicBezTo>
                    <a:pt x="111" y="0"/>
                    <a:pt x="90" y="0"/>
                    <a:pt x="78" y="12"/>
                  </a:cubicBezTo>
                  <a:cubicBezTo>
                    <a:pt x="65" y="25"/>
                    <a:pt x="65" y="45"/>
                    <a:pt x="78" y="58"/>
                  </a:cubicBezTo>
                  <a:cubicBezTo>
                    <a:pt x="80" y="60"/>
                    <a:pt x="83" y="62"/>
                    <a:pt x="86" y="64"/>
                  </a:cubicBezTo>
                  <a:cubicBezTo>
                    <a:pt x="11" y="64"/>
                    <a:pt x="11" y="64"/>
                    <a:pt x="11" y="64"/>
                  </a:cubicBezTo>
                  <a:cubicBezTo>
                    <a:pt x="5" y="64"/>
                    <a:pt x="0" y="69"/>
                    <a:pt x="0" y="75"/>
                  </a:cubicBezTo>
                  <a:cubicBezTo>
                    <a:pt x="0" y="117"/>
                    <a:pt x="0" y="117"/>
                    <a:pt x="0" y="117"/>
                  </a:cubicBezTo>
                  <a:cubicBezTo>
                    <a:pt x="0" y="123"/>
                    <a:pt x="5" y="128"/>
                    <a:pt x="11" y="128"/>
                  </a:cubicBezTo>
                  <a:cubicBezTo>
                    <a:pt x="21" y="128"/>
                    <a:pt x="21" y="128"/>
                    <a:pt x="21" y="128"/>
                  </a:cubicBezTo>
                  <a:cubicBezTo>
                    <a:pt x="21" y="267"/>
                    <a:pt x="21" y="267"/>
                    <a:pt x="21" y="267"/>
                  </a:cubicBezTo>
                  <a:cubicBezTo>
                    <a:pt x="21" y="273"/>
                    <a:pt x="26" y="277"/>
                    <a:pt x="32" y="277"/>
                  </a:cubicBezTo>
                  <a:cubicBezTo>
                    <a:pt x="245" y="277"/>
                    <a:pt x="245" y="277"/>
                    <a:pt x="245" y="277"/>
                  </a:cubicBezTo>
                  <a:cubicBezTo>
                    <a:pt x="251" y="277"/>
                    <a:pt x="256" y="273"/>
                    <a:pt x="256" y="267"/>
                  </a:cubicBezTo>
                  <a:cubicBezTo>
                    <a:pt x="256" y="128"/>
                    <a:pt x="256" y="128"/>
                    <a:pt x="256" y="128"/>
                  </a:cubicBezTo>
                  <a:cubicBezTo>
                    <a:pt x="267" y="128"/>
                    <a:pt x="267" y="128"/>
                    <a:pt x="267" y="128"/>
                  </a:cubicBezTo>
                  <a:cubicBezTo>
                    <a:pt x="273" y="128"/>
                    <a:pt x="277" y="123"/>
                    <a:pt x="277" y="117"/>
                  </a:cubicBezTo>
                  <a:cubicBezTo>
                    <a:pt x="277" y="75"/>
                    <a:pt x="277" y="75"/>
                    <a:pt x="277" y="75"/>
                  </a:cubicBezTo>
                  <a:cubicBezTo>
                    <a:pt x="277" y="69"/>
                    <a:pt x="273" y="64"/>
                    <a:pt x="267" y="64"/>
                  </a:cubicBezTo>
                  <a:close/>
                  <a:moveTo>
                    <a:pt x="171" y="28"/>
                  </a:moveTo>
                  <a:cubicBezTo>
                    <a:pt x="175" y="23"/>
                    <a:pt x="182" y="23"/>
                    <a:pt x="186" y="28"/>
                  </a:cubicBezTo>
                  <a:cubicBezTo>
                    <a:pt x="188" y="30"/>
                    <a:pt x="189" y="32"/>
                    <a:pt x="189" y="35"/>
                  </a:cubicBezTo>
                  <a:cubicBezTo>
                    <a:pt x="189" y="38"/>
                    <a:pt x="188" y="41"/>
                    <a:pt x="186" y="43"/>
                  </a:cubicBezTo>
                  <a:cubicBezTo>
                    <a:pt x="180" y="49"/>
                    <a:pt x="164" y="56"/>
                    <a:pt x="157" y="56"/>
                  </a:cubicBezTo>
                  <a:cubicBezTo>
                    <a:pt x="157" y="50"/>
                    <a:pt x="165" y="34"/>
                    <a:pt x="171" y="28"/>
                  </a:cubicBezTo>
                  <a:close/>
                  <a:moveTo>
                    <a:pt x="93" y="28"/>
                  </a:moveTo>
                  <a:cubicBezTo>
                    <a:pt x="95" y="25"/>
                    <a:pt x="98" y="24"/>
                    <a:pt x="100" y="24"/>
                  </a:cubicBezTo>
                  <a:cubicBezTo>
                    <a:pt x="103" y="24"/>
                    <a:pt x="106" y="25"/>
                    <a:pt x="108" y="28"/>
                  </a:cubicBezTo>
                  <a:cubicBezTo>
                    <a:pt x="114" y="34"/>
                    <a:pt x="121" y="50"/>
                    <a:pt x="121" y="56"/>
                  </a:cubicBezTo>
                  <a:cubicBezTo>
                    <a:pt x="115" y="56"/>
                    <a:pt x="99" y="49"/>
                    <a:pt x="93" y="43"/>
                  </a:cubicBezTo>
                  <a:cubicBezTo>
                    <a:pt x="89" y="39"/>
                    <a:pt x="89" y="32"/>
                    <a:pt x="93" y="28"/>
                  </a:cubicBezTo>
                  <a:close/>
                  <a:moveTo>
                    <a:pt x="21" y="85"/>
                  </a:moveTo>
                  <a:cubicBezTo>
                    <a:pt x="128" y="85"/>
                    <a:pt x="128" y="85"/>
                    <a:pt x="128" y="85"/>
                  </a:cubicBezTo>
                  <a:cubicBezTo>
                    <a:pt x="128" y="107"/>
                    <a:pt x="128" y="107"/>
                    <a:pt x="128" y="107"/>
                  </a:cubicBezTo>
                  <a:cubicBezTo>
                    <a:pt x="32" y="107"/>
                    <a:pt x="32" y="107"/>
                    <a:pt x="32" y="107"/>
                  </a:cubicBezTo>
                  <a:cubicBezTo>
                    <a:pt x="21" y="107"/>
                    <a:pt x="21" y="107"/>
                    <a:pt x="21" y="107"/>
                  </a:cubicBezTo>
                  <a:lnTo>
                    <a:pt x="21" y="85"/>
                  </a:lnTo>
                  <a:close/>
                  <a:moveTo>
                    <a:pt x="128" y="128"/>
                  </a:moveTo>
                  <a:cubicBezTo>
                    <a:pt x="128" y="181"/>
                    <a:pt x="128" y="181"/>
                    <a:pt x="128" y="181"/>
                  </a:cubicBezTo>
                  <a:cubicBezTo>
                    <a:pt x="43" y="181"/>
                    <a:pt x="43" y="181"/>
                    <a:pt x="43" y="181"/>
                  </a:cubicBezTo>
                  <a:cubicBezTo>
                    <a:pt x="43" y="128"/>
                    <a:pt x="43" y="128"/>
                    <a:pt x="43" y="128"/>
                  </a:cubicBezTo>
                  <a:lnTo>
                    <a:pt x="128" y="128"/>
                  </a:lnTo>
                  <a:close/>
                  <a:moveTo>
                    <a:pt x="43" y="203"/>
                  </a:moveTo>
                  <a:cubicBezTo>
                    <a:pt x="128" y="203"/>
                    <a:pt x="128" y="203"/>
                    <a:pt x="128" y="203"/>
                  </a:cubicBezTo>
                  <a:cubicBezTo>
                    <a:pt x="128" y="256"/>
                    <a:pt x="128" y="256"/>
                    <a:pt x="128" y="256"/>
                  </a:cubicBezTo>
                  <a:cubicBezTo>
                    <a:pt x="43" y="256"/>
                    <a:pt x="43" y="256"/>
                    <a:pt x="43" y="256"/>
                  </a:cubicBezTo>
                  <a:lnTo>
                    <a:pt x="43" y="203"/>
                  </a:lnTo>
                  <a:close/>
                  <a:moveTo>
                    <a:pt x="149" y="256"/>
                  </a:moveTo>
                  <a:cubicBezTo>
                    <a:pt x="149" y="203"/>
                    <a:pt x="149" y="203"/>
                    <a:pt x="149" y="203"/>
                  </a:cubicBezTo>
                  <a:cubicBezTo>
                    <a:pt x="235" y="203"/>
                    <a:pt x="235" y="203"/>
                    <a:pt x="235" y="203"/>
                  </a:cubicBezTo>
                  <a:cubicBezTo>
                    <a:pt x="235" y="256"/>
                    <a:pt x="235" y="256"/>
                    <a:pt x="235" y="256"/>
                  </a:cubicBezTo>
                  <a:lnTo>
                    <a:pt x="149" y="256"/>
                  </a:lnTo>
                  <a:close/>
                  <a:moveTo>
                    <a:pt x="235" y="181"/>
                  </a:moveTo>
                  <a:cubicBezTo>
                    <a:pt x="149" y="181"/>
                    <a:pt x="149" y="181"/>
                    <a:pt x="149" y="181"/>
                  </a:cubicBezTo>
                  <a:cubicBezTo>
                    <a:pt x="149" y="128"/>
                    <a:pt x="149" y="128"/>
                    <a:pt x="149" y="128"/>
                  </a:cubicBezTo>
                  <a:cubicBezTo>
                    <a:pt x="235" y="128"/>
                    <a:pt x="235" y="128"/>
                    <a:pt x="235" y="128"/>
                  </a:cubicBezTo>
                  <a:lnTo>
                    <a:pt x="235" y="181"/>
                  </a:lnTo>
                  <a:close/>
                  <a:moveTo>
                    <a:pt x="256" y="107"/>
                  </a:moveTo>
                  <a:cubicBezTo>
                    <a:pt x="245" y="107"/>
                    <a:pt x="245" y="107"/>
                    <a:pt x="245" y="107"/>
                  </a:cubicBezTo>
                  <a:cubicBezTo>
                    <a:pt x="149" y="107"/>
                    <a:pt x="149" y="107"/>
                    <a:pt x="149" y="107"/>
                  </a:cubicBezTo>
                  <a:cubicBezTo>
                    <a:pt x="149" y="85"/>
                    <a:pt x="149" y="85"/>
                    <a:pt x="149" y="85"/>
                  </a:cubicBezTo>
                  <a:cubicBezTo>
                    <a:pt x="256" y="85"/>
                    <a:pt x="256" y="85"/>
                    <a:pt x="256" y="85"/>
                  </a:cubicBezTo>
                  <a:lnTo>
                    <a:pt x="256" y="1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a:extLst>
            <a:ext uri="{FF2B5EF4-FFF2-40B4-BE49-F238E27FC236}">
              <a16:creationId xmlns:a16="http://schemas.microsoft.com/office/drawing/2014/main" id="{AAFBC4D5-AC4B-CB74-29D5-D56DF72091F9}"/>
            </a:ext>
          </a:extLst>
        </p:cNvPr>
        <p:cNvGrpSpPr/>
        <p:nvPr/>
      </p:nvGrpSpPr>
      <p:grpSpPr>
        <a:xfrm>
          <a:off x="0" y="0"/>
          <a:ext cx="0" cy="0"/>
          <a:chOff x="0" y="0"/>
          <a:chExt cx="0" cy="0"/>
        </a:xfrm>
      </p:grpSpPr>
      <p:sp>
        <p:nvSpPr>
          <p:cNvPr id="340" name="Google Shape;340;p49">
            <a:extLst>
              <a:ext uri="{FF2B5EF4-FFF2-40B4-BE49-F238E27FC236}">
                <a16:creationId xmlns:a16="http://schemas.microsoft.com/office/drawing/2014/main" id="{8398B8A7-18FB-F7D9-1EB1-B1304AE8BAE8}"/>
              </a:ext>
            </a:extLst>
          </p:cNvPr>
          <p:cNvSpPr txBox="1"/>
          <p:nvPr>
            <p:custDataLst>
              <p:tags r:id="rId1"/>
            </p:custDataLst>
          </p:nvPr>
        </p:nvSpPr>
        <p:spPr>
          <a:xfrm>
            <a:off x="334002" y="131194"/>
            <a:ext cx="8534934" cy="269322"/>
          </a:xfrm>
          <a:prstGeom prst="rect">
            <a:avLst/>
          </a:prstGeom>
          <a:noFill/>
          <a:ln>
            <a:noFill/>
          </a:ln>
        </p:spPr>
        <p:txBody>
          <a:bodyPr spcFirstLastPara="1" wrap="square" lIns="91425" tIns="91425" rIns="91425" bIns="91425" anchor="ctr" anchorCtr="0">
            <a:noAutofit/>
          </a:bodyPr>
          <a:lstStyle/>
          <a:p>
            <a:pPr lvl="0">
              <a:lnSpc>
                <a:spcPct val="115000"/>
              </a:lnSpc>
              <a:spcBef>
                <a:spcPts val="1200"/>
              </a:spcBef>
              <a:spcAft>
                <a:spcPts val="1200"/>
              </a:spcAft>
            </a:pPr>
            <a:r>
              <a:rPr lang="en-US" dirty="0">
                <a:solidFill>
                  <a:schemeClr val="dk1"/>
                </a:solidFill>
              </a:rPr>
              <a:t>Potential impact of CESI funding and support (maximum 2 slides</a:t>
            </a:r>
            <a:r>
              <a:rPr lang="en-CA" noProof="0" dirty="0">
                <a:solidFill>
                  <a:schemeClr val="dk1"/>
                </a:solidFill>
              </a:rPr>
              <a:t>)</a:t>
            </a:r>
          </a:p>
        </p:txBody>
      </p:sp>
      <p:sp>
        <p:nvSpPr>
          <p:cNvPr id="341" name="Google Shape;341;p49">
            <a:extLst>
              <a:ext uri="{FF2B5EF4-FFF2-40B4-BE49-F238E27FC236}">
                <a16:creationId xmlns:a16="http://schemas.microsoft.com/office/drawing/2014/main" id="{9807D5B8-B0AE-0523-0F18-D0F76C3F833A}"/>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34</a:t>
            </a:fld>
            <a:endParaRPr lang="en-CA" noProof="0" dirty="0"/>
          </a:p>
        </p:txBody>
      </p:sp>
      <p:sp>
        <p:nvSpPr>
          <p:cNvPr id="2" name="Rectangle 1">
            <a:extLst>
              <a:ext uri="{FF2B5EF4-FFF2-40B4-BE49-F238E27FC236}">
                <a16:creationId xmlns:a16="http://schemas.microsoft.com/office/drawing/2014/main" id="{1F83EE4E-1739-D636-B636-7EAD42F1AA9D}"/>
              </a:ext>
            </a:extLst>
          </p:cNvPr>
          <p:cNvSpPr/>
          <p:nvPr>
            <p:custDataLst>
              <p:tags r:id="rId3"/>
            </p:custDataLst>
          </p:nvPr>
        </p:nvSpPr>
        <p:spPr>
          <a:xfrm>
            <a:off x="304532" y="2466975"/>
            <a:ext cx="8534935" cy="226435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As you transition from research to entrepreneurship, what personal skills do you want to develop over the next 18 months to fill the gaps in your current skill set</a:t>
            </a:r>
            <a:r>
              <a:rPr lang="en-CA" sz="1000" b="1" noProof="0" dirty="0">
                <a:solidFill>
                  <a:sysClr val="windowText" lastClr="000000"/>
                </a:solidFill>
              </a:rPr>
              <a:t>?</a:t>
            </a:r>
          </a:p>
          <a:p>
            <a:r>
              <a:rPr lang="en-CA" sz="1000" noProof="0" dirty="0">
                <a:solidFill>
                  <a:sysClr val="windowText" lastClr="000000"/>
                </a:solidFill>
              </a:rPr>
              <a:t>Type your answer here </a:t>
            </a:r>
          </a:p>
        </p:txBody>
      </p:sp>
      <p:sp>
        <p:nvSpPr>
          <p:cNvPr id="7" name="Rectangle 6">
            <a:extLst>
              <a:ext uri="{FF2B5EF4-FFF2-40B4-BE49-F238E27FC236}">
                <a16:creationId xmlns:a16="http://schemas.microsoft.com/office/drawing/2014/main" id="{ADFF55B2-150A-4378-8B28-C5C46A61C733}"/>
              </a:ext>
            </a:extLst>
          </p:cNvPr>
          <p:cNvSpPr/>
          <p:nvPr>
            <p:custDataLst>
              <p:tags r:id="rId4"/>
            </p:custDataLst>
          </p:nvPr>
        </p:nvSpPr>
        <p:spPr>
          <a:xfrm>
            <a:off x="304531" y="583158"/>
            <a:ext cx="8534935" cy="1804122"/>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What is the potential impact of CESI </a:t>
            </a:r>
            <a:r>
              <a:rPr lang="en-CA" sz="1000" b="1" noProof="0" dirty="0">
                <a:solidFill>
                  <a:sysClr val="windowText" lastClr="000000"/>
                </a:solidFill>
              </a:rPr>
              <a:t>funding and support </a:t>
            </a:r>
            <a:r>
              <a:rPr lang="en-CA" sz="1000" b="1" u="sng" noProof="0" dirty="0">
                <a:solidFill>
                  <a:sysClr val="windowText" lastClr="000000"/>
                </a:solidFill>
              </a:rPr>
              <a:t>for you</a:t>
            </a:r>
            <a:r>
              <a:rPr lang="en-CA" sz="1000" b="1" noProof="0" dirty="0">
                <a:solidFill>
                  <a:sysClr val="windowText" lastClr="000000"/>
                </a:solidFill>
              </a:rPr>
              <a:t>? </a:t>
            </a:r>
          </a:p>
          <a:p>
            <a:r>
              <a:rPr lang="en-CA" sz="1000" noProof="0" dirty="0">
                <a:solidFill>
                  <a:sysClr val="windowText" lastClr="000000"/>
                </a:solidFill>
              </a:rPr>
              <a:t>Type your answer here </a:t>
            </a:r>
          </a:p>
          <a:p>
            <a:endParaRPr lang="en-CA" sz="1000" b="1" noProof="0" dirty="0">
              <a:solidFill>
                <a:sysClr val="windowText" lastClr="000000"/>
              </a:solidFill>
            </a:endParaRPr>
          </a:p>
          <a:p>
            <a:endParaRPr lang="en-CA" sz="1000" b="1" noProof="0" dirty="0">
              <a:solidFill>
                <a:sysClr val="windowText" lastClr="000000"/>
              </a:solidFill>
            </a:endParaRPr>
          </a:p>
          <a:p>
            <a:endParaRPr lang="en-CA" sz="1000" b="1" noProof="0" dirty="0">
              <a:solidFill>
                <a:sysClr val="windowText" lastClr="000000"/>
              </a:solidFill>
            </a:endParaRPr>
          </a:p>
          <a:p>
            <a:endParaRPr lang="en-CA" sz="1000" b="1" noProof="0" dirty="0">
              <a:solidFill>
                <a:sysClr val="windowText" lastClr="000000"/>
              </a:solidFill>
              <a:highlight>
                <a:srgbClr val="FFFF00"/>
              </a:highlight>
            </a:endParaRPr>
          </a:p>
        </p:txBody>
      </p:sp>
    </p:spTree>
    <p:extLst>
      <p:ext uri="{BB962C8B-B14F-4D97-AF65-F5344CB8AC3E}">
        <p14:creationId xmlns:p14="http://schemas.microsoft.com/office/powerpoint/2010/main" val="819408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40" name="Google Shape;340;p49"/>
          <p:cNvSpPr txBox="1"/>
          <p:nvPr>
            <p:custDataLst>
              <p:tags r:id="rId1"/>
            </p:custDataLst>
          </p:nvPr>
        </p:nvSpPr>
        <p:spPr>
          <a:xfrm>
            <a:off x="334002" y="131194"/>
            <a:ext cx="8534934" cy="269322"/>
          </a:xfrm>
          <a:prstGeom prst="rect">
            <a:avLst/>
          </a:prstGeom>
          <a:noFill/>
          <a:ln>
            <a:noFill/>
          </a:ln>
        </p:spPr>
        <p:txBody>
          <a:bodyPr spcFirstLastPara="1" wrap="square" lIns="91425" tIns="91425" rIns="91425" bIns="91425" anchor="ctr" anchorCtr="0">
            <a:noAutofit/>
          </a:bodyPr>
          <a:lstStyle/>
          <a:p>
            <a:pPr lvl="0">
              <a:lnSpc>
                <a:spcPct val="115000"/>
              </a:lnSpc>
              <a:spcBef>
                <a:spcPts val="1200"/>
              </a:spcBef>
              <a:spcAft>
                <a:spcPts val="1200"/>
              </a:spcAft>
            </a:pPr>
            <a:r>
              <a:rPr lang="en-US" dirty="0">
                <a:solidFill>
                  <a:schemeClr val="dk1"/>
                </a:solidFill>
              </a:rPr>
              <a:t>Potential impact of CESI funding and support </a:t>
            </a:r>
            <a:endParaRPr lang="en-CA" noProof="0" dirty="0">
              <a:solidFill>
                <a:schemeClr val="dk1"/>
              </a:solidFill>
            </a:endParaRPr>
          </a:p>
        </p:txBody>
      </p:sp>
      <p:sp>
        <p:nvSpPr>
          <p:cNvPr id="341" name="Google Shape;341;p49"/>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35</a:t>
            </a:fld>
            <a:endParaRPr lang="en-CA" noProof="0" dirty="0"/>
          </a:p>
        </p:txBody>
      </p:sp>
      <p:sp>
        <p:nvSpPr>
          <p:cNvPr id="3" name="Rectangle 2">
            <a:extLst>
              <a:ext uri="{FF2B5EF4-FFF2-40B4-BE49-F238E27FC236}">
                <a16:creationId xmlns:a16="http://schemas.microsoft.com/office/drawing/2014/main" id="{E887CCCC-20F1-7B3A-3FDB-0E2B46611B4C}"/>
              </a:ext>
            </a:extLst>
          </p:cNvPr>
          <p:cNvSpPr/>
          <p:nvPr>
            <p:custDataLst>
              <p:tags r:id="rId3"/>
            </p:custDataLst>
          </p:nvPr>
        </p:nvSpPr>
        <p:spPr>
          <a:xfrm>
            <a:off x="334001" y="673213"/>
            <a:ext cx="8534935" cy="2097695"/>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What is the potential impact of CESI </a:t>
            </a:r>
            <a:r>
              <a:rPr lang="en-CA" sz="1000" b="1" dirty="0">
                <a:solidFill>
                  <a:sysClr val="windowText" lastClr="000000"/>
                </a:solidFill>
              </a:rPr>
              <a:t>funding and support </a:t>
            </a:r>
            <a:r>
              <a:rPr lang="en-CA" sz="1000" b="1" u="sng" noProof="0" dirty="0">
                <a:solidFill>
                  <a:sysClr val="windowText" lastClr="000000"/>
                </a:solidFill>
              </a:rPr>
              <a:t>for your startup</a:t>
            </a:r>
            <a:r>
              <a:rPr lang="en-CA" sz="1000" b="1" noProof="0" dirty="0">
                <a:solidFill>
                  <a:sysClr val="windowText" lastClr="000000"/>
                </a:solidFill>
              </a:rPr>
              <a:t>? What significant milestones will the CESI award </a:t>
            </a:r>
            <a:r>
              <a:rPr lang="en-US" sz="1000" b="1" dirty="0">
                <a:solidFill>
                  <a:sysClr val="windowText" lastClr="000000"/>
                </a:solidFill>
              </a:rPr>
              <a:t>enable you to achieve, and how does this tie in with the major growth stages ahead for your startup</a:t>
            </a:r>
            <a:r>
              <a:rPr lang="en-CA" sz="1000" b="1" noProof="0" dirty="0">
                <a:solidFill>
                  <a:sysClr val="windowText" lastClr="000000"/>
                </a:solidFill>
              </a:rPr>
              <a:t>?</a:t>
            </a:r>
          </a:p>
          <a:p>
            <a:r>
              <a:rPr lang="en-CA" sz="1000" noProof="0" dirty="0">
                <a:solidFill>
                  <a:sysClr val="windowText" lastClr="000000"/>
                </a:solidFill>
              </a:rPr>
              <a:t>Type your answer here</a:t>
            </a:r>
          </a:p>
          <a:p>
            <a:endParaRPr lang="en-CA" sz="1000" b="1" noProof="0" dirty="0">
              <a:solidFill>
                <a:sysClr val="windowText" lastClr="000000"/>
              </a:solidFill>
            </a:endParaRPr>
          </a:p>
          <a:p>
            <a:endParaRPr lang="en-CA" sz="1000" b="1" noProof="0" dirty="0">
              <a:solidFill>
                <a:sysClr val="windowText" lastClr="000000"/>
              </a:solidFill>
            </a:endParaRPr>
          </a:p>
          <a:p>
            <a:endParaRPr lang="en-CA" sz="1000" b="1" noProof="0" dirty="0">
              <a:solidFill>
                <a:sysClr val="windowText" lastClr="000000"/>
              </a:solidFill>
            </a:endParaRPr>
          </a:p>
          <a:p>
            <a:endParaRPr lang="en-CA" sz="1000" b="1" noProof="0" dirty="0">
              <a:solidFill>
                <a:sysClr val="windowText" lastClr="000000"/>
              </a:solidFill>
              <a:highlight>
                <a:srgbClr val="FFFF00"/>
              </a:highlight>
            </a:endParaRPr>
          </a:p>
        </p:txBody>
      </p:sp>
      <p:sp>
        <p:nvSpPr>
          <p:cNvPr id="6" name="Rectangle 5">
            <a:extLst>
              <a:ext uri="{FF2B5EF4-FFF2-40B4-BE49-F238E27FC236}">
                <a16:creationId xmlns:a16="http://schemas.microsoft.com/office/drawing/2014/main" id="{5B839DF9-2021-84B9-A07D-22A3DA76FFD4}"/>
              </a:ext>
            </a:extLst>
          </p:cNvPr>
          <p:cNvSpPr/>
          <p:nvPr>
            <p:custDataLst>
              <p:tags r:id="rId4"/>
            </p:custDataLst>
          </p:nvPr>
        </p:nvSpPr>
        <p:spPr>
          <a:xfrm>
            <a:off x="334000" y="2889837"/>
            <a:ext cx="8534935" cy="177338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dirty="0">
                <a:solidFill>
                  <a:sysClr val="windowText" lastClr="000000"/>
                </a:solidFill>
              </a:rPr>
              <a:t>What are your personal expectations and those for your startup in terms of support from the CESI team</a:t>
            </a:r>
            <a:r>
              <a:rPr lang="en-CA" sz="1000" b="1" noProof="0" dirty="0">
                <a:solidFill>
                  <a:sysClr val="windowText" lastClr="000000"/>
                </a:solidFill>
              </a:rPr>
              <a:t>? </a:t>
            </a:r>
          </a:p>
          <a:p>
            <a:r>
              <a:rPr lang="en-CA" sz="1000" noProof="0" dirty="0">
                <a:solidFill>
                  <a:sysClr val="windowText" lastClr="000000"/>
                </a:solidFill>
              </a:rPr>
              <a:t>Type your answer here</a:t>
            </a:r>
            <a:endParaRPr lang="en-CA" sz="1000" b="1" noProof="0" dirty="0">
              <a:solidFill>
                <a:sysClr val="windowText" lastClr="000000"/>
              </a:solidFill>
            </a:endParaRPr>
          </a:p>
          <a:p>
            <a:endParaRPr lang="en-CA" sz="1000" b="1" noProof="0" dirty="0">
              <a:solidFill>
                <a:sysClr val="windowText" lastClr="000000"/>
              </a:solidFill>
            </a:endParaRPr>
          </a:p>
          <a:p>
            <a:endParaRPr lang="en-CA" sz="1000" b="1" noProof="0" dirty="0">
              <a:solidFill>
                <a:sysClr val="windowText" lastClr="000000"/>
              </a:solidFill>
            </a:endParaRPr>
          </a:p>
          <a:p>
            <a:endParaRPr lang="en-CA" sz="1000" b="1" noProof="0" dirty="0">
              <a:solidFill>
                <a:sysClr val="windowText" lastClr="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a:extLst>
            <a:ext uri="{FF2B5EF4-FFF2-40B4-BE49-F238E27FC236}">
              <a16:creationId xmlns:a16="http://schemas.microsoft.com/office/drawing/2014/main" id="{BDF2A864-E637-5C2F-5722-9C9E0A783E3D}"/>
            </a:ext>
          </a:extLst>
        </p:cNvPr>
        <p:cNvGrpSpPr/>
        <p:nvPr/>
      </p:nvGrpSpPr>
      <p:grpSpPr>
        <a:xfrm>
          <a:off x="0" y="0"/>
          <a:ext cx="0" cy="0"/>
          <a:chOff x="0" y="0"/>
          <a:chExt cx="0" cy="0"/>
        </a:xfrm>
      </p:grpSpPr>
      <p:sp>
        <p:nvSpPr>
          <p:cNvPr id="346" name="Google Shape;346;p50">
            <a:extLst>
              <a:ext uri="{FF2B5EF4-FFF2-40B4-BE49-F238E27FC236}">
                <a16:creationId xmlns:a16="http://schemas.microsoft.com/office/drawing/2014/main" id="{ECF611A9-59A0-4172-BE16-1FEA1245FDF4}"/>
              </a:ext>
            </a:extLst>
          </p:cNvPr>
          <p:cNvSpPr txBox="1"/>
          <p:nvPr>
            <p:custDataLst>
              <p:tags r:id="rId1"/>
            </p:custDataLst>
          </p:nvPr>
        </p:nvSpPr>
        <p:spPr>
          <a:xfrm>
            <a:off x="311700" y="76200"/>
            <a:ext cx="8472082" cy="334800"/>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en-CA" noProof="0" dirty="0">
                <a:solidFill>
                  <a:schemeClr val="dk1"/>
                </a:solidFill>
              </a:rPr>
              <a:t>The need for a host university for the creation or development of the startup (maximum 1 slide)</a:t>
            </a:r>
          </a:p>
        </p:txBody>
      </p:sp>
      <p:sp>
        <p:nvSpPr>
          <p:cNvPr id="348" name="Google Shape;348;p50">
            <a:extLst>
              <a:ext uri="{FF2B5EF4-FFF2-40B4-BE49-F238E27FC236}">
                <a16:creationId xmlns:a16="http://schemas.microsoft.com/office/drawing/2014/main" id="{724F8F52-951F-48EF-B780-169BF4BA1579}"/>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36</a:t>
            </a:fld>
            <a:endParaRPr lang="en-CA" noProof="0" dirty="0"/>
          </a:p>
        </p:txBody>
      </p:sp>
      <p:sp>
        <p:nvSpPr>
          <p:cNvPr id="2" name="Rectangle 1">
            <a:extLst>
              <a:ext uri="{FF2B5EF4-FFF2-40B4-BE49-F238E27FC236}">
                <a16:creationId xmlns:a16="http://schemas.microsoft.com/office/drawing/2014/main" id="{A8B1774A-6933-E024-18E8-2939C90AA16C}"/>
              </a:ext>
            </a:extLst>
          </p:cNvPr>
          <p:cNvSpPr/>
          <p:nvPr>
            <p:custDataLst>
              <p:tags r:id="rId3"/>
            </p:custDataLst>
          </p:nvPr>
        </p:nvSpPr>
        <p:spPr>
          <a:xfrm>
            <a:off x="334002" y="699655"/>
            <a:ext cx="8534935" cy="4043329"/>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b="1" noProof="0" dirty="0">
                <a:solidFill>
                  <a:sysClr val="windowText" lastClr="000000"/>
                </a:solidFill>
              </a:rPr>
              <a:t>Do you need a host university to </a:t>
            </a:r>
            <a:r>
              <a:rPr lang="en-CA" sz="1000" b="1" noProof="0" dirty="0">
                <a:solidFill>
                  <a:sysClr val="windowText" lastClr="000000"/>
                </a:solidFill>
              </a:rPr>
              <a:t>advance your entrepreneurial project? Explain why. </a:t>
            </a:r>
            <a:r>
              <a:rPr lang="en-US" sz="1000" b="1" dirty="0">
                <a:solidFill>
                  <a:sysClr val="windowText" lastClr="000000"/>
                </a:solidFill>
              </a:rPr>
              <a:t>Provide us with any other important information related to the need for linkage with a university</a:t>
            </a:r>
            <a:r>
              <a:rPr lang="en-CA" sz="1000" b="1" noProof="0" dirty="0">
                <a:solidFill>
                  <a:sysClr val="windowText" lastClr="000000"/>
                </a:solidFill>
              </a:rPr>
              <a:t>.</a:t>
            </a:r>
            <a:endParaRPr lang="en-CA" sz="1000" b="1" strike="sngStrike" noProof="0" dirty="0">
              <a:solidFill>
                <a:sysClr val="windowText" lastClr="000000"/>
              </a:solidFill>
            </a:endParaRPr>
          </a:p>
          <a:p>
            <a:r>
              <a:rPr lang="en-CA" sz="1000" i="1" noProof="0" dirty="0">
                <a:solidFill>
                  <a:sysClr val="windowText" lastClr="000000"/>
                </a:solidFill>
              </a:rPr>
              <a:t>Please note that </a:t>
            </a:r>
            <a:r>
              <a:rPr lang="en-US" sz="1000" i="1" dirty="0">
                <a:solidFill>
                  <a:sysClr val="windowText" lastClr="000000"/>
                </a:solidFill>
              </a:rPr>
              <a:t>you are not expected to have taken steps to </a:t>
            </a:r>
            <a:r>
              <a:rPr lang="en-CA" sz="1000" i="1" noProof="0" dirty="0">
                <a:solidFill>
                  <a:sysClr val="windowText" lastClr="000000"/>
                </a:solidFill>
              </a:rPr>
              <a:t>find a host university before applying to CESI. </a:t>
            </a:r>
          </a:p>
          <a:p>
            <a:r>
              <a:rPr lang="en-CA" sz="1000" noProof="0" dirty="0">
                <a:solidFill>
                  <a:sysClr val="windowText" lastClr="000000"/>
                </a:solidFill>
              </a:rPr>
              <a:t>Type your answer here</a:t>
            </a:r>
          </a:p>
        </p:txBody>
      </p:sp>
    </p:spTree>
    <p:extLst>
      <p:ext uri="{BB962C8B-B14F-4D97-AF65-F5344CB8AC3E}">
        <p14:creationId xmlns:p14="http://schemas.microsoft.com/office/powerpoint/2010/main" val="94476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52"/>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CA" noProof="0" dirty="0"/>
          </a:p>
        </p:txBody>
      </p:sp>
      <p:sp>
        <p:nvSpPr>
          <p:cNvPr id="361" name="Google Shape;361;p52"/>
          <p:cNvSpPr txBox="1"/>
          <p:nvPr>
            <p:custDataLst>
              <p:tags r:id="rId2"/>
            </p:custDataLst>
          </p:nvPr>
        </p:nvSpPr>
        <p:spPr>
          <a:xfrm>
            <a:off x="529249" y="2065025"/>
            <a:ext cx="81576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CA" sz="3300" b="1" noProof="0" dirty="0">
                <a:solidFill>
                  <a:schemeClr val="lt1"/>
                </a:solidFill>
              </a:rPr>
              <a:t>Bibliography</a:t>
            </a:r>
            <a:endParaRPr lang="en-CA" sz="1100" i="0" u="none" strike="noStrike" cap="none" noProof="0" dirty="0">
              <a:solidFill>
                <a:schemeClr val="lt1"/>
              </a:solidFill>
            </a:endParaRPr>
          </a:p>
        </p:txBody>
      </p:sp>
      <p:grpSp>
        <p:nvGrpSpPr>
          <p:cNvPr id="362" name="Google Shape;362;p52"/>
          <p:cNvGrpSpPr/>
          <p:nvPr>
            <p:custDataLst>
              <p:tags r:id="rId3"/>
            </p:custDataLst>
          </p:nvPr>
        </p:nvGrpSpPr>
        <p:grpSpPr>
          <a:xfrm>
            <a:off x="6469935" y="3105203"/>
            <a:ext cx="1524450" cy="1524450"/>
            <a:chOff x="3132" y="3822"/>
            <a:chExt cx="340" cy="340"/>
          </a:xfrm>
        </p:grpSpPr>
        <p:sp>
          <p:nvSpPr>
            <p:cNvPr id="363" name="Google Shape;363;p52"/>
            <p:cNvSpPr/>
            <p:nvPr/>
          </p:nvSpPr>
          <p:spPr>
            <a:xfrm>
              <a:off x="3132" y="3822"/>
              <a:ext cx="340" cy="340"/>
            </a:xfrm>
            <a:custGeom>
              <a:avLst/>
              <a:gdLst/>
              <a:ahLst/>
              <a:cxnLst/>
              <a:rect l="l" t="t" r="r" b="b"/>
              <a:pathLst>
                <a:path w="512" h="512" extrusionOk="0">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sp>
          <p:nvSpPr>
            <p:cNvPr id="364" name="Google Shape;364;p52"/>
            <p:cNvSpPr/>
            <p:nvPr/>
          </p:nvSpPr>
          <p:spPr>
            <a:xfrm>
              <a:off x="3217" y="3999"/>
              <a:ext cx="85" cy="14"/>
            </a:xfrm>
            <a:custGeom>
              <a:avLst/>
              <a:gdLst/>
              <a:ahLst/>
              <a:cxnLst/>
              <a:rect l="l" t="t" r="r" b="b"/>
              <a:pathLst>
                <a:path w="128" h="21" extrusionOk="0">
                  <a:moveTo>
                    <a:pt x="128" y="11"/>
                  </a:moveTo>
                  <a:cubicBezTo>
                    <a:pt x="128" y="5"/>
                    <a:pt x="123" y="0"/>
                    <a:pt x="117" y="0"/>
                  </a:cubicBezTo>
                  <a:cubicBezTo>
                    <a:pt x="11" y="0"/>
                    <a:pt x="11" y="0"/>
                    <a:pt x="11" y="0"/>
                  </a:cubicBezTo>
                  <a:cubicBezTo>
                    <a:pt x="5" y="0"/>
                    <a:pt x="0" y="5"/>
                    <a:pt x="0" y="11"/>
                  </a:cubicBezTo>
                  <a:cubicBezTo>
                    <a:pt x="0" y="17"/>
                    <a:pt x="5" y="21"/>
                    <a:pt x="11" y="21"/>
                  </a:cubicBezTo>
                  <a:cubicBezTo>
                    <a:pt x="117" y="21"/>
                    <a:pt x="117" y="21"/>
                    <a:pt x="117" y="21"/>
                  </a:cubicBezTo>
                  <a:cubicBezTo>
                    <a:pt x="123" y="21"/>
                    <a:pt x="128" y="17"/>
                    <a:pt x="128" y="1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sp>
          <p:nvSpPr>
            <p:cNvPr id="365" name="Google Shape;365;p52"/>
            <p:cNvSpPr/>
            <p:nvPr/>
          </p:nvSpPr>
          <p:spPr>
            <a:xfrm>
              <a:off x="3230" y="3885"/>
              <a:ext cx="150" cy="213"/>
            </a:xfrm>
            <a:custGeom>
              <a:avLst/>
              <a:gdLst/>
              <a:ahLst/>
              <a:cxnLst/>
              <a:rect l="l" t="t" r="r" b="b"/>
              <a:pathLst>
                <a:path w="226" h="321" extrusionOk="0">
                  <a:moveTo>
                    <a:pt x="226" y="167"/>
                  </a:moveTo>
                  <a:cubicBezTo>
                    <a:pt x="226" y="126"/>
                    <a:pt x="205" y="89"/>
                    <a:pt x="169" y="69"/>
                  </a:cubicBezTo>
                  <a:cubicBezTo>
                    <a:pt x="181" y="57"/>
                    <a:pt x="181" y="57"/>
                    <a:pt x="181" y="57"/>
                  </a:cubicBezTo>
                  <a:cubicBezTo>
                    <a:pt x="185" y="53"/>
                    <a:pt x="185" y="46"/>
                    <a:pt x="181" y="42"/>
                  </a:cubicBezTo>
                  <a:cubicBezTo>
                    <a:pt x="173" y="35"/>
                    <a:pt x="173" y="35"/>
                    <a:pt x="173" y="35"/>
                  </a:cubicBezTo>
                  <a:cubicBezTo>
                    <a:pt x="181" y="27"/>
                    <a:pt x="181" y="27"/>
                    <a:pt x="181" y="27"/>
                  </a:cubicBezTo>
                  <a:cubicBezTo>
                    <a:pt x="185" y="23"/>
                    <a:pt x="185" y="16"/>
                    <a:pt x="181" y="12"/>
                  </a:cubicBezTo>
                  <a:cubicBezTo>
                    <a:pt x="173" y="4"/>
                    <a:pt x="173" y="4"/>
                    <a:pt x="173" y="4"/>
                  </a:cubicBezTo>
                  <a:cubicBezTo>
                    <a:pt x="169" y="0"/>
                    <a:pt x="162" y="0"/>
                    <a:pt x="158" y="4"/>
                  </a:cubicBezTo>
                  <a:cubicBezTo>
                    <a:pt x="150" y="12"/>
                    <a:pt x="150" y="12"/>
                    <a:pt x="150" y="12"/>
                  </a:cubicBezTo>
                  <a:cubicBezTo>
                    <a:pt x="143" y="4"/>
                    <a:pt x="143" y="4"/>
                    <a:pt x="143" y="4"/>
                  </a:cubicBezTo>
                  <a:cubicBezTo>
                    <a:pt x="139" y="0"/>
                    <a:pt x="132" y="0"/>
                    <a:pt x="128" y="4"/>
                  </a:cubicBezTo>
                  <a:cubicBezTo>
                    <a:pt x="37" y="95"/>
                    <a:pt x="37" y="95"/>
                    <a:pt x="37" y="95"/>
                  </a:cubicBezTo>
                  <a:cubicBezTo>
                    <a:pt x="33" y="99"/>
                    <a:pt x="33" y="106"/>
                    <a:pt x="37" y="110"/>
                  </a:cubicBezTo>
                  <a:cubicBezTo>
                    <a:pt x="75" y="148"/>
                    <a:pt x="75" y="148"/>
                    <a:pt x="75" y="148"/>
                  </a:cubicBezTo>
                  <a:cubicBezTo>
                    <a:pt x="77" y="150"/>
                    <a:pt x="79" y="151"/>
                    <a:pt x="82" y="151"/>
                  </a:cubicBezTo>
                  <a:cubicBezTo>
                    <a:pt x="82" y="151"/>
                    <a:pt x="82" y="151"/>
                    <a:pt x="82" y="151"/>
                  </a:cubicBezTo>
                  <a:cubicBezTo>
                    <a:pt x="85" y="151"/>
                    <a:pt x="88" y="150"/>
                    <a:pt x="90" y="148"/>
                  </a:cubicBezTo>
                  <a:cubicBezTo>
                    <a:pt x="119" y="119"/>
                    <a:pt x="119" y="119"/>
                    <a:pt x="119" y="119"/>
                  </a:cubicBezTo>
                  <a:cubicBezTo>
                    <a:pt x="139" y="124"/>
                    <a:pt x="152" y="141"/>
                    <a:pt x="152" y="161"/>
                  </a:cubicBezTo>
                  <a:cubicBezTo>
                    <a:pt x="152" y="186"/>
                    <a:pt x="134" y="204"/>
                    <a:pt x="109" y="204"/>
                  </a:cubicBezTo>
                  <a:cubicBezTo>
                    <a:pt x="103" y="204"/>
                    <a:pt x="98" y="209"/>
                    <a:pt x="98" y="215"/>
                  </a:cubicBezTo>
                  <a:cubicBezTo>
                    <a:pt x="98" y="221"/>
                    <a:pt x="103" y="225"/>
                    <a:pt x="109" y="225"/>
                  </a:cubicBezTo>
                  <a:cubicBezTo>
                    <a:pt x="145" y="225"/>
                    <a:pt x="173" y="198"/>
                    <a:pt x="173" y="161"/>
                  </a:cubicBezTo>
                  <a:cubicBezTo>
                    <a:pt x="173" y="135"/>
                    <a:pt x="158" y="113"/>
                    <a:pt x="136" y="102"/>
                  </a:cubicBezTo>
                  <a:cubicBezTo>
                    <a:pt x="153" y="85"/>
                    <a:pt x="153" y="85"/>
                    <a:pt x="153" y="85"/>
                  </a:cubicBezTo>
                  <a:cubicBezTo>
                    <a:pt x="154" y="85"/>
                    <a:pt x="155" y="86"/>
                    <a:pt x="155" y="86"/>
                  </a:cubicBezTo>
                  <a:cubicBezTo>
                    <a:pt x="186" y="101"/>
                    <a:pt x="205" y="132"/>
                    <a:pt x="205" y="167"/>
                  </a:cubicBezTo>
                  <a:cubicBezTo>
                    <a:pt x="205" y="212"/>
                    <a:pt x="172" y="251"/>
                    <a:pt x="129" y="257"/>
                  </a:cubicBezTo>
                  <a:cubicBezTo>
                    <a:pt x="124" y="258"/>
                    <a:pt x="121" y="262"/>
                    <a:pt x="120" y="266"/>
                  </a:cubicBezTo>
                  <a:cubicBezTo>
                    <a:pt x="119" y="271"/>
                    <a:pt x="121" y="275"/>
                    <a:pt x="126" y="278"/>
                  </a:cubicBezTo>
                  <a:cubicBezTo>
                    <a:pt x="134" y="282"/>
                    <a:pt x="142" y="291"/>
                    <a:pt x="147" y="300"/>
                  </a:cubicBezTo>
                  <a:cubicBezTo>
                    <a:pt x="70" y="300"/>
                    <a:pt x="70" y="300"/>
                    <a:pt x="70" y="300"/>
                  </a:cubicBezTo>
                  <a:cubicBezTo>
                    <a:pt x="73" y="295"/>
                    <a:pt x="77" y="291"/>
                    <a:pt x="82" y="288"/>
                  </a:cubicBezTo>
                  <a:cubicBezTo>
                    <a:pt x="86" y="286"/>
                    <a:pt x="88" y="281"/>
                    <a:pt x="88" y="277"/>
                  </a:cubicBezTo>
                  <a:cubicBezTo>
                    <a:pt x="87" y="273"/>
                    <a:pt x="84" y="269"/>
                    <a:pt x="80" y="268"/>
                  </a:cubicBezTo>
                  <a:cubicBezTo>
                    <a:pt x="55" y="262"/>
                    <a:pt x="34" y="241"/>
                    <a:pt x="22" y="211"/>
                  </a:cubicBezTo>
                  <a:cubicBezTo>
                    <a:pt x="20" y="206"/>
                    <a:pt x="14" y="203"/>
                    <a:pt x="8" y="205"/>
                  </a:cubicBezTo>
                  <a:cubicBezTo>
                    <a:pt x="3" y="207"/>
                    <a:pt x="0" y="213"/>
                    <a:pt x="2" y="219"/>
                  </a:cubicBezTo>
                  <a:cubicBezTo>
                    <a:pt x="14" y="248"/>
                    <a:pt x="33" y="271"/>
                    <a:pt x="56" y="282"/>
                  </a:cubicBezTo>
                  <a:cubicBezTo>
                    <a:pt x="51" y="289"/>
                    <a:pt x="47" y="298"/>
                    <a:pt x="45" y="309"/>
                  </a:cubicBezTo>
                  <a:cubicBezTo>
                    <a:pt x="45" y="312"/>
                    <a:pt x="45" y="315"/>
                    <a:pt x="47" y="317"/>
                  </a:cubicBezTo>
                  <a:cubicBezTo>
                    <a:pt x="49" y="320"/>
                    <a:pt x="52" y="321"/>
                    <a:pt x="56" y="321"/>
                  </a:cubicBezTo>
                  <a:cubicBezTo>
                    <a:pt x="162" y="321"/>
                    <a:pt x="162" y="321"/>
                    <a:pt x="162" y="321"/>
                  </a:cubicBezTo>
                  <a:cubicBezTo>
                    <a:pt x="166" y="321"/>
                    <a:pt x="169" y="320"/>
                    <a:pt x="171" y="317"/>
                  </a:cubicBezTo>
                  <a:cubicBezTo>
                    <a:pt x="173" y="315"/>
                    <a:pt x="173" y="312"/>
                    <a:pt x="173" y="309"/>
                  </a:cubicBezTo>
                  <a:cubicBezTo>
                    <a:pt x="170" y="296"/>
                    <a:pt x="163" y="283"/>
                    <a:pt x="154" y="273"/>
                  </a:cubicBezTo>
                  <a:cubicBezTo>
                    <a:pt x="196" y="257"/>
                    <a:pt x="226" y="214"/>
                    <a:pt x="226" y="167"/>
                  </a:cubicBezTo>
                  <a:close/>
                  <a:moveTo>
                    <a:pt x="82" y="126"/>
                  </a:moveTo>
                  <a:cubicBezTo>
                    <a:pt x="60" y="103"/>
                    <a:pt x="60" y="103"/>
                    <a:pt x="60" y="103"/>
                  </a:cubicBezTo>
                  <a:cubicBezTo>
                    <a:pt x="135" y="27"/>
                    <a:pt x="135" y="27"/>
                    <a:pt x="135" y="27"/>
                  </a:cubicBezTo>
                  <a:cubicBezTo>
                    <a:pt x="158" y="50"/>
                    <a:pt x="158" y="50"/>
                    <a:pt x="158" y="50"/>
                  </a:cubicBezTo>
                  <a:lnTo>
                    <a:pt x="82" y="1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9"/>
        <p:cNvGrpSpPr/>
        <p:nvPr/>
      </p:nvGrpSpPr>
      <p:grpSpPr>
        <a:xfrm>
          <a:off x="0" y="0"/>
          <a:ext cx="0" cy="0"/>
          <a:chOff x="0" y="0"/>
          <a:chExt cx="0" cy="0"/>
        </a:xfrm>
      </p:grpSpPr>
      <p:sp>
        <p:nvSpPr>
          <p:cNvPr id="370" name="Google Shape;370;p53"/>
          <p:cNvSpPr txBox="1"/>
          <p:nvPr>
            <p:custDataLst>
              <p:tags r:id="rId1"/>
            </p:custDataLst>
          </p:nvPr>
        </p:nvSpPr>
        <p:spPr>
          <a:xfrm>
            <a:off x="335959" y="377438"/>
            <a:ext cx="8472082" cy="827907"/>
          </a:xfrm>
          <a:prstGeom prst="rect">
            <a:avLst/>
          </a:prstGeom>
          <a:noFill/>
          <a:ln>
            <a:noFill/>
          </a:ln>
        </p:spPr>
        <p:txBody>
          <a:bodyPr spcFirstLastPara="1" wrap="square" lIns="91425" tIns="91425" rIns="91425" bIns="91425" anchor="t" anchorCtr="0">
            <a:noAutofit/>
          </a:bodyPr>
          <a:lstStyle/>
          <a:p>
            <a:pPr lvl="0"/>
            <a:r>
              <a:rPr lang="en-CA" b="1" noProof="0" dirty="0">
                <a:solidFill>
                  <a:schemeClr val="dk1"/>
                </a:solidFill>
              </a:rPr>
              <a:t>References: bibliography </a:t>
            </a:r>
            <a:r>
              <a:rPr lang="en-CA" b="1" dirty="0">
                <a:solidFill>
                  <a:schemeClr val="dk1"/>
                </a:solidFill>
              </a:rPr>
              <a:t>and information sources</a:t>
            </a:r>
            <a:endParaRPr lang="en-CA" b="1" noProof="0" dirty="0">
              <a:solidFill>
                <a:schemeClr val="dk1"/>
              </a:solidFill>
            </a:endParaRPr>
          </a:p>
          <a:p>
            <a:pPr marL="0" lvl="0" indent="0" algn="l" rtl="0">
              <a:spcBef>
                <a:spcPts val="0"/>
              </a:spcBef>
              <a:spcAft>
                <a:spcPts val="0"/>
              </a:spcAft>
              <a:buNone/>
            </a:pPr>
            <a:endParaRPr lang="en-CA" noProof="0" dirty="0">
              <a:solidFill>
                <a:schemeClr val="dk1"/>
              </a:solidFill>
            </a:endParaRPr>
          </a:p>
          <a:p>
            <a:r>
              <a:rPr lang="en-US" sz="1200" dirty="0">
                <a:solidFill>
                  <a:schemeClr val="dk1"/>
                </a:solidFill>
              </a:rPr>
              <a:t>Back up your project with science by listing key publications that support the information provided in your </a:t>
            </a:r>
            <a:r>
              <a:rPr lang="en-CA" sz="1200" dirty="0">
                <a:solidFill>
                  <a:schemeClr val="dk1"/>
                </a:solidFill>
              </a:rPr>
              <a:t>presentation</a:t>
            </a:r>
            <a:endParaRPr lang="en-CA" noProof="0" dirty="0">
              <a:solidFill>
                <a:schemeClr val="dk1"/>
              </a:solidFill>
            </a:endParaRPr>
          </a:p>
        </p:txBody>
      </p:sp>
      <p:sp>
        <p:nvSpPr>
          <p:cNvPr id="371" name="Google Shape;371;p53"/>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38</a:t>
            </a:fld>
            <a:endParaRPr lang="en-CA"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8"/>
          <p:cNvSpPr txBox="1"/>
          <p:nvPr>
            <p:custDataLst>
              <p:tags r:id="rId1"/>
            </p:custDataLst>
          </p:nvPr>
        </p:nvSpPr>
        <p:spPr>
          <a:xfrm>
            <a:off x="310896" y="107275"/>
            <a:ext cx="8338500" cy="41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000"/>
              </a:spcBef>
              <a:spcAft>
                <a:spcPts val="0"/>
              </a:spcAft>
              <a:buNone/>
            </a:pPr>
            <a:endParaRPr lang="en-CA" noProof="0" dirty="0">
              <a:solidFill>
                <a:schemeClr val="dk1"/>
              </a:solidFill>
              <a:highlight>
                <a:srgbClr val="FFFF00"/>
              </a:highlight>
            </a:endParaRPr>
          </a:p>
        </p:txBody>
      </p:sp>
      <p:sp>
        <p:nvSpPr>
          <p:cNvPr id="110" name="Google Shape;110;p18"/>
          <p:cNvSpPr txBox="1">
            <a:spLocks noGrp="1"/>
          </p:cNvSpPr>
          <p:nvPr>
            <p:ph type="title"/>
            <p:custDataLst>
              <p:tags r:id="rId2"/>
            </p:custDataLst>
          </p:nvPr>
        </p:nvSpPr>
        <p:spPr>
          <a:xfrm>
            <a:off x="311858" y="405680"/>
            <a:ext cx="8709300" cy="1693283"/>
          </a:xfrm>
          <a:prstGeom prst="rect">
            <a:avLst/>
          </a:prstGeom>
        </p:spPr>
        <p:txBody>
          <a:bodyPr spcFirstLastPara="1" wrap="square" lIns="91425" tIns="91425" rIns="91425" bIns="91425" anchor="t" anchorCtr="0">
            <a:noAutofit/>
          </a:bodyPr>
          <a:lstStyle/>
          <a:p>
            <a:pPr marL="199390" indent="-171450">
              <a:lnSpc>
                <a:spcPct val="115000"/>
              </a:lnSpc>
              <a:buSzPts val="1000"/>
              <a:buFont typeface="Arial"/>
              <a:buChar char="●"/>
            </a:pPr>
            <a:r>
              <a:rPr lang="en" sz="1000" dirty="0"/>
              <a:t>In order to maximize the benefits to startups, a minimum level of maturity must have been reached to be eligible for the </a:t>
            </a:r>
            <a:r>
              <a:rPr lang="en-CA" sz="1000" noProof="0" dirty="0"/>
              <a:t>CESI program. </a:t>
            </a:r>
            <a:r>
              <a:rPr lang="en-CA" sz="1000" dirty="0"/>
              <a:t>On the other hand, i</a:t>
            </a:r>
            <a:r>
              <a:rPr lang="en-CA" sz="1000" noProof="0" dirty="0"/>
              <a:t>f the startup is too advanced, </a:t>
            </a:r>
            <a:r>
              <a:rPr lang="en-US" sz="1000" dirty="0"/>
              <a:t>it will not be able to take full advantage of the financial and non-financial aspects of the program</a:t>
            </a:r>
            <a:r>
              <a:rPr lang="en-CA" sz="1000" noProof="0" dirty="0"/>
              <a:t>. Eligibility reflects this observation.</a:t>
            </a:r>
          </a:p>
          <a:p>
            <a:pPr marL="182880" indent="-154940">
              <a:lnSpc>
                <a:spcPct val="115000"/>
              </a:lnSpc>
              <a:buSzPts val="1000"/>
              <a:buChar char="●"/>
            </a:pPr>
            <a:r>
              <a:rPr lang="en-CA" sz="1000" noProof="0" dirty="0"/>
              <a:t>The eligibility of applications will be determined by the startup’s position on the six KTH Innovation Readiness Level scales. </a:t>
            </a:r>
            <a:r>
              <a:rPr lang="en" sz="1000" dirty="0"/>
              <a:t>For each scale, the startup must fall within the predetermined range indicated below</a:t>
            </a:r>
            <a:r>
              <a:rPr lang="en-CA" sz="1000" noProof="0" dirty="0"/>
              <a:t>. </a:t>
            </a:r>
            <a:r>
              <a:rPr lang="en" sz="1000" u="sng" dirty="0"/>
              <a:t>If your startup does not meet each of the required levels, you will not be eligible for the award</a:t>
            </a:r>
            <a:r>
              <a:rPr lang="en-CA" sz="1000" noProof="0" dirty="0"/>
              <a:t>. </a:t>
            </a:r>
            <a:r>
              <a:rPr lang="en" sz="1000" dirty="0"/>
              <a:t>For example, for the CRL </a:t>
            </a:r>
            <a:r>
              <a:rPr lang="en-CA" sz="1000" noProof="0" dirty="0"/>
              <a:t>(</a:t>
            </a:r>
            <a:r>
              <a:rPr lang="en-CA" sz="1000" dirty="0"/>
              <a:t>Customer</a:t>
            </a:r>
            <a:r>
              <a:rPr lang="en-CA" sz="1000" noProof="0" dirty="0"/>
              <a:t> Readiness Level), </a:t>
            </a:r>
            <a:r>
              <a:rPr lang="en" sz="1000" dirty="0"/>
              <a:t>the startup must have reached at least level 3 and no more than level 7 </a:t>
            </a:r>
            <a:r>
              <a:rPr lang="en-CA" sz="1000" noProof="0" dirty="0"/>
              <a:t>to be eligible.</a:t>
            </a:r>
          </a:p>
          <a:p>
            <a:pPr marL="182880" indent="-154940">
              <a:lnSpc>
                <a:spcPct val="115000"/>
              </a:lnSpc>
              <a:buSzPts val="1000"/>
              <a:buChar char="●"/>
            </a:pPr>
            <a:r>
              <a:rPr lang="en" sz="1000" dirty="0"/>
              <a:t>The set of questions to be answered to demonstrate your startup's position is specified for each scale </a:t>
            </a:r>
            <a:r>
              <a:rPr lang="en-CA" sz="1000" dirty="0"/>
              <a:t>in the appropriate section of </a:t>
            </a:r>
            <a:r>
              <a:rPr lang="en" sz="1000" dirty="0"/>
              <a:t>this presentation document</a:t>
            </a:r>
            <a:r>
              <a:rPr lang="en-CA" sz="1000" noProof="0" dirty="0"/>
              <a:t>. </a:t>
            </a:r>
          </a:p>
        </p:txBody>
      </p:sp>
      <p:sp>
        <p:nvSpPr>
          <p:cNvPr id="111" name="Google Shape;111;p18"/>
          <p:cNvSpPr txBox="1">
            <a:spLocks noGrp="1"/>
          </p:cNvSpPr>
          <p:nvPr>
            <p:ph type="sldNum" idx="12"/>
            <p:custDataLst>
              <p:tags r:id="rId3"/>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4</a:t>
            </a:fld>
            <a:endParaRPr lang="en-CA" noProof="0" dirty="0"/>
          </a:p>
        </p:txBody>
      </p:sp>
      <p:sp>
        <p:nvSpPr>
          <p:cNvPr id="3" name="ZoneTexte 2">
            <a:extLst>
              <a:ext uri="{FF2B5EF4-FFF2-40B4-BE49-F238E27FC236}">
                <a16:creationId xmlns:a16="http://schemas.microsoft.com/office/drawing/2014/main" id="{6D871258-0699-D211-4B76-48BCBE51713F}"/>
              </a:ext>
            </a:extLst>
          </p:cNvPr>
          <p:cNvSpPr txBox="1"/>
          <p:nvPr>
            <p:custDataLst>
              <p:tags r:id="rId4"/>
            </p:custDataLst>
          </p:nvPr>
        </p:nvSpPr>
        <p:spPr>
          <a:xfrm>
            <a:off x="310896" y="86683"/>
            <a:ext cx="8338500" cy="318998"/>
          </a:xfrm>
          <a:prstGeom prst="rect">
            <a:avLst/>
          </a:prstGeom>
          <a:noFill/>
        </p:spPr>
        <p:txBody>
          <a:bodyPr wrap="square">
            <a:spAutoFit/>
          </a:bodyPr>
          <a:lstStyle/>
          <a:p>
            <a:pPr lvl="0">
              <a:lnSpc>
                <a:spcPct val="115000"/>
              </a:lnSpc>
              <a:spcBef>
                <a:spcPts val="2000"/>
              </a:spcBef>
            </a:pPr>
            <a:r>
              <a:rPr lang="en-US" b="1" dirty="0">
                <a:solidFill>
                  <a:schemeClr val="dk1"/>
                </a:solidFill>
              </a:rPr>
              <a:t>Important points to consider for the eligibility of your application</a:t>
            </a:r>
          </a:p>
        </p:txBody>
      </p:sp>
      <p:grpSp>
        <p:nvGrpSpPr>
          <p:cNvPr id="10" name="Groupe 9">
            <a:extLst>
              <a:ext uri="{FF2B5EF4-FFF2-40B4-BE49-F238E27FC236}">
                <a16:creationId xmlns:a16="http://schemas.microsoft.com/office/drawing/2014/main" id="{8860A061-7C6C-A774-E2E3-25747B3DC27C}"/>
              </a:ext>
            </a:extLst>
          </p:cNvPr>
          <p:cNvGrpSpPr/>
          <p:nvPr>
            <p:custDataLst>
              <p:tags r:id="rId5"/>
            </p:custDataLst>
          </p:nvPr>
        </p:nvGrpSpPr>
        <p:grpSpPr>
          <a:xfrm>
            <a:off x="1718246" y="2098963"/>
            <a:ext cx="5896523" cy="2805174"/>
            <a:chOff x="1460241" y="1922020"/>
            <a:chExt cx="6223518" cy="3037536"/>
          </a:xfrm>
        </p:grpSpPr>
        <p:pic>
          <p:nvPicPr>
            <p:cNvPr id="9" name="Image 8" descr="Une image contenant texte&#10;&#10;Description générée automatiquement">
              <a:extLst>
                <a:ext uri="{FF2B5EF4-FFF2-40B4-BE49-F238E27FC236}">
                  <a16:creationId xmlns:a16="http://schemas.microsoft.com/office/drawing/2014/main" id="{293258D5-C8E3-0113-61F3-EA34D662F50E}"/>
                </a:ext>
              </a:extLst>
            </p:cNvPr>
            <p:cNvPicPr>
              <a:picLocks noChangeAspect="1"/>
            </p:cNvPicPr>
            <p:nvPr>
              <p:custDataLst>
                <p:tags r:id="rId6"/>
              </p:custDataLst>
            </p:nvPr>
          </p:nvPicPr>
          <p:blipFill>
            <a:blip r:embed="rId11"/>
            <a:srcRect b="87541"/>
            <a:stretch>
              <a:fillRect/>
            </a:stretch>
          </p:blipFill>
          <p:spPr>
            <a:xfrm>
              <a:off x="1460241" y="1922020"/>
              <a:ext cx="6223518" cy="357053"/>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33B4F19-EAD6-289C-96E1-F3B54948FCED}"/>
                </a:ext>
              </a:extLst>
            </p:cNvPr>
            <p:cNvPicPr>
              <a:picLocks noChangeAspect="1"/>
            </p:cNvPicPr>
            <p:nvPr>
              <p:custDataLst>
                <p:tags r:id="rId7"/>
              </p:custDataLst>
            </p:nvPr>
          </p:nvPicPr>
          <p:blipFill>
            <a:blip r:embed="rId11"/>
            <a:srcRect l="32326" t="13918"/>
            <a:stretch>
              <a:fillRect/>
            </a:stretch>
          </p:blipFill>
          <p:spPr>
            <a:xfrm>
              <a:off x="3324445" y="2406080"/>
              <a:ext cx="4359314" cy="2553476"/>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A0CDDCAB-955F-D35A-4BAD-CC0F390F0CC2}"/>
                </a:ext>
              </a:extLst>
            </p:cNvPr>
            <p:cNvPicPr>
              <a:picLocks noChangeAspect="1"/>
            </p:cNvPicPr>
            <p:nvPr>
              <p:custDataLst>
                <p:tags r:id="rId8"/>
              </p:custDataLst>
            </p:nvPr>
          </p:nvPicPr>
          <p:blipFill>
            <a:blip r:embed="rId11"/>
            <a:srcRect l="7640" t="13918" r="79893"/>
            <a:stretch>
              <a:fillRect/>
            </a:stretch>
          </p:blipFill>
          <p:spPr>
            <a:xfrm>
              <a:off x="1859559" y="2406080"/>
              <a:ext cx="803052" cy="2553476"/>
            </a:xfrm>
            <a:prstGeom prst="rect">
              <a:avLst/>
            </a:prstGeom>
          </p:spPr>
        </p:pic>
        <p:pic>
          <p:nvPicPr>
            <p:cNvPr id="8" name="Image 7">
              <a:extLst>
                <a:ext uri="{FF2B5EF4-FFF2-40B4-BE49-F238E27FC236}">
                  <a16:creationId xmlns:a16="http://schemas.microsoft.com/office/drawing/2014/main" id="{E8AA4D1D-E001-CF79-AF02-6A65F7994C0D}"/>
                </a:ext>
              </a:extLst>
            </p:cNvPr>
            <p:cNvPicPr>
              <a:picLocks noChangeAspect="1"/>
            </p:cNvPicPr>
            <p:nvPr/>
          </p:nvPicPr>
          <p:blipFill>
            <a:blip r:embed="rId12"/>
            <a:stretch>
              <a:fillRect/>
            </a:stretch>
          </p:blipFill>
          <p:spPr>
            <a:xfrm>
              <a:off x="2682992" y="2406080"/>
              <a:ext cx="700862" cy="2496536"/>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77033-7AFC-ABB0-4B9E-1684EDA6357F}"/>
              </a:ext>
            </a:extLst>
          </p:cNvPr>
          <p:cNvSpPr>
            <a:spLocks noGrp="1"/>
          </p:cNvSpPr>
          <p:nvPr>
            <p:ph type="title"/>
            <p:custDataLst>
              <p:tags r:id="rId1"/>
            </p:custDataLst>
          </p:nvPr>
        </p:nvSpPr>
        <p:spPr>
          <a:xfrm>
            <a:off x="512738" y="79335"/>
            <a:ext cx="7886700" cy="297656"/>
          </a:xfrm>
        </p:spPr>
        <p:txBody>
          <a:bodyPr>
            <a:noAutofit/>
          </a:bodyPr>
          <a:lstStyle/>
          <a:p>
            <a:r>
              <a:rPr lang="en-CA" sz="1400" b="1" noProof="0" dirty="0"/>
              <a:t>Evaluation criteria</a:t>
            </a:r>
          </a:p>
        </p:txBody>
      </p:sp>
      <p:sp>
        <p:nvSpPr>
          <p:cNvPr id="7" name="ZoneTexte 6">
            <a:extLst>
              <a:ext uri="{FF2B5EF4-FFF2-40B4-BE49-F238E27FC236}">
                <a16:creationId xmlns:a16="http://schemas.microsoft.com/office/drawing/2014/main" id="{2130609C-1680-BA46-96C5-4B3B4254C107}"/>
              </a:ext>
            </a:extLst>
          </p:cNvPr>
          <p:cNvSpPr txBox="1"/>
          <p:nvPr>
            <p:custDataLst>
              <p:tags r:id="rId2"/>
            </p:custDataLst>
          </p:nvPr>
        </p:nvSpPr>
        <p:spPr>
          <a:xfrm>
            <a:off x="512738" y="557100"/>
            <a:ext cx="8424094" cy="3985706"/>
          </a:xfrm>
          <a:prstGeom prst="rect">
            <a:avLst/>
          </a:prstGeom>
          <a:noFill/>
        </p:spPr>
        <p:txBody>
          <a:bodyPr wrap="square">
            <a:spAutoFit/>
          </a:bodyPr>
          <a:lstStyle/>
          <a:p>
            <a:pPr algn="l" fontAlgn="base">
              <a:spcBef>
                <a:spcPts val="1125"/>
              </a:spcBef>
              <a:buNone/>
            </a:pPr>
            <a:r>
              <a:rPr lang="en-CA" sz="1000" b="1" i="0" noProof="0" dirty="0">
                <a:solidFill>
                  <a:schemeClr val="tx1"/>
                </a:solidFill>
                <a:effectLst/>
                <a:latin typeface="+mj-lt"/>
              </a:rPr>
              <a:t>1. Quality of the entrepreneurial project (40%) (</a:t>
            </a:r>
            <a:r>
              <a:rPr lang="en-US" sz="1000" b="1" i="0" noProof="0" dirty="0">
                <a:solidFill>
                  <a:schemeClr val="tx1"/>
                </a:solidFill>
                <a:effectLst/>
                <a:latin typeface="+mj-lt"/>
              </a:rPr>
              <a:t>with consideration for innovation readiness levels</a:t>
            </a:r>
            <a:r>
              <a:rPr lang="en-CA" sz="1000" b="1" i="0" noProof="0" dirty="0">
                <a:solidFill>
                  <a:schemeClr val="tx1"/>
                </a:solidFill>
                <a:effectLst/>
                <a:latin typeface="+mj-lt"/>
              </a:rPr>
              <a:t>)</a:t>
            </a:r>
          </a:p>
          <a:p>
            <a:pPr marL="171450" lvl="2" indent="-171450" fontAlgn="base">
              <a:spcBef>
                <a:spcPts val="1125"/>
              </a:spcBef>
              <a:buFont typeface="Arial" panose="020B0604020202020204" pitchFamily="34" charset="0"/>
              <a:buChar char="•"/>
            </a:pPr>
            <a:r>
              <a:rPr lang="en-US" sz="900" b="0" i="0" noProof="0" dirty="0">
                <a:solidFill>
                  <a:srgbClr val="091B27"/>
                </a:solidFill>
                <a:effectLst/>
                <a:latin typeface="+mj-lt"/>
              </a:rPr>
              <a:t>Clarity and relevance of the problem to be solved and the solution proposed</a:t>
            </a:r>
            <a:r>
              <a:rPr lang="en-CA" sz="900" b="0" i="0" noProof="0" dirty="0">
                <a:solidFill>
                  <a:srgbClr val="091B27"/>
                </a:solidFill>
                <a:effectLst/>
                <a:latin typeface="+mj-lt"/>
              </a:rPr>
              <a:t>.</a:t>
            </a:r>
          </a:p>
          <a:p>
            <a:pPr marL="171450" lvl="2" indent="-171450" fontAlgn="base">
              <a:spcBef>
                <a:spcPts val="900"/>
              </a:spcBef>
              <a:buFont typeface="Arial" panose="020B0604020202020204" pitchFamily="34" charset="0"/>
              <a:buChar char="•"/>
            </a:pPr>
            <a:r>
              <a:rPr lang="en-US" sz="900" b="0" i="0" noProof="0" dirty="0">
                <a:solidFill>
                  <a:srgbClr val="091B27"/>
                </a:solidFill>
                <a:effectLst/>
                <a:latin typeface="+mj-lt"/>
              </a:rPr>
              <a:t>The startup stands out significantly from the competition, and its marketing strategy and business model demonstrate a coherent and promising vision</a:t>
            </a:r>
            <a:r>
              <a:rPr lang="en-CA" sz="900" b="0" i="0" noProof="0" dirty="0">
                <a:solidFill>
                  <a:srgbClr val="091B27"/>
                </a:solidFill>
                <a:effectLst/>
                <a:latin typeface="+mj-lt"/>
              </a:rPr>
              <a:t>.</a:t>
            </a:r>
          </a:p>
          <a:p>
            <a:pPr marL="171450" lvl="2" indent="-171450" fontAlgn="base">
              <a:spcBef>
                <a:spcPts val="900"/>
              </a:spcBef>
              <a:buFont typeface="Arial" panose="020B0604020202020204" pitchFamily="34" charset="0"/>
              <a:buChar char="•"/>
            </a:pPr>
            <a:r>
              <a:rPr lang="en-US" sz="900" b="0" i="0" noProof="0" dirty="0">
                <a:solidFill>
                  <a:srgbClr val="091B27"/>
                </a:solidFill>
                <a:effectLst/>
                <a:latin typeface="+mj-lt"/>
              </a:rPr>
              <a:t>The startup has an intellectual property strategy that has the potential to support its marketing strategy.</a:t>
            </a:r>
            <a:endParaRPr lang="en-CA" sz="900" b="0" i="0" noProof="0" dirty="0">
              <a:solidFill>
                <a:srgbClr val="091B27"/>
              </a:solidFill>
              <a:effectLst/>
              <a:latin typeface="+mj-lt"/>
            </a:endParaRPr>
          </a:p>
          <a:p>
            <a:pPr marL="171450" lvl="2" indent="-171450" fontAlgn="base">
              <a:spcBef>
                <a:spcPts val="900"/>
              </a:spcBef>
              <a:buFont typeface="Arial" panose="020B0604020202020204" pitchFamily="34" charset="0"/>
              <a:buChar char="•"/>
            </a:pPr>
            <a:r>
              <a:rPr lang="en-US" sz="900" b="0" i="0" noProof="0" dirty="0">
                <a:solidFill>
                  <a:srgbClr val="091B27"/>
                </a:solidFill>
                <a:effectLst/>
                <a:latin typeface="+mj-lt"/>
              </a:rPr>
              <a:t>The founding team demonstrates strong entrepreneurial potential, appears dedicated, and includes the right people to reach the next inflection point.</a:t>
            </a:r>
            <a:endParaRPr lang="en-CA" sz="900" b="0" i="0" noProof="0" dirty="0">
              <a:solidFill>
                <a:srgbClr val="091B27"/>
              </a:solidFill>
              <a:effectLst/>
              <a:latin typeface="+mj-lt"/>
            </a:endParaRPr>
          </a:p>
          <a:p>
            <a:pPr marL="171450" lvl="2" indent="-171450" fontAlgn="base">
              <a:spcBef>
                <a:spcPts val="900"/>
              </a:spcBef>
              <a:buFont typeface="Arial" panose="020B0604020202020204" pitchFamily="34" charset="0"/>
              <a:buChar char="•"/>
            </a:pPr>
            <a:r>
              <a:rPr lang="en-US" sz="900" b="0" i="0" noProof="0" dirty="0">
                <a:solidFill>
                  <a:srgbClr val="091B27"/>
                </a:solidFill>
                <a:effectLst/>
                <a:latin typeface="+mj-lt"/>
              </a:rPr>
              <a:t>The technological challenges/uncertainties associated with the project are well identified and addressable.</a:t>
            </a:r>
          </a:p>
          <a:p>
            <a:pPr marL="171450" lvl="2" indent="-171450" fontAlgn="base">
              <a:spcBef>
                <a:spcPts val="900"/>
              </a:spcBef>
              <a:buFont typeface="Arial" panose="020B0604020202020204" pitchFamily="34" charset="0"/>
              <a:buChar char="•"/>
            </a:pPr>
            <a:r>
              <a:rPr lang="en-US" sz="900" b="0" i="0" noProof="0" dirty="0">
                <a:solidFill>
                  <a:srgbClr val="091B27"/>
                </a:solidFill>
                <a:effectLst/>
                <a:latin typeface="+mj-lt"/>
              </a:rPr>
              <a:t>Demonstration of the realism of the entrepreneurial approach and potential for success in relation to the startup’s sector of activity.</a:t>
            </a:r>
            <a:endParaRPr lang="en-CA" sz="900" b="0" i="0" noProof="0" dirty="0">
              <a:solidFill>
                <a:srgbClr val="091B27"/>
              </a:solidFill>
              <a:effectLst/>
              <a:latin typeface="+mj-lt"/>
            </a:endParaRPr>
          </a:p>
          <a:p>
            <a:pPr algn="l" fontAlgn="base">
              <a:spcBef>
                <a:spcPts val="1125"/>
              </a:spcBef>
              <a:buNone/>
            </a:pPr>
            <a:r>
              <a:rPr lang="en-CA" sz="1000" b="1" i="0" noProof="0" dirty="0">
                <a:solidFill>
                  <a:schemeClr val="tx1"/>
                </a:solidFill>
                <a:effectLst/>
                <a:latin typeface="+mj-lt"/>
              </a:rPr>
              <a:t>2. </a:t>
            </a:r>
            <a:r>
              <a:rPr lang="en-US" sz="1000" b="1" i="0" noProof="0" dirty="0">
                <a:solidFill>
                  <a:schemeClr val="tx1"/>
                </a:solidFill>
                <a:effectLst/>
                <a:latin typeface="+mj-lt"/>
              </a:rPr>
              <a:t>Impact of the project (social, economic, environmental</a:t>
            </a:r>
            <a:r>
              <a:rPr lang="en-CA" sz="1000" b="1" i="0" noProof="0" dirty="0">
                <a:solidFill>
                  <a:schemeClr val="tx1"/>
                </a:solidFill>
                <a:effectLst/>
                <a:latin typeface="+mj-lt"/>
              </a:rPr>
              <a:t>) (30%)</a:t>
            </a:r>
          </a:p>
          <a:p>
            <a:pPr marL="171450" indent="-171450" algn="l" fontAlgn="base">
              <a:spcBef>
                <a:spcPts val="1125"/>
              </a:spcBef>
              <a:buFont typeface="Arial" panose="020B0604020202020204" pitchFamily="34" charset="0"/>
              <a:buChar char="•"/>
            </a:pPr>
            <a:r>
              <a:rPr lang="en-US" sz="900" b="0" i="0" noProof="0" dirty="0">
                <a:solidFill>
                  <a:srgbClr val="091B27"/>
                </a:solidFill>
                <a:effectLst/>
                <a:latin typeface="+mj-lt"/>
              </a:rPr>
              <a:t>The startup is aware of its negative externalities and is taking action to minimize them.</a:t>
            </a:r>
            <a:endParaRPr lang="en-CA" sz="900" b="0" i="0" noProof="0" dirty="0">
              <a:solidFill>
                <a:srgbClr val="091B27"/>
              </a:solidFill>
              <a:effectLst/>
              <a:latin typeface="+mj-lt"/>
            </a:endParaRPr>
          </a:p>
          <a:p>
            <a:pPr marL="171450" indent="-171450" algn="l" fontAlgn="base">
              <a:spcBef>
                <a:spcPts val="900"/>
              </a:spcBef>
              <a:buFont typeface="Arial" panose="020B0604020202020204" pitchFamily="34" charset="0"/>
              <a:buChar char="•"/>
            </a:pPr>
            <a:r>
              <a:rPr lang="en-CA" sz="900" b="0" i="0" noProof="0" dirty="0">
                <a:solidFill>
                  <a:srgbClr val="091B27"/>
                </a:solidFill>
                <a:effectLst/>
                <a:latin typeface="+mj-lt"/>
              </a:rPr>
              <a:t>The startup demonstrates a positive social, environmental, or economic contribution.</a:t>
            </a:r>
          </a:p>
          <a:p>
            <a:pPr algn="l" fontAlgn="base">
              <a:spcBef>
                <a:spcPts val="1125"/>
              </a:spcBef>
              <a:buNone/>
            </a:pPr>
            <a:r>
              <a:rPr lang="en-CA" sz="1000" b="1" i="0" noProof="0" dirty="0">
                <a:solidFill>
                  <a:schemeClr val="tx1"/>
                </a:solidFill>
                <a:effectLst/>
                <a:latin typeface="+mj-lt"/>
              </a:rPr>
              <a:t>3. </a:t>
            </a:r>
            <a:r>
              <a:rPr lang="en-US" sz="1000" b="1" i="0" noProof="0" dirty="0">
                <a:solidFill>
                  <a:schemeClr val="tx1"/>
                </a:solidFill>
                <a:effectLst/>
                <a:latin typeface="+mj-lt"/>
              </a:rPr>
              <a:t>Anticipated benefits of participation in the CESI program </a:t>
            </a:r>
            <a:r>
              <a:rPr lang="en-CA" sz="1000" b="1" i="0" noProof="0" dirty="0">
                <a:solidFill>
                  <a:schemeClr val="tx1"/>
                </a:solidFill>
                <a:effectLst/>
                <a:latin typeface="+mj-lt"/>
              </a:rPr>
              <a:t>(30%)</a:t>
            </a:r>
          </a:p>
          <a:p>
            <a:pPr marL="171450" indent="-171450" algn="l" fontAlgn="base">
              <a:spcBef>
                <a:spcPts val="1125"/>
              </a:spcBef>
              <a:buFont typeface="Arial" panose="020B0604020202020204" pitchFamily="34" charset="0"/>
              <a:buChar char="•"/>
            </a:pPr>
            <a:r>
              <a:rPr lang="en-US" sz="900" b="0" i="0" noProof="0" dirty="0">
                <a:solidFill>
                  <a:srgbClr val="091B27"/>
                </a:solidFill>
                <a:effectLst/>
                <a:latin typeface="+mj-lt"/>
              </a:rPr>
              <a:t>Potential impact of CESI funding and support</a:t>
            </a:r>
            <a:endParaRPr lang="en-CA" sz="900" b="0" i="0" noProof="0" dirty="0">
              <a:solidFill>
                <a:srgbClr val="091B27"/>
              </a:solidFill>
              <a:effectLst/>
              <a:latin typeface="+mj-lt"/>
            </a:endParaRPr>
          </a:p>
          <a:p>
            <a:pPr marL="628650" lvl="1" indent="-171450" algn="l" fontAlgn="base">
              <a:spcBef>
                <a:spcPts val="1125"/>
              </a:spcBef>
              <a:buFont typeface="Arial" panose="020B0604020202020204" pitchFamily="34" charset="0"/>
              <a:buChar char="•"/>
            </a:pPr>
            <a:r>
              <a:rPr lang="en-CA" sz="900" b="0" i="0" noProof="0" dirty="0">
                <a:solidFill>
                  <a:srgbClr val="091B27"/>
                </a:solidFill>
                <a:effectLst/>
                <a:latin typeface="+mj-lt"/>
              </a:rPr>
              <a:t>For the applicant</a:t>
            </a:r>
          </a:p>
          <a:p>
            <a:pPr marL="628650" lvl="1" indent="-171450" algn="l" fontAlgn="base">
              <a:spcBef>
                <a:spcPts val="900"/>
              </a:spcBef>
              <a:buFont typeface="Arial" panose="020B0604020202020204" pitchFamily="34" charset="0"/>
              <a:buChar char="•"/>
            </a:pPr>
            <a:r>
              <a:rPr lang="en-CA" sz="900" b="0" i="0" noProof="0" dirty="0">
                <a:solidFill>
                  <a:srgbClr val="091B27"/>
                </a:solidFill>
                <a:effectLst/>
                <a:latin typeface="+mj-lt"/>
              </a:rPr>
              <a:t>For the startup</a:t>
            </a:r>
          </a:p>
          <a:p>
            <a:pPr marL="171450" indent="-171450" algn="l" fontAlgn="base">
              <a:spcBef>
                <a:spcPts val="900"/>
              </a:spcBef>
              <a:buFont typeface="Arial" panose="020B0604020202020204" pitchFamily="34" charset="0"/>
              <a:buChar char="•"/>
            </a:pPr>
            <a:r>
              <a:rPr lang="en-US" sz="900" b="0" i="0" noProof="0" dirty="0">
                <a:solidFill>
                  <a:srgbClr val="091B27"/>
                </a:solidFill>
                <a:effectLst/>
                <a:latin typeface="+mj-lt"/>
              </a:rPr>
              <a:t>Demonstration of the need for linkage with a university.</a:t>
            </a:r>
            <a:endParaRPr lang="en-CA" sz="900" b="0" i="0" noProof="0" dirty="0">
              <a:solidFill>
                <a:srgbClr val="091B27"/>
              </a:solidFill>
              <a:effectLst/>
              <a:latin typeface="+mj-lt"/>
            </a:endParaRPr>
          </a:p>
        </p:txBody>
      </p:sp>
    </p:spTree>
    <p:extLst>
      <p:ext uri="{BB962C8B-B14F-4D97-AF65-F5344CB8AC3E}">
        <p14:creationId xmlns:p14="http://schemas.microsoft.com/office/powerpoint/2010/main" val="243288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0"/>
          <p:cNvSpPr/>
          <p:nvPr>
            <p:custDataLst>
              <p:tags r:id="rId1"/>
            </p:custDataLst>
          </p:nvPr>
        </p:nvSpPr>
        <p:spPr>
          <a:xfrm>
            <a:off x="-75" y="0"/>
            <a:ext cx="9144000" cy="5143500"/>
          </a:xfrm>
          <a:prstGeom prst="rect">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en-CA" noProof="0" dirty="0"/>
          </a:p>
        </p:txBody>
      </p:sp>
      <p:sp>
        <p:nvSpPr>
          <p:cNvPr id="125" name="Google Shape;125;p20"/>
          <p:cNvSpPr txBox="1"/>
          <p:nvPr>
            <p:custDataLst>
              <p:tags r:id="rId2"/>
            </p:custDataLst>
          </p:nvPr>
        </p:nvSpPr>
        <p:spPr>
          <a:xfrm>
            <a:off x="529252" y="2065030"/>
            <a:ext cx="7966500" cy="577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3300"/>
              <a:buFont typeface="Arial"/>
              <a:buNone/>
            </a:pPr>
            <a:r>
              <a:rPr lang="en-CA" sz="3300" b="1" noProof="0" dirty="0">
                <a:solidFill>
                  <a:schemeClr val="lt1"/>
                </a:solidFill>
              </a:rPr>
              <a:t>Project quality and development stage</a:t>
            </a:r>
            <a:endParaRPr lang="en-CA" sz="1100" i="0" u="none" strike="noStrike" cap="none" noProof="0" dirty="0">
              <a:solidFill>
                <a:schemeClr val="lt1"/>
              </a:solidFill>
            </a:endParaRPr>
          </a:p>
        </p:txBody>
      </p:sp>
      <p:grpSp>
        <p:nvGrpSpPr>
          <p:cNvPr id="126" name="Google Shape;126;p20"/>
          <p:cNvGrpSpPr/>
          <p:nvPr>
            <p:custDataLst>
              <p:tags r:id="rId3"/>
            </p:custDataLst>
          </p:nvPr>
        </p:nvGrpSpPr>
        <p:grpSpPr>
          <a:xfrm>
            <a:off x="6467411" y="3105157"/>
            <a:ext cx="1524450" cy="1524450"/>
            <a:chOff x="2710" y="770"/>
            <a:chExt cx="340" cy="340"/>
          </a:xfrm>
        </p:grpSpPr>
        <p:sp>
          <p:nvSpPr>
            <p:cNvPr id="127" name="Google Shape;127;p20"/>
            <p:cNvSpPr/>
            <p:nvPr/>
          </p:nvSpPr>
          <p:spPr>
            <a:xfrm>
              <a:off x="2710" y="770"/>
              <a:ext cx="340" cy="340"/>
            </a:xfrm>
            <a:custGeom>
              <a:avLst/>
              <a:gdLst/>
              <a:ahLst/>
              <a:cxnLst/>
              <a:rect l="l" t="t" r="r" b="b"/>
              <a:pathLst>
                <a:path w="512" h="512" extrusionOk="0">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sp>
          <p:nvSpPr>
            <p:cNvPr id="128" name="Google Shape;128;p20"/>
            <p:cNvSpPr/>
            <p:nvPr/>
          </p:nvSpPr>
          <p:spPr>
            <a:xfrm>
              <a:off x="2773" y="869"/>
              <a:ext cx="214" cy="177"/>
            </a:xfrm>
            <a:custGeom>
              <a:avLst/>
              <a:gdLst/>
              <a:ahLst/>
              <a:cxnLst/>
              <a:rect l="l" t="t" r="r" b="b"/>
              <a:pathLst>
                <a:path w="322" h="267" extrusionOk="0">
                  <a:moveTo>
                    <a:pt x="320" y="91"/>
                  </a:moveTo>
                  <a:cubicBezTo>
                    <a:pt x="277" y="6"/>
                    <a:pt x="277" y="6"/>
                    <a:pt x="277" y="6"/>
                  </a:cubicBezTo>
                  <a:cubicBezTo>
                    <a:pt x="275" y="2"/>
                    <a:pt x="271" y="0"/>
                    <a:pt x="267" y="0"/>
                  </a:cubicBezTo>
                  <a:cubicBezTo>
                    <a:pt x="54" y="0"/>
                    <a:pt x="54" y="0"/>
                    <a:pt x="54" y="0"/>
                  </a:cubicBezTo>
                  <a:cubicBezTo>
                    <a:pt x="50" y="0"/>
                    <a:pt x="46" y="2"/>
                    <a:pt x="44" y="6"/>
                  </a:cubicBezTo>
                  <a:cubicBezTo>
                    <a:pt x="2" y="91"/>
                    <a:pt x="2" y="91"/>
                    <a:pt x="2" y="91"/>
                  </a:cubicBezTo>
                  <a:cubicBezTo>
                    <a:pt x="0" y="95"/>
                    <a:pt x="0" y="100"/>
                    <a:pt x="4" y="103"/>
                  </a:cubicBezTo>
                  <a:cubicBezTo>
                    <a:pt x="153" y="263"/>
                    <a:pt x="153" y="263"/>
                    <a:pt x="153" y="263"/>
                  </a:cubicBezTo>
                  <a:cubicBezTo>
                    <a:pt x="155" y="265"/>
                    <a:pt x="158" y="267"/>
                    <a:pt x="161" y="267"/>
                  </a:cubicBezTo>
                  <a:cubicBezTo>
                    <a:pt x="164" y="267"/>
                    <a:pt x="166" y="265"/>
                    <a:pt x="168" y="263"/>
                  </a:cubicBezTo>
                  <a:cubicBezTo>
                    <a:pt x="318" y="103"/>
                    <a:pt x="318" y="103"/>
                    <a:pt x="318" y="103"/>
                  </a:cubicBezTo>
                  <a:cubicBezTo>
                    <a:pt x="321" y="100"/>
                    <a:pt x="322" y="95"/>
                    <a:pt x="320" y="91"/>
                  </a:cubicBezTo>
                  <a:close/>
                  <a:moveTo>
                    <a:pt x="214" y="107"/>
                  </a:moveTo>
                  <a:cubicBezTo>
                    <a:pt x="161" y="229"/>
                    <a:pt x="161" y="229"/>
                    <a:pt x="161" y="229"/>
                  </a:cubicBezTo>
                  <a:cubicBezTo>
                    <a:pt x="108" y="107"/>
                    <a:pt x="108" y="107"/>
                    <a:pt x="108" y="107"/>
                  </a:cubicBezTo>
                  <a:lnTo>
                    <a:pt x="214" y="107"/>
                  </a:lnTo>
                  <a:close/>
                  <a:moveTo>
                    <a:pt x="118" y="85"/>
                  </a:moveTo>
                  <a:cubicBezTo>
                    <a:pt x="161" y="28"/>
                    <a:pt x="161" y="28"/>
                    <a:pt x="161" y="28"/>
                  </a:cubicBezTo>
                  <a:cubicBezTo>
                    <a:pt x="203" y="85"/>
                    <a:pt x="203" y="85"/>
                    <a:pt x="203" y="85"/>
                  </a:cubicBezTo>
                  <a:lnTo>
                    <a:pt x="118" y="85"/>
                  </a:lnTo>
                  <a:close/>
                  <a:moveTo>
                    <a:pt x="185" y="21"/>
                  </a:moveTo>
                  <a:cubicBezTo>
                    <a:pt x="251" y="21"/>
                    <a:pt x="251" y="21"/>
                    <a:pt x="251" y="21"/>
                  </a:cubicBezTo>
                  <a:cubicBezTo>
                    <a:pt x="226" y="78"/>
                    <a:pt x="226" y="78"/>
                    <a:pt x="226" y="78"/>
                  </a:cubicBezTo>
                  <a:lnTo>
                    <a:pt x="185" y="21"/>
                  </a:lnTo>
                  <a:close/>
                  <a:moveTo>
                    <a:pt x="95" y="78"/>
                  </a:moveTo>
                  <a:cubicBezTo>
                    <a:pt x="71" y="21"/>
                    <a:pt x="71" y="21"/>
                    <a:pt x="71" y="21"/>
                  </a:cubicBezTo>
                  <a:cubicBezTo>
                    <a:pt x="137" y="21"/>
                    <a:pt x="137" y="21"/>
                    <a:pt x="137" y="21"/>
                  </a:cubicBezTo>
                  <a:lnTo>
                    <a:pt x="95" y="78"/>
                  </a:lnTo>
                  <a:close/>
                  <a:moveTo>
                    <a:pt x="76" y="85"/>
                  </a:moveTo>
                  <a:cubicBezTo>
                    <a:pt x="29" y="85"/>
                    <a:pt x="29" y="85"/>
                    <a:pt x="29" y="85"/>
                  </a:cubicBezTo>
                  <a:cubicBezTo>
                    <a:pt x="54" y="35"/>
                    <a:pt x="54" y="35"/>
                    <a:pt x="54" y="35"/>
                  </a:cubicBezTo>
                  <a:lnTo>
                    <a:pt x="76" y="85"/>
                  </a:lnTo>
                  <a:close/>
                  <a:moveTo>
                    <a:pt x="85" y="107"/>
                  </a:moveTo>
                  <a:cubicBezTo>
                    <a:pt x="129" y="207"/>
                    <a:pt x="129" y="207"/>
                    <a:pt x="129" y="207"/>
                  </a:cubicBezTo>
                  <a:cubicBezTo>
                    <a:pt x="36" y="107"/>
                    <a:pt x="36" y="107"/>
                    <a:pt x="36" y="107"/>
                  </a:cubicBezTo>
                  <a:lnTo>
                    <a:pt x="85" y="107"/>
                  </a:lnTo>
                  <a:close/>
                  <a:moveTo>
                    <a:pt x="236" y="107"/>
                  </a:moveTo>
                  <a:cubicBezTo>
                    <a:pt x="285" y="107"/>
                    <a:pt x="285" y="107"/>
                    <a:pt x="285" y="107"/>
                  </a:cubicBezTo>
                  <a:cubicBezTo>
                    <a:pt x="192" y="207"/>
                    <a:pt x="192" y="207"/>
                    <a:pt x="192" y="207"/>
                  </a:cubicBezTo>
                  <a:lnTo>
                    <a:pt x="236" y="107"/>
                  </a:lnTo>
                  <a:close/>
                  <a:moveTo>
                    <a:pt x="245" y="85"/>
                  </a:moveTo>
                  <a:cubicBezTo>
                    <a:pt x="267" y="35"/>
                    <a:pt x="267" y="35"/>
                    <a:pt x="267" y="35"/>
                  </a:cubicBezTo>
                  <a:cubicBezTo>
                    <a:pt x="293" y="85"/>
                    <a:pt x="293" y="85"/>
                    <a:pt x="293" y="85"/>
                  </a:cubicBezTo>
                  <a:lnTo>
                    <a:pt x="245" y="8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en-CA" sz="1800" noProof="0" dirty="0">
                <a:solidFill>
                  <a:srgbClr val="000000"/>
                </a:solidFill>
                <a:latin typeface="Verdana"/>
                <a:ea typeface="Verdana"/>
                <a:cs typeface="Verdana"/>
                <a:sym typeface="Verdan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Google Shape;213;p32"/>
          <p:cNvSpPr txBox="1"/>
          <p:nvPr>
            <p:custDataLst>
              <p:tags r:id="rId1"/>
            </p:custDataLst>
          </p:nvPr>
        </p:nvSpPr>
        <p:spPr>
          <a:xfrm>
            <a:off x="310896" y="107275"/>
            <a:ext cx="5062800" cy="845100"/>
          </a:xfrm>
          <a:prstGeom prst="rect">
            <a:avLst/>
          </a:prstGeom>
          <a:noFill/>
          <a:ln>
            <a:noFill/>
          </a:ln>
        </p:spPr>
        <p:txBody>
          <a:bodyPr spcFirstLastPara="1" wrap="square" lIns="91425" tIns="91425" rIns="91425" bIns="91425" anchor="t" anchorCtr="0">
            <a:noAutofit/>
          </a:bodyPr>
          <a:lstStyle/>
          <a:p>
            <a:pPr lvl="0"/>
            <a:r>
              <a:rPr lang="en-CA" sz="1200" dirty="0">
                <a:solidFill>
                  <a:schemeClr val="dk1"/>
                </a:solidFill>
              </a:rPr>
              <a:t>Customer Readiness Level - CRL</a:t>
            </a:r>
          </a:p>
        </p:txBody>
      </p:sp>
      <p:sp>
        <p:nvSpPr>
          <p:cNvPr id="214" name="Google Shape;214;p32"/>
          <p:cNvSpPr txBox="1">
            <a:spLocks noGrp="1"/>
          </p:cNvSpPr>
          <p:nvPr>
            <p:ph type="title" idx="4294967295"/>
            <p:custDataLst>
              <p:tags r:id="rId2"/>
            </p:custDataLst>
          </p:nvPr>
        </p:nvSpPr>
        <p:spPr>
          <a:xfrm>
            <a:off x="311675" y="356707"/>
            <a:ext cx="3085021" cy="4207668"/>
          </a:xfrm>
          <a:prstGeom prst="rect">
            <a:avLst/>
          </a:prstGeom>
        </p:spPr>
        <p:txBody>
          <a:bodyPr spcFirstLastPara="1" wrap="square" lIns="91425" tIns="91425" rIns="91425" bIns="91425" anchor="t" anchorCtr="0">
            <a:noAutofit/>
          </a:bodyPr>
          <a:lstStyle/>
          <a:p>
            <a:pPr>
              <a:spcBef>
                <a:spcPts val="1200"/>
              </a:spcBef>
              <a:buSzPts val="1100"/>
            </a:pPr>
            <a:r>
              <a:rPr lang="en-CA" sz="1100" noProof="0" dirty="0"/>
              <a:t>- Indicate which level your startup </a:t>
            </a:r>
            <a:r>
              <a:rPr lang="en-CA" sz="1100" dirty="0"/>
              <a:t>h</a:t>
            </a:r>
            <a:r>
              <a:rPr lang="en-CA" sz="1100" noProof="0" dirty="0"/>
              <a:t>as COMPLETELY achieved and why; </a:t>
            </a:r>
            <a:br>
              <a:rPr lang="en-CA" sz="1100" noProof="0" dirty="0"/>
            </a:br>
            <a:br>
              <a:rPr lang="en-CA" sz="1100" noProof="0" dirty="0"/>
            </a:br>
            <a:r>
              <a:rPr lang="en-CA" sz="1100" noProof="0" dirty="0"/>
              <a:t>- </a:t>
            </a:r>
            <a:r>
              <a:rPr lang="en" sz="1100" dirty="0"/>
              <a:t>Check that you have satisfied all the points mentioned in the </a:t>
            </a:r>
            <a:r>
              <a:rPr lang="en-CA" sz="1100" noProof="0" dirty="0"/>
              <a:t>description. </a:t>
            </a:r>
            <a:r>
              <a:rPr lang="en" sz="1100" dirty="0"/>
              <a:t>If you have not achieved all the elements of the level, please default to the lower level</a:t>
            </a:r>
            <a:r>
              <a:rPr lang="en-CA" sz="1100" noProof="0" dirty="0"/>
              <a:t>;</a:t>
            </a:r>
            <a:br>
              <a:rPr lang="en-CA" sz="1100" noProof="0" dirty="0"/>
            </a:br>
            <a:r>
              <a:rPr lang="en-CA" sz="1100" noProof="0" dirty="0"/>
              <a:t> </a:t>
            </a:r>
            <a:br>
              <a:rPr lang="en-CA" sz="1100" noProof="0" dirty="0"/>
            </a:br>
            <a:r>
              <a:rPr lang="en-CA" sz="1100" noProof="0" dirty="0"/>
              <a:t>- </a:t>
            </a:r>
            <a:r>
              <a:rPr lang="en" sz="1100" dirty="0"/>
              <a:t>Be sure to address each bullet point for the level achieved and support your answers with concrete evidence that you have indeed achieved that level in your journey</a:t>
            </a:r>
            <a:r>
              <a:rPr lang="en-CA" sz="1100" noProof="0" dirty="0"/>
              <a:t>;</a:t>
            </a:r>
            <a:br>
              <a:rPr lang="en-CA" sz="1100" noProof="0" dirty="0"/>
            </a:br>
            <a:br>
              <a:rPr lang="en-CA" sz="1100" noProof="0" dirty="0"/>
            </a:br>
            <a:r>
              <a:rPr lang="en-CA" sz="1100" noProof="0" dirty="0"/>
              <a:t>- </a:t>
            </a:r>
            <a:r>
              <a:rPr lang="en" sz="1100" dirty="0"/>
              <a:t>If you have achieved some of the points listed at higher levels, please mention them</a:t>
            </a:r>
            <a:r>
              <a:rPr lang="en-CA" sz="1100" noProof="0" dirty="0"/>
              <a:t>. </a:t>
            </a:r>
            <a:br>
              <a:rPr lang="en-CA" sz="1100" noProof="0" dirty="0"/>
            </a:br>
            <a:br>
              <a:rPr lang="en-CA" sz="1100" noProof="0" dirty="0"/>
            </a:br>
            <a:r>
              <a:rPr lang="en" sz="1100" b="1" dirty="0"/>
              <a:t>To be eligible for the CESI program, you must have conducted more than 40 interviews with various stakeholders in several potential market segments </a:t>
            </a:r>
            <a:r>
              <a:rPr lang="en-CA" sz="1100" b="1" noProof="0" dirty="0"/>
              <a:t>(please refer to the program rules for the definition of “interview” under the program). </a:t>
            </a:r>
          </a:p>
        </p:txBody>
      </p:sp>
      <p:pic>
        <p:nvPicPr>
          <p:cNvPr id="215" name="Google Shape;215;p32"/>
          <p:cNvPicPr preferRelativeResize="0"/>
          <p:nvPr>
            <p:custDataLst>
              <p:tags r:id="rId3"/>
            </p:custDataLst>
          </p:nvPr>
        </p:nvPicPr>
        <p:blipFill rotWithShape="1">
          <a:blip r:embed="rId8">
            <a:alphaModFix/>
          </a:blip>
          <a:srcRect r="89451"/>
          <a:stretch/>
        </p:blipFill>
        <p:spPr>
          <a:xfrm>
            <a:off x="3639250" y="518275"/>
            <a:ext cx="911826" cy="4301151"/>
          </a:xfrm>
          <a:prstGeom prst="rect">
            <a:avLst/>
          </a:prstGeom>
          <a:noFill/>
          <a:ln>
            <a:noFill/>
          </a:ln>
        </p:spPr>
      </p:pic>
      <p:pic>
        <p:nvPicPr>
          <p:cNvPr id="216" name="Google Shape;216;p32"/>
          <p:cNvPicPr preferRelativeResize="0"/>
          <p:nvPr>
            <p:custDataLst>
              <p:tags r:id="rId4"/>
            </p:custDataLst>
          </p:nvPr>
        </p:nvPicPr>
        <p:blipFill>
          <a:blip r:embed="rId9">
            <a:alphaModFix/>
          </a:blip>
          <a:stretch>
            <a:fillRect/>
          </a:stretch>
        </p:blipFill>
        <p:spPr>
          <a:xfrm>
            <a:off x="4961450" y="98550"/>
            <a:ext cx="3977375" cy="4968750"/>
          </a:xfrm>
          <a:prstGeom prst="rect">
            <a:avLst/>
          </a:prstGeom>
          <a:noFill/>
          <a:ln>
            <a:noFill/>
          </a:ln>
        </p:spPr>
      </p:pic>
      <p:sp>
        <p:nvSpPr>
          <p:cNvPr id="3" name="Rectangle 2">
            <a:extLst>
              <a:ext uri="{FF2B5EF4-FFF2-40B4-BE49-F238E27FC236}">
                <a16:creationId xmlns:a16="http://schemas.microsoft.com/office/drawing/2014/main" id="{20AA72FA-D3F5-80F2-ED46-F4ECBB4A2349}"/>
              </a:ext>
            </a:extLst>
          </p:cNvPr>
          <p:cNvSpPr/>
          <p:nvPr>
            <p:custDataLst>
              <p:tags r:id="rId5"/>
            </p:custDataLst>
          </p:nvPr>
        </p:nvSpPr>
        <p:spPr>
          <a:xfrm>
            <a:off x="3881803" y="518275"/>
            <a:ext cx="426720" cy="1454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33"/>
          <p:cNvSpPr txBox="1"/>
          <p:nvPr>
            <p:custDataLst>
              <p:tags r:id="rId1"/>
            </p:custDataLst>
          </p:nvPr>
        </p:nvSpPr>
        <p:spPr>
          <a:xfrm>
            <a:off x="334002" y="122842"/>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CA" sz="1400" kern="100" noProof="0" dirty="0">
                <a:effectLst/>
                <a:latin typeface="+mn-lt"/>
                <a:ea typeface="Aptos" panose="020B0004020202020204" pitchFamily="34" charset="0"/>
                <a:cs typeface="Times New Roman" panose="02020603050405020304" pitchFamily="18" charset="0"/>
              </a:rPr>
              <a:t>CUSTOMER READINESS LEVEL – CRL (maximum 2 slides)</a:t>
            </a:r>
          </a:p>
        </p:txBody>
      </p:sp>
      <p:sp>
        <p:nvSpPr>
          <p:cNvPr id="222" name="Google Shape;222;p33"/>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8</a:t>
            </a:fld>
            <a:endParaRPr lang="en-CA" noProof="0" dirty="0"/>
          </a:p>
        </p:txBody>
      </p:sp>
      <p:sp>
        <p:nvSpPr>
          <p:cNvPr id="4" name="Rectangle 3">
            <a:extLst>
              <a:ext uri="{FF2B5EF4-FFF2-40B4-BE49-F238E27FC236}">
                <a16:creationId xmlns:a16="http://schemas.microsoft.com/office/drawing/2014/main" id="{C3058020-5120-52CE-BD77-2040E9DFA354}"/>
              </a:ext>
            </a:extLst>
          </p:cNvPr>
          <p:cNvSpPr/>
          <p:nvPr>
            <p:custDataLst>
              <p:tags r:id="rId3"/>
            </p:custDataLst>
          </p:nvPr>
        </p:nvSpPr>
        <p:spPr>
          <a:xfrm>
            <a:off x="334002" y="615619"/>
            <a:ext cx="8534935" cy="41100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What CRL level has been achieved?</a:t>
            </a:r>
            <a:r>
              <a:rPr lang="en-CA" sz="1000" noProof="0" dirty="0">
                <a:solidFill>
                  <a:sysClr val="windowText" lastClr="000000"/>
                </a:solidFill>
              </a:rPr>
              <a:t> </a:t>
            </a:r>
            <a:r>
              <a:rPr lang="en-CA" sz="1000" dirty="0">
                <a:solidFill>
                  <a:sysClr val="windowText" lastClr="000000"/>
                </a:solidFill>
              </a:rPr>
              <a:t>Type your answer here</a:t>
            </a:r>
            <a:endParaRPr lang="en-CA" sz="1000" dirty="0">
              <a:solidFill>
                <a:sysClr val="windowText" lastClr="000000"/>
              </a:solidFill>
              <a:cs typeface="Arial"/>
            </a:endParaRPr>
          </a:p>
          <a:p>
            <a:r>
              <a:rPr lang="en-CA" sz="1000" b="1" noProof="0" dirty="0">
                <a:solidFill>
                  <a:sysClr val="windowText" lastClr="000000"/>
                </a:solidFill>
              </a:rPr>
              <a:t>How many interviews were conducted? </a:t>
            </a:r>
            <a:r>
              <a:rPr lang="en-CA" sz="1000" dirty="0">
                <a:solidFill>
                  <a:sysClr val="windowText" lastClr="000000"/>
                </a:solidFill>
              </a:rPr>
              <a:t>Type your answer here</a:t>
            </a:r>
            <a:endParaRPr lang="en-CA" sz="1000" dirty="0">
              <a:solidFill>
                <a:sysClr val="windowText" lastClr="000000"/>
              </a:solidFill>
              <a:cs typeface="Arial"/>
            </a:endParaRPr>
          </a:p>
          <a:p>
            <a:endParaRPr lang="en-CA" sz="1000" noProof="0" dirty="0">
              <a:solidFill>
                <a:sysClr val="windowText" lastClr="000000"/>
              </a:solidFill>
            </a:endParaRPr>
          </a:p>
          <a:p>
            <a:endParaRPr lang="en-CA" sz="1000" noProof="0" dirty="0">
              <a:solidFill>
                <a:sysClr val="windowText" lastClr="000000"/>
              </a:solidFill>
            </a:endParaRPr>
          </a:p>
        </p:txBody>
      </p:sp>
      <p:sp>
        <p:nvSpPr>
          <p:cNvPr id="2" name="Rectangle 1">
            <a:extLst>
              <a:ext uri="{FF2B5EF4-FFF2-40B4-BE49-F238E27FC236}">
                <a16:creationId xmlns:a16="http://schemas.microsoft.com/office/drawing/2014/main" id="{A4227B86-E2E9-BA00-04DB-128596CD07A9}"/>
              </a:ext>
            </a:extLst>
          </p:cNvPr>
          <p:cNvSpPr/>
          <p:nvPr>
            <p:custDataLst>
              <p:tags r:id="rId4"/>
            </p:custDataLst>
          </p:nvPr>
        </p:nvSpPr>
        <p:spPr>
          <a:xfrm>
            <a:off x="334002" y="1108397"/>
            <a:ext cx="8534935" cy="160016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CA" sz="1000" b="1" noProof="0" dirty="0">
                <a:solidFill>
                  <a:sysClr val="windowText" lastClr="000000"/>
                </a:solidFill>
              </a:rPr>
              <a:t>Describe the problem to be solved and why it is important. </a:t>
            </a:r>
            <a:r>
              <a:rPr lang="en-CA" sz="1000" b="1" i="1" noProof="0" dirty="0">
                <a:solidFill>
                  <a:sysClr val="windowText" lastClr="000000"/>
                </a:solidFill>
              </a:rPr>
              <a:t>Reminder: feel free to support your answer using the bibliography to be included at the end of the document. </a:t>
            </a:r>
            <a:endParaRPr lang="en-CA" sz="1000" b="1" i="1" noProof="0" dirty="0">
              <a:solidFill>
                <a:sysClr val="windowText" lastClr="000000"/>
              </a:solidFill>
              <a:cs typeface="Arial"/>
            </a:endParaRPr>
          </a:p>
          <a:p>
            <a:r>
              <a:rPr lang="en-CA" sz="1000" noProof="0" dirty="0">
                <a:solidFill>
                  <a:sysClr val="windowText" lastClr="000000"/>
                </a:solidFill>
              </a:rPr>
              <a:t>Type your answer here</a:t>
            </a:r>
            <a:endParaRPr lang="en-CA" sz="1000" noProof="0" dirty="0">
              <a:solidFill>
                <a:sysClr val="windowText" lastClr="000000"/>
              </a:solidFill>
              <a:cs typeface="Arial"/>
            </a:endParaRPr>
          </a:p>
        </p:txBody>
      </p:sp>
      <p:sp>
        <p:nvSpPr>
          <p:cNvPr id="3" name="Rectangle 2">
            <a:extLst>
              <a:ext uri="{FF2B5EF4-FFF2-40B4-BE49-F238E27FC236}">
                <a16:creationId xmlns:a16="http://schemas.microsoft.com/office/drawing/2014/main" id="{0248AE92-B038-CA4A-B297-372204CE6BA9}"/>
              </a:ext>
            </a:extLst>
          </p:cNvPr>
          <p:cNvSpPr/>
          <p:nvPr>
            <p:custDataLst>
              <p:tags r:id="rId5"/>
            </p:custDataLst>
          </p:nvPr>
        </p:nvSpPr>
        <p:spPr>
          <a:xfrm>
            <a:off x="334001" y="2791599"/>
            <a:ext cx="8534935" cy="1967438"/>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CA" sz="1000" b="1" noProof="0" dirty="0">
                <a:solidFill>
                  <a:sysClr val="windowText" lastClr="000000"/>
                </a:solidFill>
              </a:rPr>
              <a:t>How was this problem expressed to you in the </a:t>
            </a:r>
            <a:r>
              <a:rPr lang="en-CA" sz="1000" b="1" dirty="0">
                <a:solidFill>
                  <a:sysClr val="windowText" lastClr="000000"/>
                </a:solidFill>
              </a:rPr>
              <a:t>customer</a:t>
            </a:r>
            <a:r>
              <a:rPr lang="en-CA" sz="1000" b="1" noProof="0" dirty="0">
                <a:solidFill>
                  <a:sysClr val="windowText" lastClr="000000"/>
                </a:solidFill>
              </a:rPr>
              <a:t> interviews? What have you validated and invalidated? How did you structure your validation interviews (individual interviews, group interviews, surveys, discussions with KOLs, etc.)? How many customer segments did you consider?  </a:t>
            </a:r>
          </a:p>
          <a:p>
            <a:r>
              <a:rPr lang="en-CA" sz="1000" noProof="0" dirty="0">
                <a:solidFill>
                  <a:sysClr val="windowText" lastClr="000000"/>
                </a:solidFill>
              </a:rPr>
              <a:t>Type your answer here</a:t>
            </a:r>
            <a:endParaRPr lang="en-CA" sz="1000" noProof="0" dirty="0">
              <a:solidFill>
                <a:sysClr val="windowText" lastClr="000000"/>
              </a:solidFill>
              <a:cs typeface="Arial"/>
            </a:endParaRPr>
          </a:p>
          <a:p>
            <a:endParaRPr lang="en-CA" sz="1000" noProof="0" dirty="0">
              <a:solidFill>
                <a:sysClr val="windowText" lastClr="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a:extLst>
            <a:ext uri="{FF2B5EF4-FFF2-40B4-BE49-F238E27FC236}">
              <a16:creationId xmlns:a16="http://schemas.microsoft.com/office/drawing/2014/main" id="{BCCE1F2A-C96D-9071-A9B7-0EF3E482C869}"/>
            </a:ext>
          </a:extLst>
        </p:cNvPr>
        <p:cNvGrpSpPr/>
        <p:nvPr/>
      </p:nvGrpSpPr>
      <p:grpSpPr>
        <a:xfrm>
          <a:off x="0" y="0"/>
          <a:ext cx="0" cy="0"/>
          <a:chOff x="0" y="0"/>
          <a:chExt cx="0" cy="0"/>
        </a:xfrm>
      </p:grpSpPr>
      <p:sp>
        <p:nvSpPr>
          <p:cNvPr id="221" name="Google Shape;221;p33">
            <a:extLst>
              <a:ext uri="{FF2B5EF4-FFF2-40B4-BE49-F238E27FC236}">
                <a16:creationId xmlns:a16="http://schemas.microsoft.com/office/drawing/2014/main" id="{1C7F2537-1CAD-DB19-BDA8-245ECBE4B3EE}"/>
              </a:ext>
            </a:extLst>
          </p:cNvPr>
          <p:cNvSpPr txBox="1"/>
          <p:nvPr>
            <p:custDataLst>
              <p:tags r:id="rId1"/>
            </p:custDataLst>
          </p:nvPr>
        </p:nvSpPr>
        <p:spPr>
          <a:xfrm>
            <a:off x="334002" y="122842"/>
            <a:ext cx="6748200" cy="411000"/>
          </a:xfrm>
          <a:prstGeom prst="rect">
            <a:avLst/>
          </a:prstGeom>
          <a:noFill/>
          <a:ln>
            <a:noFill/>
          </a:ln>
        </p:spPr>
        <p:txBody>
          <a:bodyPr spcFirstLastPara="1" wrap="square" lIns="91425" tIns="91425" rIns="91425" bIns="91425" anchor="t" anchorCtr="0">
            <a:noAutofit/>
          </a:bodyPr>
          <a:lstStyle/>
          <a:p>
            <a:pPr>
              <a:lnSpc>
                <a:spcPct val="115000"/>
              </a:lnSpc>
              <a:spcAft>
                <a:spcPts val="800"/>
              </a:spcAft>
            </a:pPr>
            <a:r>
              <a:rPr lang="en-CA" kern="100" dirty="0">
                <a:ea typeface="Aptos" panose="020B0004020202020204" pitchFamily="34" charset="0"/>
                <a:cs typeface="Times New Roman" panose="02020603050405020304" pitchFamily="18" charset="0"/>
              </a:rPr>
              <a:t>CUSTOMER READINESS LEVEL – CRL (maximum 2 slides</a:t>
            </a:r>
            <a:r>
              <a:rPr lang="en-CA" sz="1400" kern="100" noProof="0" dirty="0">
                <a:effectLst/>
                <a:latin typeface="+mn-lt"/>
                <a:ea typeface="Aptos" panose="020B0004020202020204" pitchFamily="34" charset="0"/>
                <a:cs typeface="Times New Roman" panose="02020603050405020304" pitchFamily="18" charset="0"/>
              </a:rPr>
              <a:t>)</a:t>
            </a:r>
          </a:p>
        </p:txBody>
      </p:sp>
      <p:sp>
        <p:nvSpPr>
          <p:cNvPr id="222" name="Google Shape;222;p33">
            <a:extLst>
              <a:ext uri="{FF2B5EF4-FFF2-40B4-BE49-F238E27FC236}">
                <a16:creationId xmlns:a16="http://schemas.microsoft.com/office/drawing/2014/main" id="{D8C8752A-CF59-13BE-4FD8-7FFE8C9A5F3A}"/>
              </a:ext>
            </a:extLst>
          </p:cNvPr>
          <p:cNvSpPr txBox="1">
            <a:spLocks noGrp="1"/>
          </p:cNvSpPr>
          <p:nvPr>
            <p:ph type="sldNum" idx="12"/>
            <p:custDataLst>
              <p:tags r:id="rId2"/>
            </p:custDataLst>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CA" noProof="0" smtClean="0"/>
              <a:t>9</a:t>
            </a:fld>
            <a:endParaRPr lang="en-CA" noProof="0" dirty="0"/>
          </a:p>
        </p:txBody>
      </p:sp>
      <p:sp>
        <p:nvSpPr>
          <p:cNvPr id="2" name="Rectangle 1">
            <a:extLst>
              <a:ext uri="{FF2B5EF4-FFF2-40B4-BE49-F238E27FC236}">
                <a16:creationId xmlns:a16="http://schemas.microsoft.com/office/drawing/2014/main" id="{E2EED3EB-6ED1-37EA-3FA2-DBF27D98079A}"/>
              </a:ext>
            </a:extLst>
          </p:cNvPr>
          <p:cNvSpPr/>
          <p:nvPr>
            <p:custDataLst>
              <p:tags r:id="rId3"/>
            </p:custDataLst>
          </p:nvPr>
        </p:nvSpPr>
        <p:spPr>
          <a:xfrm>
            <a:off x="334002" y="701386"/>
            <a:ext cx="8534935" cy="2249631"/>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CA" sz="1000" b="1" noProof="0" dirty="0">
                <a:solidFill>
                  <a:sysClr val="windowText" lastClr="000000"/>
                </a:solidFill>
              </a:rPr>
              <a:t>Describe your value proposition for this problem. How was this expressed to you in the customer interviews? What have you validated and invalidated? </a:t>
            </a:r>
          </a:p>
          <a:p>
            <a:r>
              <a:rPr lang="en-CA" sz="1000" noProof="0" dirty="0">
                <a:solidFill>
                  <a:sysClr val="windowText" lastClr="000000"/>
                </a:solidFill>
              </a:rPr>
              <a:t>Type your answer here</a:t>
            </a:r>
            <a:endParaRPr lang="en-CA" sz="1000" noProof="0" dirty="0">
              <a:solidFill>
                <a:sysClr val="windowText" lastClr="000000"/>
              </a:solidFill>
              <a:cs typeface="Arial"/>
            </a:endParaRPr>
          </a:p>
          <a:p>
            <a:endParaRPr lang="en-CA" sz="1000" noProof="0" dirty="0">
              <a:solidFill>
                <a:sysClr val="windowText" lastClr="000000"/>
              </a:solidFill>
            </a:endParaRPr>
          </a:p>
        </p:txBody>
      </p:sp>
      <p:sp>
        <p:nvSpPr>
          <p:cNvPr id="3" name="Rectangle 2">
            <a:extLst>
              <a:ext uri="{FF2B5EF4-FFF2-40B4-BE49-F238E27FC236}">
                <a16:creationId xmlns:a16="http://schemas.microsoft.com/office/drawing/2014/main" id="{3D82F27E-25F2-0D8C-6EDB-8937A6713CD0}"/>
              </a:ext>
            </a:extLst>
          </p:cNvPr>
          <p:cNvSpPr/>
          <p:nvPr>
            <p:custDataLst>
              <p:tags r:id="rId4"/>
            </p:custDataLst>
          </p:nvPr>
        </p:nvSpPr>
        <p:spPr>
          <a:xfrm>
            <a:off x="334002" y="3068781"/>
            <a:ext cx="8534935" cy="1686791"/>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CA" sz="1000" b="1" noProof="0" dirty="0">
                <a:solidFill>
                  <a:sysClr val="windowText" lastClr="000000"/>
                </a:solidFill>
              </a:rPr>
              <a:t>Who are your customers? Describe them, explaining the difference (if relevant) between users, paying customers and decision-makers.</a:t>
            </a:r>
          </a:p>
          <a:p>
            <a:r>
              <a:rPr lang="en-CA" sz="1000" noProof="0" dirty="0">
                <a:solidFill>
                  <a:sysClr val="windowText" lastClr="000000"/>
                </a:solidFill>
              </a:rPr>
              <a:t>Type your answer here</a:t>
            </a:r>
          </a:p>
          <a:p>
            <a:endParaRPr lang="en-CA" sz="1000" noProof="0" dirty="0">
              <a:solidFill>
                <a:sysClr val="windowText" lastClr="000000"/>
              </a:solidFill>
            </a:endParaRPr>
          </a:p>
        </p:txBody>
      </p:sp>
    </p:spTree>
    <p:extLst>
      <p:ext uri="{BB962C8B-B14F-4D97-AF65-F5344CB8AC3E}">
        <p14:creationId xmlns:p14="http://schemas.microsoft.com/office/powerpoint/2010/main" val="984443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6"/>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4"/>
</p:tagLst>
</file>

<file path=ppt/tags/tag64.xml><?xml version="1.0" encoding="utf-8"?>
<p:tagLst xmlns:a="http://schemas.openxmlformats.org/drawingml/2006/main" xmlns:r="http://schemas.openxmlformats.org/officeDocument/2006/relationships" xmlns:p="http://schemas.openxmlformats.org/presentationml/2006/main">
  <p:tag name="NUM" val="5"/>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CC80445879264F845A074B6CDAED56" ma:contentTypeVersion="24" ma:contentTypeDescription="Crée un document." ma:contentTypeScope="" ma:versionID="986b57be78df4eb61f988039057333b7">
  <xsd:schema xmlns:xsd="http://www.w3.org/2001/XMLSchema" xmlns:xs="http://www.w3.org/2001/XMLSchema" xmlns:p="http://schemas.microsoft.com/office/2006/metadata/properties" xmlns:ns2="b58757b6-e122-4fd9-ae1d-0eb90425ef69" xmlns:ns3="eadda6d1-e2b6-4937-9926-1d2319e4bffa" targetNamespace="http://schemas.microsoft.com/office/2006/metadata/properties" ma:root="true" ma:fieldsID="981769cdaad5cf9020ddd1ef15654231" ns2:_="" ns3:_="">
    <xsd:import namespace="b58757b6-e122-4fd9-ae1d-0eb90425ef69"/>
    <xsd:import namespace="eadda6d1-e2b6-4937-9926-1d2319e4bf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Responsable" minOccurs="0"/>
                <xsd:element ref="ns2:PartagehorsDSMI" minOccurs="0"/>
                <xsd:element ref="ns2:MediaServiceObjectDetectorVersions" minOccurs="0"/>
                <xsd:element ref="ns2:MediaServiceSearchProperties" minOccurs="0"/>
                <xsd:element ref="ns2:MediaServiceBillingMetadata" minOccurs="0"/>
                <xsd:element ref="ns2:ann_x00e9_eder_x00e9_f_x00e9_rence" minOccurs="0"/>
                <xsd:element ref="ns2:Notes" minOccurs="0"/>
                <xsd:element ref="ns2:Statut" minOccurs="0"/>
                <xsd:element ref="ns2:Programme" minOccurs="0"/>
                <xsd:element ref="ns2:Typede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757b6-e122-4fd9-ae1d-0eb90425ef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1b6730f-d0bf-4065-910f-e3884cc52e6f"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Responsable" ma:index="21" nillable="true" ma:displayName="Responsable" ma:format="Dropdown" ma:internalName="Responsable">
      <xsd:simpleType>
        <xsd:union memberTypes="dms:Text">
          <xsd:simpleType>
            <xsd:restriction base="dms:Choice">
              <xsd:enumeration value="Marie-Pierre"/>
              <xsd:enumeration value="Raffaela"/>
              <xsd:enumeration value="Josée"/>
              <xsd:enumeration value="Émilie"/>
              <xsd:enumeration value="Audrey"/>
              <xsd:enumeration value="Choix 6"/>
            </xsd:restriction>
          </xsd:simpleType>
        </xsd:union>
      </xsd:simpleType>
    </xsd:element>
    <xsd:element name="PartagehorsDSMI" ma:index="22" nillable="true" ma:displayName="Partagé avec : " ma:description="Accès partagé pour un dossier ou un document (hors de l'équipe de la DGDS)" ma:format="Dropdown" ma:list="UserInfo" ma:SharePointGroup="0" ma:internalName="PartagehorsDSM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ann_x00e9_eder_x00e9_f_x00e9_rence" ma:index="26" nillable="true" ma:displayName="année de référence" ma:format="Dropdown" ma:internalName="ann_x00e9_eder_x00e9_f_x00e9_rence">
      <xsd:simpleType>
        <xsd:restriction base="dms:Text">
          <xsd:maxLength value="255"/>
        </xsd:restriction>
      </xsd:simpleType>
    </xsd:element>
    <xsd:element name="Notes" ma:index="27" nillable="true" ma:displayName="Notes" ma:format="Dropdown" ma:internalName="Notes">
      <xsd:simpleType>
        <xsd:restriction base="dms:Text">
          <xsd:maxLength value="255"/>
        </xsd:restriction>
      </xsd:simpleType>
    </xsd:element>
    <xsd:element name="Statut" ma:index="28" nillable="true" ma:displayName="Statut" ma:description="En cours : Le programme est présentement en cours de financement ou ouvert.&#10;Terminé : Le financement est terminé et il n'y aura plus de concours/d'octrois." ma:format="Dropdown" ma:internalName="Statut">
      <xsd:simpleType>
        <xsd:restriction base="dms:Choice">
          <xsd:enumeration value="En cours"/>
          <xsd:enumeration value="Terminé"/>
        </xsd:restriction>
      </xsd:simpleType>
    </xsd:element>
    <xsd:element name="Programme" ma:index="29" nillable="true" ma:displayName="Programme" ma:format="Dropdown" ma:internalName="Programme">
      <xsd:simpleType>
        <xsd:restriction base="dms:Choice">
          <xsd:enumeration value="CGPE"/>
          <xsd:enumeration value="CGPC"/>
          <xsd:enumeration value="ODDJ"/>
          <xsd:enumeration value="ECR"/>
          <xsd:enumeration value="RFICS"/>
          <xsd:enumeration value="Choix 6"/>
        </xsd:restriction>
      </xsd:simpleType>
    </xsd:element>
    <xsd:element name="Typededocument" ma:index="30" nillable="true" ma:displayName="Type de document" ma:format="Dropdown" ma:internalName="Typededocument">
      <xsd:simpleType>
        <xsd:restriction base="dms:Choice">
          <xsd:enumeration value="Transition D-A"/>
          <xsd:enumeration value="Transition A-P"/>
          <xsd:enumeration value="Rapport final"/>
          <xsd:enumeration value="Autre type"/>
          <xsd:enumeration value="Matériel supplémentaire"/>
        </xsd:restriction>
      </xsd:simpleType>
    </xsd:element>
  </xsd:schema>
  <xsd:schema xmlns:xsd="http://www.w3.org/2001/XMLSchema" xmlns:xs="http://www.w3.org/2001/XMLSchema" xmlns:dms="http://schemas.microsoft.com/office/2006/documentManagement/types" xmlns:pc="http://schemas.microsoft.com/office/infopath/2007/PartnerControls" targetNamespace="eadda6d1-e2b6-4937-9926-1d2319e4bff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8a5cf55-c2b1-4762-b45f-430fe9af5c63}" ma:internalName="TaxCatchAll" ma:showField="CatchAllData" ma:web="eadda6d1-e2b6-4937-9926-1d2319e4b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dda6d1-e2b6-4937-9926-1d2319e4bffa" xsi:nil="true"/>
    <PartagehorsDSMI xmlns="b58757b6-e122-4fd9-ae1d-0eb90425ef69">
      <UserInfo>
        <DisplayName/>
        <AccountId xsi:nil="true"/>
        <AccountType/>
      </UserInfo>
    </PartagehorsDSMI>
    <Responsable xmlns="b58757b6-e122-4fd9-ae1d-0eb90425ef69" xsi:nil="true"/>
    <lcf76f155ced4ddcb4097134ff3c332f xmlns="b58757b6-e122-4fd9-ae1d-0eb90425ef69">
      <Terms xmlns="http://schemas.microsoft.com/office/infopath/2007/PartnerControls"/>
    </lcf76f155ced4ddcb4097134ff3c332f>
    <Programme xmlns="b58757b6-e122-4fd9-ae1d-0eb90425ef69" xsi:nil="true"/>
    <Notes xmlns="b58757b6-e122-4fd9-ae1d-0eb90425ef69" xsi:nil="true"/>
    <ann_x00e9_eder_x00e9_f_x00e9_rence xmlns="b58757b6-e122-4fd9-ae1d-0eb90425ef69" xsi:nil="true"/>
    <Statut xmlns="b58757b6-e122-4fd9-ae1d-0eb90425ef69" xsi:nil="true"/>
    <Typededocument xmlns="b58757b6-e122-4fd9-ae1d-0eb90425ef69" xsi:nil="true"/>
  </documentManagement>
</p:properties>
</file>

<file path=customXml/itemProps1.xml><?xml version="1.0" encoding="utf-8"?>
<ds:datastoreItem xmlns:ds="http://schemas.openxmlformats.org/officeDocument/2006/customXml" ds:itemID="{32A1E353-CED9-423D-91E1-C2016F29144B}">
  <ds:schemaRefs>
    <ds:schemaRef ds:uri="http://schemas.microsoft.com/sharepoint/v3/contenttype/forms"/>
  </ds:schemaRefs>
</ds:datastoreItem>
</file>

<file path=customXml/itemProps2.xml><?xml version="1.0" encoding="utf-8"?>
<ds:datastoreItem xmlns:ds="http://schemas.openxmlformats.org/officeDocument/2006/customXml" ds:itemID="{7D846D1C-B9B9-471A-8FDF-DFFC8C7EA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757b6-e122-4fd9-ae1d-0eb90425ef69"/>
    <ds:schemaRef ds:uri="eadda6d1-e2b6-4937-9926-1d2319e4b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D37245-9ADA-4699-8B0B-01F645D70EC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adda6d1-e2b6-4937-9926-1d2319e4bffa"/>
    <ds:schemaRef ds:uri="http://schemas.openxmlformats.org/package/2006/metadata/core-properties"/>
    <ds:schemaRef ds:uri="b58757b6-e122-4fd9-ae1d-0eb90425ef69"/>
    <ds:schemaRef ds:uri="http://www.w3.org/XML/1998/namespace"/>
  </ds:schemaRefs>
</ds:datastoreItem>
</file>

<file path=docMetadata/LabelInfo.xml><?xml version="1.0" encoding="utf-8"?>
<clbl:labelList xmlns:clbl="http://schemas.microsoft.com/office/2020/mipLabelMetadata">
  <clbl:label id="{196b8e58-0b06-4da7-9a08-642fdcb23237}" enabled="0" method="" siteId="{196b8e58-0b06-4da7-9a08-642fdcb23237}" removed="1"/>
</clbl:labelList>
</file>

<file path=docProps/app.xml><?xml version="1.0" encoding="utf-8"?>
<Properties xmlns="http://schemas.openxmlformats.org/officeDocument/2006/extended-properties" xmlns:vt="http://schemas.openxmlformats.org/officeDocument/2006/docPropsVTypes">
  <TotalTime>5821</TotalTime>
  <Words>3620</Words>
  <Application>Microsoft Office PowerPoint</Application>
  <PresentationFormat>Affichage à l'écran (16:9)</PresentationFormat>
  <Paragraphs>233</Paragraphs>
  <Slides>38</Slides>
  <Notes>37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38</vt:i4>
      </vt:variant>
    </vt:vector>
  </HeadingPairs>
  <TitlesOfParts>
    <vt:vector size="44" baseType="lpstr">
      <vt:lpstr>Verdana</vt:lpstr>
      <vt:lpstr>Roboto Light</vt:lpstr>
      <vt:lpstr>Roboto</vt:lpstr>
      <vt:lpstr>Arial</vt:lpstr>
      <vt:lpstr>Aptos</vt:lpstr>
      <vt:lpstr>Simple Light</vt:lpstr>
      <vt:lpstr>Application to Programme de création d'entreprise scientifique et innovante (CESI) </vt:lpstr>
      <vt:lpstr>Présentation PowerPoint</vt:lpstr>
      <vt:lpstr>Instructions for completing this document</vt:lpstr>
      <vt:lpstr>In order to maximize the benefits to startups, a minimum level of maturity must have been reached to be eligible for the CESI program. On the other hand, if the startup is too advanced, it will not be able to take full advantage of the financial and non-financial aspects of the program. Eligibility reflects this observation. The eligibility of applications will be determined by the startup’s position on the six KTH Innovation Readiness Level scales. For each scale, the startup must fall within the predetermined range indicated below. If your startup does not meet each of the required levels, you will not be eligible for the award. For example, for the CRL (Customer Readiness Level), the startup must have reached at least level 3 and no more than level 7 to be eligible. The set of questions to be answered to demonstrate your startup's position is specified for each scale in the appropriate section of this presentation document. </vt:lpstr>
      <vt:lpstr>Evaluation criteria</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 If you have achieved some of the points listed at higher levels, please mention them.   To be eligible for the CESI program, you must have conducted more than 40 interviews with various stakeholders in several potential market segments (please refer to the program rules for the definition of “interview” under the program). </vt:lpstr>
      <vt:lpstr>Présentation PowerPoint</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 If you have achieved some of the points listed at higher levels, please mention them.  </vt:lpstr>
      <vt:lpstr>Présentation PowerPoint</vt:lpstr>
      <vt:lpstr>Présentation PowerPoint</vt:lpstr>
      <vt:lpstr>Présentation PowerPoint</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If you have achieved some of the points listed at higher levels, please mention them. </vt:lpstr>
      <vt:lpstr>Présentation PowerPoint</vt:lpstr>
      <vt:lpstr>Présentation PowerPoint</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 If you have achieved some of the points listed at higher levels, please mention them. </vt:lpstr>
      <vt:lpstr>Présentation PowerPoint</vt:lpstr>
      <vt:lpstr>Présentation PowerPoint</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 If you have achieved some of the points listed at higher levels, please mention them.   To be eligible, you must have raised $125,000 or less in dilutive funding (investment in exchange for shares in the company, SAFE, KISS, convertible debentures, etc.) This amount includes any funding from founders, friends, family, angel investors or investment funds. However, it excludes other types of funding such as loans, sales, grants, and subsidies. </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 If you have achieved some of the points listed at higher levels, please mention them.   Only complete this section if your solution can be described in terms of technological maturity level. Otherwise, complete the section on social readiness level.</vt:lpstr>
      <vt:lpstr>Présentation PowerPoint</vt:lpstr>
      <vt:lpstr>Présentation PowerPoint</vt:lpstr>
      <vt:lpstr>- Indicate which level your startup has COMPLETELY achieved and why;   - Check that you have satisfied all the points mentioned in the description. If you have not achieved all the elements of the level, please default to the lower level;  - Be sure to address each bullet point for the level achieved and support your answers with concrete evidence that you have indeed achieved that level in your journey;   - If you have achieved some of the points listed at higher levels, please mention them.  Only complete this section if you did not complete the section on technology readiness level.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Jean-Philippe Delisle</dc:creator>
  <cp:lastModifiedBy>Marie-Pierre Cossette</cp:lastModifiedBy>
  <cp:revision>181</cp:revision>
  <dcterms:modified xsi:type="dcterms:W3CDTF">2025-12-22T20:48:58Z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0x01010036CC80445879264F845A074B6CDAED56</vt:lpwstr>
  </property>
  <property fmtid="{D5CDD505-2E9C-101B-9397-08002B2CF9AE}" pid="3" name="MediaServiceImageTags">
    <vt:lpwstr/>
  </property>
</Properties>
</file>